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6858000" cx="12192000"/>
  <p:notesSz cx="6858000" cy="9144000"/>
  <p:embeddedFontLst>
    <p:embeddedFont>
      <p:font typeface="Arial Narrow"/>
      <p:regular r:id="rId41"/>
      <p:bold r:id="rId42"/>
      <p:italic r:id="rId43"/>
      <p:boldItalic r:id="rId44"/>
    </p:embeddedFont>
    <p:embeddedFont>
      <p:font typeface="Helvetica Neue"/>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85">
          <p15:clr>
            <a:srgbClr val="A4A3A4"/>
          </p15:clr>
        </p15:guide>
        <p15:guide id="2" orient="horz" pos="758">
          <p15:clr>
            <a:srgbClr val="A4A3A4"/>
          </p15:clr>
        </p15:guide>
        <p15:guide id="3" pos="3813">
          <p15:clr>
            <a:srgbClr val="A4A3A4"/>
          </p15:clr>
        </p15:guide>
      </p15:sldGuideLst>
    </p:ext>
    <p:ext uri="http://customooxmlschemas.google.com/">
      <go:slidesCustomData xmlns:go="http://customooxmlschemas.google.com/" r:id="rId49" roundtripDataSignature="AMtx7miuHR6lJ+ztasi74xGs5nIRyJTI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5F81C1-334D-4206-8297-B4405B395D57}">
  <a:tblStyle styleId="{515F81C1-334D-4206-8297-B4405B395D57}" styleName="Table_0">
    <a:wholeTbl>
      <a:tcTxStyle b="off" i="off">
        <a:font>
          <a:latin typeface="Arial Narrow"/>
          <a:ea typeface="Arial Narrow"/>
          <a:cs typeface="Arial Narrow"/>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127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7051207C-538C-44B4-BCA6-72584FECD1CD}" styleName="Table_1">
    <a:wholeTbl>
      <a:tcTxStyle b="off" i="off">
        <a:font>
          <a:latin typeface="Arial Narrow"/>
          <a:ea typeface="Arial Narrow"/>
          <a:cs typeface="Arial Narrow"/>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Narrow"/>
          <a:ea typeface="Arial Narrow"/>
          <a:cs typeface="Arial Narrow"/>
        </a:font>
        <a:schemeClr val="lt1"/>
      </a:tcTxStyle>
      <a:tcStyle>
        <a:fill>
          <a:solidFill>
            <a:schemeClr val="accent1"/>
          </a:solidFill>
        </a:fill>
      </a:tcStyle>
    </a:lastCol>
    <a:firstCol>
      <a:tcTxStyle b="on" i="off">
        <a:font>
          <a:latin typeface="Arial Narrow"/>
          <a:ea typeface="Arial Narrow"/>
          <a:cs typeface="Arial Narrow"/>
        </a:font>
        <a:schemeClr val="lt1"/>
      </a:tcTxStyle>
      <a:tcStyle>
        <a:fill>
          <a:solidFill>
            <a:schemeClr val="accent1"/>
          </a:solidFill>
        </a:fill>
      </a:tcStyle>
    </a:firstCol>
    <a:lastRow>
      <a:tcTxStyle b="on" i="off">
        <a:font>
          <a:latin typeface="Arial Narrow"/>
          <a:ea typeface="Arial Narrow"/>
          <a:cs typeface="Arial Narrow"/>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Narrow"/>
          <a:ea typeface="Arial Narrow"/>
          <a:cs typeface="Arial Narrow"/>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85" orient="horz"/>
        <p:guide pos="758" orient="horz"/>
        <p:guide pos="381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ArialNarrow-bold.fntdata"/><Relationship Id="rId41" Type="http://schemas.openxmlformats.org/officeDocument/2006/relationships/font" Target="fonts/ArialNarrow-regular.fntdata"/><Relationship Id="rId44" Type="http://schemas.openxmlformats.org/officeDocument/2006/relationships/font" Target="fonts/ArialNarrow-boldItalic.fntdata"/><Relationship Id="rId43" Type="http://schemas.openxmlformats.org/officeDocument/2006/relationships/font" Target="fonts/ArialNarrow-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20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Welcome to the Sea Surface Temperature, or SST lecture, part four of an online course on oceanographic satellite data products that is produced by NOAA’s CoastWatch Program.  My name is Cara Wilson, I’m the node manager of the West Coast Node of NOAA’s CoastWatch Program.  The materials I will present in this video were produced from a collaboration from many members of NOAA’s CoastWatch Program including Dale Robinson, Melanie Abecassis, Ron Vogel, Shelly Tomlinson, me, and the late Dave Foley. </a:t>
            </a:r>
            <a:endParaRPr/>
          </a:p>
          <a:p>
            <a:pPr indent="0" lvl="0" marL="0" rtl="0" algn="l">
              <a:spcBef>
                <a:spcPts val="0"/>
              </a:spcBef>
              <a:spcAft>
                <a:spcPts val="0"/>
              </a:spcAft>
              <a:buNone/>
            </a:pPr>
            <a:r>
              <a:t/>
            </a:r>
            <a:endParaRPr/>
          </a:p>
        </p:txBody>
      </p:sp>
      <p:sp>
        <p:nvSpPr>
          <p:cNvPr id="49" name="Google Shape;4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Remember that in the infrared, satellite sensors can “see” through the atmosphere only at specific wavelengths, or windows, which are </a:t>
            </a:r>
            <a:r>
              <a:rPr lang="en-US" sz="1200"/>
              <a:t>represented</a:t>
            </a:r>
            <a:r>
              <a:rPr lang="en-US" sz="1200"/>
              <a:t> by the yellow bands on this figure.</a:t>
            </a:r>
            <a:endParaRPr sz="1200"/>
          </a:p>
        </p:txBody>
      </p:sp>
      <p:sp>
        <p:nvSpPr>
          <p:cNvPr id="145" name="Google Shape;14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However, as we saw in the 101 presentation, according to Plank’s law, there is a relationship between the temperature of the Earth, and its emitted radiation. For the range of temperatures on the Earth’s surface, the peak of the Planck function is around 10-12</a:t>
            </a:r>
            <a:r>
              <a:rPr b="0" lang="en-US" sz="1200">
                <a:solidFill>
                  <a:schemeClr val="dk2"/>
                </a:solidFill>
              </a:rPr>
              <a:t>µm, </a:t>
            </a:r>
            <a:r>
              <a:rPr b="0" lang="en-US" sz="1200"/>
              <a:t>which corresponds to one of the atmospheric windows in the infrared. The apparent temperature of the Earth’s surface is called its brightness temperature.</a:t>
            </a:r>
            <a:endParaRPr b="0" sz="1200"/>
          </a:p>
        </p:txBody>
      </p:sp>
      <p:sp>
        <p:nvSpPr>
          <p:cNvPr id="198" name="Google Shape;19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Narrow"/>
              <a:buNone/>
            </a:pPr>
            <a:r>
              <a:rPr lang="en-US" sz="1200"/>
              <a:t>However, as we saw in the 101 presentation, the emission from the Earth’s surface is affected by the atmosphere – it can be scattered or absorbed by atmospheric gases and aerosols. Those phenomenon end up attenuating the original signal as it makes its ways to the satellite sensors.</a:t>
            </a:r>
            <a:endParaRPr sz="1200"/>
          </a:p>
          <a:p>
            <a:pPr indent="0" lvl="0" marL="0" rtl="0" algn="l">
              <a:spcBef>
                <a:spcPts val="0"/>
              </a:spcBef>
              <a:spcAft>
                <a:spcPts val="0"/>
              </a:spcAft>
              <a:buNone/>
            </a:pPr>
            <a:r>
              <a:t/>
            </a:r>
            <a:endParaRPr sz="2400">
              <a:latin typeface="Arial Narrow"/>
              <a:ea typeface="Arial Narrow"/>
              <a:cs typeface="Arial Narrow"/>
              <a:sym typeface="Arial Narrow"/>
            </a:endParaRPr>
          </a:p>
        </p:txBody>
      </p:sp>
      <p:sp>
        <p:nvSpPr>
          <p:cNvPr id="217" name="Google Shape;217;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4" name="Google Shape;27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Narrow"/>
              <a:buNone/>
            </a:pPr>
            <a:r>
              <a:rPr i="0" lang="en-US" sz="1200" u="none" cap="none" strike="noStrike">
                <a:solidFill>
                  <a:srgbClr val="000000"/>
                </a:solidFill>
              </a:rPr>
              <a:t>As a consequence, the resulting Earth’s emission spectrum at an average temperature of 21ºC doesn’t quite match that of a blackbody of the same temperature, shown here by the red line. Instead, the energy emitted, which is highlighted here in light blue, is lower overall than it would be if there were no interactions with the atmosphere, and especially so at certain wavelengths.</a:t>
            </a:r>
            <a:endParaRPr sz="1200"/>
          </a:p>
          <a:p>
            <a:pPr indent="0" lvl="0" marL="0" rtl="0" algn="l">
              <a:spcBef>
                <a:spcPts val="0"/>
              </a:spcBef>
              <a:spcAft>
                <a:spcPts val="0"/>
              </a:spcAft>
              <a:buNone/>
            </a:pPr>
            <a:r>
              <a:t/>
            </a:r>
            <a:endParaRPr/>
          </a:p>
        </p:txBody>
      </p:sp>
      <p:sp>
        <p:nvSpPr>
          <p:cNvPr id="275" name="Google Shape;27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9" name="Google Shape;28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200" u="none" cap="none" strike="noStrike">
                <a:solidFill>
                  <a:srgbClr val="000000"/>
                </a:solidFill>
              </a:rPr>
              <a:t>This is especially true when there are clouds in the field of view of the sensor. Infrared radiation is completely attenuated by clouds. So a critical step to measure SST from space is cloud detection. What we are seeing here is a map of the average degree of cloudiness for the month of January.  Values are greater than 50% over the entire ocean, so clearly dealing with clouds is an important part of ocean remote sensing! </a:t>
            </a:r>
            <a:endParaRPr sz="1200"/>
          </a:p>
        </p:txBody>
      </p:sp>
      <p:sp>
        <p:nvSpPr>
          <p:cNvPr id="290" name="Google Shape;29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0" name="Google Shape;30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200" u="none" cap="none" strike="noStrike">
                <a:solidFill>
                  <a:srgbClr val="000000"/>
                </a:solidFill>
              </a:rPr>
              <a:t>Even in the absence of clouds, some of the EMR is absorbed by the atmosphere. It is then reemitted  at a temperature characteristic of that height in the atmosphere, which is cooler than the surface value we want to measure. So the Earth appears cooler than it would if the temperature was measured at sea level. This is called the temperature deficit and needs to be corrected.</a:t>
            </a:r>
            <a:endParaRPr sz="1200"/>
          </a:p>
        </p:txBody>
      </p:sp>
      <p:sp>
        <p:nvSpPr>
          <p:cNvPr id="301" name="Google Shape;30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0" name="Google Shape;31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200" u="none" cap="none" strike="noStrike">
                <a:solidFill>
                  <a:srgbClr val="000000"/>
                </a:solidFill>
              </a:rPr>
              <a:t>Most of the temperature deficit in the infrared is due to absorption by water vapor in the atmosphere. Other gases are well mixed and cause a homogenous temperature deficit that is easier to correct. As can be seen in this image, water vapor concentration is very variable in time and space, and requires specific corrections.</a:t>
            </a:r>
            <a:endParaRPr sz="1200"/>
          </a:p>
        </p:txBody>
      </p:sp>
      <p:sp>
        <p:nvSpPr>
          <p:cNvPr id="311" name="Google Shape;31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9" name="Google Shape;32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200" u="none" cap="none" strike="noStrike">
                <a:solidFill>
                  <a:srgbClr val="000000"/>
                </a:solidFill>
              </a:rPr>
              <a:t>To sum up, SST can be measured from space in the infrared, and to obtain accurate measurements, several steps are needed to process the raw data received from satellites. Those steps are: sensor calibration, cloud detection, atmospheric correction and SST-specific algorithms.</a:t>
            </a:r>
            <a:endParaRPr sz="1200"/>
          </a:p>
        </p:txBody>
      </p:sp>
      <p:sp>
        <p:nvSpPr>
          <p:cNvPr id="330" name="Google Shape;33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0" name="Google Shape;34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200" u="none" cap="none" strike="noStrike">
                <a:solidFill>
                  <a:srgbClr val="000000"/>
                </a:solidFill>
              </a:rPr>
              <a:t>Satellites have been measuring SST in the infrared  since 1978. We now have multiple concurrent measurements, from geostationary and polar-orbiting platforms. This allows scientists to blend observations from multiple satellites to create SST products that are more accurate and gap-free.</a:t>
            </a:r>
            <a:endParaRPr sz="1200"/>
          </a:p>
        </p:txBody>
      </p:sp>
      <p:sp>
        <p:nvSpPr>
          <p:cNvPr id="341" name="Google Shape;341;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0" name="Google Shape;35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Satellite measurements of SST using microwaves sensors have been in the tropics since 1999, and globally since 2002.</a:t>
            </a:r>
            <a:endParaRPr/>
          </a:p>
        </p:txBody>
      </p:sp>
      <p:sp>
        <p:nvSpPr>
          <p:cNvPr id="351" name="Google Shape;35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Measurements of SST provide fundamental information on the global climate system, including making accurate weather forecasts, studying marine ecosystems, and identifying the onset of El Niño and La Niña cycles.</a:t>
            </a:r>
            <a:endParaRPr/>
          </a:p>
          <a:p>
            <a:pPr indent="0" lvl="0" marL="0" rtl="0" algn="l">
              <a:spcBef>
                <a:spcPts val="0"/>
              </a:spcBef>
              <a:spcAft>
                <a:spcPts val="0"/>
              </a:spcAft>
              <a:buNone/>
            </a:pPr>
            <a:r>
              <a:t/>
            </a:r>
            <a:endParaRPr/>
          </a:p>
        </p:txBody>
      </p:sp>
      <p:sp>
        <p:nvSpPr>
          <p:cNvPr id="59" name="Google Shape;5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9" name="Google Shape;35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i="0" lang="en-US" sz="1200" u="none" cap="none" strike="noStrike">
                <a:solidFill>
                  <a:srgbClr val="000000"/>
                </a:solidFill>
              </a:rPr>
              <a:t>Remember that in the microwave wavelengths, there is almost no atmospheric absorption of EMR. However, the intensity of the Earth’s surface emissions in the microwave is much lower than in the infrared.</a:t>
            </a:r>
            <a:endParaRPr sz="1200"/>
          </a:p>
        </p:txBody>
      </p:sp>
      <p:sp>
        <p:nvSpPr>
          <p:cNvPr id="360" name="Google Shape;36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5" name="Google Shape;41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i="0" lang="en-US" sz="1200" u="none" cap="none" strike="noStrike">
                <a:solidFill>
                  <a:srgbClr val="000000"/>
                </a:solidFill>
              </a:rPr>
              <a:t>As a result of that low intensity, microwave instruments need to carry large antennas in order to capture enough signal from the surface.</a:t>
            </a:r>
            <a:r>
              <a:rPr lang="en-US" sz="1200"/>
              <a:t> </a:t>
            </a:r>
            <a:r>
              <a:rPr i="0" lang="en-US" sz="1200" u="none" cap="none" strike="noStrike">
                <a:solidFill>
                  <a:srgbClr val="000000"/>
                </a:solidFill>
              </a:rPr>
              <a:t>And in the microwave, the instruments are more limited by diffraction which spreads the EMR over a broader area and blurs the image. So the spatial resolution of microwave instruments is around 25-</a:t>
            </a:r>
            <a:r>
              <a:rPr lang="en-US" sz="1200">
                <a:solidFill>
                  <a:srgbClr val="000000"/>
                </a:solidFill>
              </a:rPr>
              <a:t>50 km</a:t>
            </a:r>
            <a:r>
              <a:rPr i="0" lang="en-US" sz="1200" u="none" cap="none" strike="noStrike">
                <a:solidFill>
                  <a:srgbClr val="000000"/>
                </a:solidFill>
              </a:rPr>
              <a:t>.</a:t>
            </a:r>
            <a:endParaRPr i="0" sz="1200" u="none" cap="none" strike="noStrike">
              <a:solidFill>
                <a:srgbClr val="000000"/>
              </a:solidFill>
            </a:endParaRPr>
          </a:p>
          <a:p>
            <a:pPr indent="0" lvl="0" marL="0" rtl="0" algn="l">
              <a:spcBef>
                <a:spcPts val="0"/>
              </a:spcBef>
              <a:spcAft>
                <a:spcPts val="0"/>
              </a:spcAft>
              <a:buNone/>
            </a:pPr>
            <a:r>
              <a:t/>
            </a:r>
            <a:endParaRPr/>
          </a:p>
        </p:txBody>
      </p:sp>
      <p:sp>
        <p:nvSpPr>
          <p:cNvPr id="416" name="Google Shape;41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6" name="Google Shape;42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i="0" lang="en-US" sz="1200" u="none" cap="none" strike="noStrike">
                <a:solidFill>
                  <a:srgbClr val="000000"/>
                </a:solidFill>
              </a:rPr>
              <a:t>Because the emissivity of land and ice in the microwaves is much higher than the emissivity of the ocean, measurements close to the coast are contaminated by the land signal. As a consequence SST from microwave instruments is not available within about 25 km of the coasts. However, a huge advantage of microwave measurements is that they are not affected by cloud cover, which makes those observations a very important complement of infrared measurements, especially in regions with persistent cloud cover.</a:t>
            </a:r>
            <a:endParaRPr sz="1200"/>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427" name="Google Shape;427;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7" name="Google Shape;43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i="0" lang="en-US" sz="1200" u="none" cap="none" strike="noStrike">
                <a:solidFill>
                  <a:srgbClr val="000000"/>
                </a:solidFill>
              </a:rPr>
              <a:t>Microwave SST measurements are currently only available on polar-orbiting satellites and we now have several concurrent observations.</a:t>
            </a:r>
            <a:endParaRPr i="0" sz="1200" u="none" cap="none" strike="noStrike">
              <a:solidFill>
                <a:srgbClr val="000000"/>
              </a:solidFill>
            </a:endParaRPr>
          </a:p>
          <a:p>
            <a:pPr indent="0" lvl="0" marL="0" rtl="0" algn="l">
              <a:spcBef>
                <a:spcPts val="0"/>
              </a:spcBef>
              <a:spcAft>
                <a:spcPts val="0"/>
              </a:spcAft>
              <a:buNone/>
            </a:pPr>
            <a:r>
              <a:t/>
            </a:r>
            <a:endParaRPr/>
          </a:p>
        </p:txBody>
      </p:sp>
      <p:sp>
        <p:nvSpPr>
          <p:cNvPr id="438" name="Google Shape;43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9" name="Google Shape;44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i="0" lang="en-US" sz="1200" u="none" cap="none" strike="noStrike">
                <a:solidFill>
                  <a:srgbClr val="000000"/>
                </a:solidFill>
              </a:rPr>
              <a:t>Remember from the 101 presentation that there are several levels of data. In this course, we are focusing only on level 3 and 4 products.</a:t>
            </a:r>
            <a:r>
              <a:rPr lang="en-US" sz="1200">
                <a:solidFill>
                  <a:schemeClr val="dk1"/>
                </a:solidFill>
              </a:rPr>
              <a:t> These are products containing geophysical variables or derived variables that are mapped onto uniform space-time grid scales. </a:t>
            </a:r>
            <a:endParaRPr i="0" sz="1200" u="none" cap="none" strike="noStrike">
              <a:solidFill>
                <a:srgbClr val="000000"/>
              </a:solidFill>
            </a:endParaRPr>
          </a:p>
          <a:p>
            <a:pPr indent="0" lvl="0" marL="0" rtl="0" algn="l">
              <a:spcBef>
                <a:spcPts val="0"/>
              </a:spcBef>
              <a:spcAft>
                <a:spcPts val="0"/>
              </a:spcAft>
              <a:buNone/>
            </a:pPr>
            <a:r>
              <a:t/>
            </a:r>
            <a:endParaRPr/>
          </a:p>
        </p:txBody>
      </p:sp>
      <p:sp>
        <p:nvSpPr>
          <p:cNvPr id="450" name="Google Shape;45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lang="en-US" sz="1200">
                <a:solidFill>
                  <a:schemeClr val="dk1"/>
                </a:solidFill>
                <a:latin typeface="Calibri"/>
                <a:ea typeface="Calibri"/>
                <a:cs typeface="Calibri"/>
                <a:sym typeface="Calibri"/>
              </a:rPr>
              <a:t>But with so many SST products available, which should you choose for your project? As with anything in life, you can’t have it all. Each product has its advantages and its drawbacks. You can find products that have the highest resolution and are based entirely on reliable satellite observations, but they can have data gaps due to cloud cover and incomplete spatial coverage between satellite swaths. You can find products that are based entirely on reliable satellite data that are almost gap-free, but they will usually be weekly or monthly composites and have a lower spatial resolution. Alternately, you can find high-resolution level 4  products that are gap-free because they combined observations from multiple satellites and include an interpellation processing step to fill in the data gaps. Typically, such products don’t tell you which pixels are derived from observations and which from interpellation.</a:t>
            </a:r>
            <a:r>
              <a:rPr lang="en-US" sz="1200"/>
              <a:t> </a:t>
            </a:r>
            <a:endParaRPr sz="1200"/>
          </a:p>
        </p:txBody>
      </p:sp>
      <p:sp>
        <p:nvSpPr>
          <p:cNvPr id="460" name="Google Shape;460;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0" name="Google Shape;47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Here is a list of the most popular Level 4 SST products currently available, with some of their characteristics. I will go over the last two in a bit more detail.</a:t>
            </a:r>
            <a:endParaRPr sz="1200"/>
          </a:p>
        </p:txBody>
      </p:sp>
      <p:sp>
        <p:nvSpPr>
          <p:cNvPr id="471" name="Google Shape;471;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daily NOAA GeoPolar blended SST is available from 2002 to the present, has a spatial resolution of 5km, and is interpellated to be gap-free. It’s available as night-time only, daytime only, or a daytime and night-time average, which allows users to look at diurnal variation if needed. The product is also available in near real-time and science quality versions. </a:t>
            </a:r>
            <a:endParaRPr sz="1200"/>
          </a:p>
        </p:txBody>
      </p:sp>
      <p:sp>
        <p:nvSpPr>
          <p:cNvPr id="481" name="Google Shape;481;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daily MUR SST from NASA is a 1km product, available from 2002 to the present, and is gap-free.</a:t>
            </a:r>
            <a:r>
              <a:rPr lang="en-US" sz="1200"/>
              <a:t> </a:t>
            </a:r>
            <a:endParaRPr sz="1200"/>
          </a:p>
        </p:txBody>
      </p:sp>
      <p:sp>
        <p:nvSpPr>
          <p:cNvPr id="491" name="Google Shape;491;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1" name="Google Shape;50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2" name="Google Shape;50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200" u="none" cap="none" strike="noStrike">
                <a:solidFill>
                  <a:srgbClr val="000000"/>
                </a:solidFill>
              </a:rPr>
              <a:t>This figure shows a few examples of level 3 and level 4 SST over the same area on the same day to get you thinking about the pros and cons of various products based on your needs. You can think of the level 3 SST as the “truth”  where there is data.These are the top 3 images.  They are  pretty accurate, high-resolution observations</a:t>
            </a:r>
            <a:r>
              <a:rPr lang="en-US" sz="1200">
                <a:solidFill>
                  <a:srgbClr val="000000"/>
                </a:solidFill>
              </a:rPr>
              <a:t>, but quite a bit of data is missing.</a:t>
            </a:r>
            <a:r>
              <a:rPr i="0" lang="en-US" sz="1200" u="none" cap="none" strike="noStrike">
                <a:solidFill>
                  <a:srgbClr val="000000"/>
                </a:solidFill>
              </a:rPr>
              <a:t> The 3 bottom images, are level 4 products that attempt to fill in these gaps. The MUR product, shown on the left,  is very high-resolution, and where there is data, does a really good job at reproducing the observations, but where there is no data the image can become very blurred. The OSTIA product on the right is the same resolution as the geopolar blended product in the middle, but the OSTIA product  apprears more blurred. </a:t>
            </a:r>
            <a:r>
              <a:rPr lang="en-US" sz="1200">
                <a:solidFill>
                  <a:schemeClr val="dk1"/>
                </a:solidFill>
              </a:rPr>
              <a:t>The GeoPolar and OSTIA products do not capture many of the fine features present in the top images. This is partially due to the lower resolution of the of these two L4 products, which are 5 km, and partially due to the interpellation process. Although it’s the same resolution as the GeoPolar Blended product, more of the feature of the SST field appear to be lost with the OSTIA product. The results shown in this example are unique to the time and place of the image we selected. Therefore, when selecting a dataset for your application it’s good practice to select a few products and compare them for several time steps and regions.</a:t>
            </a:r>
            <a:r>
              <a:rPr lang="en-US" sz="1200"/>
              <a:t>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 this presentation, I will go over the definition of SST. I will discuss how SST is measured from space, including the use of both infrared and microwave measurements. Finally,  I will describe several of the level 4 SST products.</a:t>
            </a:r>
            <a:endParaRPr/>
          </a:p>
          <a:p>
            <a:pPr indent="0" lvl="0" marL="0" rtl="0" algn="l">
              <a:spcBef>
                <a:spcPts val="0"/>
              </a:spcBef>
              <a:spcAft>
                <a:spcPts val="0"/>
              </a:spcAft>
              <a:buNone/>
            </a:pPr>
            <a:r>
              <a:t/>
            </a:r>
            <a:endParaRPr/>
          </a:p>
        </p:txBody>
      </p:sp>
      <p:sp>
        <p:nvSpPr>
          <p:cNvPr id="68" name="Google Shape;6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3" name="Google Shape;52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4" name="Google Shape;52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 this example for the Monterey Bay region, you can see that sometimes, higher resolution products like MUR can actually have a harder time at reproducing the overall patterns in SST, compared to the GeoPolar Blended or OSTIA. So be sure to look at different products for your region.</a:t>
            </a:r>
            <a:r>
              <a:rPr lang="en-US" sz="1200"/>
              <a:t> </a:t>
            </a:r>
            <a:endParaRPr sz="12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200" u="none" cap="none" strike="noStrike">
                <a:solidFill>
                  <a:srgbClr val="000000"/>
                </a:solidFill>
              </a:rPr>
              <a:t>Finally, when choosing a product, you can also compare the quality of different products using the NOAA SST Quality Monitor. You can compare them against each other or against in-situ observations from buoys and ships.</a:t>
            </a:r>
            <a:endParaRPr sz="1200"/>
          </a:p>
        </p:txBody>
      </p:sp>
      <p:sp>
        <p:nvSpPr>
          <p:cNvPr id="546" name="Google Shape;546;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6" name="Google Shape;556;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lang="en-US" sz="1200"/>
              <a:t>So lets review some of the important aspects of satellite SST measurements.  SST measurements are made in different part of the EMR spectra, in both the infrared and also in the microwave.  Infrared measurements, which are more common, have a higher spatial resolution, but are blocked by clouds.  Microwave measurements get fuller coverage since they can see through clouds, but have reduced spatial resolution and can not be made close to land.  IR SST measurements are also made from geosynchronous satellites, which can make measurements sub-hourly, and can thus mitigate the cloud issue. There are a number of products that blend these different SST data together. It’s important to compare how these different datasets perform in your region of interest to determine which one is best suited for your project.    </a:t>
            </a:r>
            <a:endParaRPr sz="1200"/>
          </a:p>
        </p:txBody>
      </p:sp>
      <p:sp>
        <p:nvSpPr>
          <p:cNvPr id="557" name="Google Shape;557;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lang="en-US" sz="1200">
                <a:solidFill>
                  <a:schemeClr val="dk1"/>
                </a:solidFill>
                <a:latin typeface="Calibri"/>
                <a:ea typeface="Calibri"/>
                <a:cs typeface="Calibri"/>
                <a:sym typeface="Calibri"/>
              </a:rPr>
              <a:t>This concludes this presentation on sea surface temperature.  This is one of several presentations put together as part of the CoastWatch Ocean Satellite Course</a:t>
            </a:r>
            <a:r>
              <a:rPr lang="en-US" sz="1200"/>
              <a:t>. We have additional presentations that cover how measurements are made for ocean color, and for measurements made in the microwave, i.e. altimetry, salinity and wind.  </a:t>
            </a:r>
            <a:endParaRPr sz="1200"/>
          </a:p>
        </p:txBody>
      </p:sp>
      <p:sp>
        <p:nvSpPr>
          <p:cNvPr id="567" name="Google Shape;567;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7" name="Google Shape;77;p4: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SST is a difficult parameter to define because the upper few meters of the ocean  has a complex and variable temperature structure. This complexity and variability is due to changing solar heating, ocean currents, wind-driven surface mixing, and the air-sea fluxes of</a:t>
            </a:r>
            <a:r>
              <a:rPr lang="en-US" sz="1200"/>
              <a:t> heat, moisture, and momentum. Let’s take a better look at what I mean by this.</a:t>
            </a:r>
            <a:endParaRPr sz="1200"/>
          </a:p>
          <a:p>
            <a:pPr indent="0" lvl="0" marL="0" rtl="0" algn="l">
              <a:spcBef>
                <a:spcPts val="0"/>
              </a:spcBef>
              <a:spcAft>
                <a:spcPts val="0"/>
              </a:spcAft>
              <a:buNone/>
            </a:pPr>
            <a:r>
              <a:rPr lang="en-US" sz="1200"/>
              <a:t>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 name="Google Shape;87;p5:notes"/>
          <p:cNvSpPr txBox="1"/>
          <p:nvPr>
            <p:ph idx="1" type="body"/>
          </p:nvPr>
        </p:nvSpPr>
        <p:spPr>
          <a:xfrm>
            <a:off x="685800" y="4237075"/>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So what is SST? Well we know SST means sea surface temperature, so perhaps the better question is what Surface is being referred to when we say SST?  And the answer depends on the measurement. I</a:t>
            </a:r>
            <a:r>
              <a:rPr lang="en-US" sz="1200"/>
              <a:t>nfrared instruments measure to a depth of about 20 micrometers, called SSTskin, the symbols shown in red here, while microwave radiometers measure to a depth of a few millimeters, called SSTsubskin, the symbols in yellow. But there is more complication going on here as well. This plot is showing</a:t>
            </a:r>
            <a:r>
              <a:rPr lang="en-US" sz="1200">
                <a:solidFill>
                  <a:schemeClr val="dk1"/>
                </a:solidFill>
                <a:latin typeface="Calibri"/>
                <a:ea typeface="Calibri"/>
                <a:cs typeface="Calibri"/>
                <a:sym typeface="Calibri"/>
              </a:rPr>
              <a:t> two schematic SST profiles for the same location, one during the day, where temperature varies in the top few meters of the ocean, and one at night where wind has mixed the surface resulting in  a homogeneous layer where the temperature is all the same, and can be considerably lower than daytime values.  If you were out here making measurements with a CTD from a ship your surface measurement would probably be at about  1 meter, roughly the green symbols on this plot , and would measure a different value that satellite measurements would.  The foundational temperature, shown here in blue, is the temperature that is unaffected by diurnal changes. These changes can be considerable, as we will see on the next slide. </a:t>
            </a:r>
            <a:endParaRPr sz="1200"/>
          </a:p>
        </p:txBody>
      </p:sp>
      <p:sp>
        <p:nvSpPr>
          <p:cNvPr id="88" name="Google Shape;8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This graph shows the diurnal variation in near surface temperatures with depth. The closer to the surface, the more variability is observed. At around 1-10m depth, the water temperature is no longer affected by the diurnal cycle. The temperature at that depth is called the foundation SST and can be estimated analytically from satellite measurements</a:t>
            </a:r>
            <a:r>
              <a:rPr lang="en-US" sz="1200"/>
              <a:t>.</a:t>
            </a:r>
            <a:endParaRPr sz="1200"/>
          </a:p>
        </p:txBody>
      </p:sp>
      <p:sp>
        <p:nvSpPr>
          <p:cNvPr id="101" name="Google Shape;10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1" name="Google Shape;11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As I’ve previously mentioned SST can be measured in both the infrared and the microwave. Infrared measurements have a higher spatial resolution, on the order of 1-5 km, but can not make measurements through clouds.Microwave measurements have a lower spatial resolution, around 25 km. They are generally not affected by cloud cover, but measurements are not possible close to the coast.</a:t>
            </a:r>
            <a:endParaRPr sz="1200"/>
          </a:p>
        </p:txBody>
      </p:sp>
      <p:sp>
        <p:nvSpPr>
          <p:cNvPr id="112" name="Google Shape;11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This table summarizes the main types of SST sensors, infrared vs microwave, polar-orbiting or geostationary, along with their typical resolutions, resampling interval , accuracy, and cloud effect.</a:t>
            </a:r>
            <a:endParaRPr sz="1200"/>
          </a:p>
        </p:txBody>
      </p:sp>
      <p:sp>
        <p:nvSpPr>
          <p:cNvPr id="126" name="Google Shape;12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 name="Google Shape;13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Let’s talk about infrared measurements in more detail. SST has been measured using infrared sensors since 1978, it’s the longest running time-series of ocean satellite measurements.</a:t>
            </a:r>
            <a:endParaRPr sz="1200"/>
          </a:p>
          <a:p>
            <a:pPr indent="0" lvl="0" marL="0" rtl="0" algn="l">
              <a:spcBef>
                <a:spcPts val="0"/>
              </a:spcBef>
              <a:spcAft>
                <a:spcPts val="0"/>
              </a:spcAft>
              <a:buNone/>
            </a:pPr>
            <a:r>
              <a:t/>
            </a:r>
            <a:endParaRPr sz="2400"/>
          </a:p>
        </p:txBody>
      </p:sp>
      <p:sp>
        <p:nvSpPr>
          <p:cNvPr id="136" name="Google Shape;13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14" name="Shape 14"/>
        <p:cNvGrpSpPr/>
        <p:nvPr/>
      </p:nvGrpSpPr>
      <p:grpSpPr>
        <a:xfrm>
          <a:off x="0" y="0"/>
          <a:ext cx="0" cy="0"/>
          <a:chOff x="0" y="0"/>
          <a:chExt cx="0" cy="0"/>
        </a:xfrm>
      </p:grpSpPr>
      <p:sp>
        <p:nvSpPr>
          <p:cNvPr id="15" name="Google Shape;15;p35"/>
          <p:cNvSpPr txBox="1"/>
          <p:nvPr>
            <p:ph type="title"/>
          </p:nvPr>
        </p:nvSpPr>
        <p:spPr>
          <a:xfrm>
            <a:off x="3168251" y="1327929"/>
            <a:ext cx="7313491" cy="788734"/>
          </a:xfrm>
          <a:prstGeom prst="rect">
            <a:avLst/>
          </a:prstGeom>
          <a:noFill/>
          <a:ln>
            <a:noFill/>
          </a:ln>
        </p:spPr>
        <p:txBody>
          <a:bodyPr anchorCtr="0" anchor="t" bIns="45700" lIns="91425" spcFirstLastPara="1" rIns="91425" wrap="square" tIns="45700">
            <a:noAutofit/>
          </a:bodyPr>
          <a:lstStyle>
            <a:lvl1pPr lvl="0" marR="0" rtl="0" algn="l">
              <a:lnSpc>
                <a:spcPct val="80000"/>
              </a:lnSpc>
              <a:spcBef>
                <a:spcPts val="0"/>
              </a:spcBef>
              <a:spcAft>
                <a:spcPts val="0"/>
              </a:spcAft>
              <a:buClr>
                <a:srgbClr val="1F4E79"/>
              </a:buClr>
              <a:buSzPts val="3200"/>
              <a:buFont typeface="Arial Narrow"/>
              <a:buNone/>
              <a:defRPr b="1" i="0" sz="3200" u="none" cap="none" strike="noStrike">
                <a:solidFill>
                  <a:srgbClr val="1F4E79"/>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5"/>
          <p:cNvSpPr txBox="1"/>
          <p:nvPr>
            <p:ph idx="1" type="body"/>
          </p:nvPr>
        </p:nvSpPr>
        <p:spPr>
          <a:xfrm>
            <a:off x="4269317" y="2707458"/>
            <a:ext cx="7313083" cy="122443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rgbClr val="262626"/>
              </a:buClr>
              <a:buSzPts val="2400"/>
              <a:buFont typeface="Arial"/>
              <a:buNone/>
              <a:defRPr b="0" i="0" sz="24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 name="Google Shape;17;p35"/>
          <p:cNvSpPr txBox="1"/>
          <p:nvPr>
            <p:ph idx="2" type="body"/>
          </p:nvPr>
        </p:nvSpPr>
        <p:spPr>
          <a:xfrm>
            <a:off x="154517" y="4807237"/>
            <a:ext cx="7313083" cy="57785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20"/>
              </a:spcBef>
              <a:spcAft>
                <a:spcPts val="0"/>
              </a:spcAft>
              <a:buClr>
                <a:srgbClr val="262626"/>
              </a:buClr>
              <a:buSzPts val="1600"/>
              <a:buFont typeface="Arial"/>
              <a:buNone/>
              <a:defRPr b="0" i="0" sz="1600" u="none" cap="none" strike="noStrike">
                <a:solidFill>
                  <a:srgbClr val="262626"/>
                </a:solidFill>
                <a:latin typeface="Arial Narrow"/>
                <a:ea typeface="Arial Narrow"/>
                <a:cs typeface="Arial Narrow"/>
                <a:sym typeface="Arial Narrow"/>
              </a:defRPr>
            </a:lvl1pPr>
            <a:lvl2pPr indent="-431800" lvl="1" marL="914400" marR="0" rtl="0" algn="l">
              <a:spcBef>
                <a:spcPts val="64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56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 name="Google Shape;18;p35"/>
          <p:cNvSpPr/>
          <p:nvPr/>
        </p:nvSpPr>
        <p:spPr>
          <a:xfrm>
            <a:off x="372533" y="2201333"/>
            <a:ext cx="1557867" cy="8974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37"/>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Narrow"/>
                <a:ea typeface="Arial Narrow"/>
                <a:cs typeface="Arial Narrow"/>
                <a:sym typeface="Arial Narrow"/>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Narrow"/>
                <a:ea typeface="Arial Narrow"/>
                <a:cs typeface="Arial Narrow"/>
                <a:sym typeface="Arial Narrow"/>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Narrow"/>
                <a:ea typeface="Arial Narrow"/>
                <a:cs typeface="Arial Narrow"/>
                <a:sym typeface="Arial Narrow"/>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Narrow"/>
                <a:ea typeface="Arial Narrow"/>
                <a:cs typeface="Arial Narrow"/>
                <a:sym typeface="Arial Narrow"/>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Narrow"/>
                <a:ea typeface="Arial Narrow"/>
                <a:cs typeface="Arial Narrow"/>
                <a:sym typeface="Arial Narrow"/>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Narrow"/>
                <a:ea typeface="Arial Narrow"/>
                <a:cs typeface="Arial Narrow"/>
                <a:sym typeface="Arial Narrow"/>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Narrow"/>
                <a:ea typeface="Arial Narrow"/>
                <a:cs typeface="Arial Narrow"/>
                <a:sym typeface="Arial Narrow"/>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Narrow"/>
                <a:ea typeface="Arial Narrow"/>
                <a:cs typeface="Arial Narrow"/>
                <a:sym typeface="Arial Narrow"/>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Narrow"/>
                <a:ea typeface="Arial Narrow"/>
                <a:cs typeface="Arial Narrow"/>
                <a:sym typeface="Arial Narrow"/>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Narrow"/>
                <a:ea typeface="Arial Narrow"/>
                <a:cs typeface="Arial Narrow"/>
                <a:sym typeface="Arial Narrow"/>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7"/>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F2F2F2"/>
                </a:solidFill>
                <a:latin typeface="Helvetica Neue"/>
                <a:ea typeface="Helvetica Neue"/>
                <a:cs typeface="Helvetica Neue"/>
                <a:sym typeface="Helvetica Neue"/>
              </a:defRPr>
            </a:lvl1pPr>
            <a:lvl2pPr indent="0" lvl="1" marL="0" marR="0" rtl="0" algn="l">
              <a:spcBef>
                <a:spcPts val="0"/>
              </a:spcBef>
              <a:buNone/>
              <a:defRPr b="0" i="0" sz="1800" u="none" cap="none" strike="noStrike">
                <a:solidFill>
                  <a:srgbClr val="F2F2F2"/>
                </a:solidFill>
                <a:latin typeface="Helvetica Neue"/>
                <a:ea typeface="Helvetica Neue"/>
                <a:cs typeface="Helvetica Neue"/>
                <a:sym typeface="Helvetica Neue"/>
              </a:defRPr>
            </a:lvl2pPr>
            <a:lvl3pPr indent="0" lvl="2" marL="0" marR="0" rtl="0" algn="l">
              <a:spcBef>
                <a:spcPts val="0"/>
              </a:spcBef>
              <a:buNone/>
              <a:defRPr b="0" i="0" sz="1800" u="none" cap="none" strike="noStrike">
                <a:solidFill>
                  <a:srgbClr val="F2F2F2"/>
                </a:solidFill>
                <a:latin typeface="Helvetica Neue"/>
                <a:ea typeface="Helvetica Neue"/>
                <a:cs typeface="Helvetica Neue"/>
                <a:sym typeface="Helvetica Neue"/>
              </a:defRPr>
            </a:lvl3pPr>
            <a:lvl4pPr indent="0" lvl="3" marL="0" marR="0" rtl="0" algn="l">
              <a:spcBef>
                <a:spcPts val="0"/>
              </a:spcBef>
              <a:buNone/>
              <a:defRPr b="0" i="0" sz="1800" u="none" cap="none" strike="noStrike">
                <a:solidFill>
                  <a:srgbClr val="F2F2F2"/>
                </a:solidFill>
                <a:latin typeface="Helvetica Neue"/>
                <a:ea typeface="Helvetica Neue"/>
                <a:cs typeface="Helvetica Neue"/>
                <a:sym typeface="Helvetica Neue"/>
              </a:defRPr>
            </a:lvl4pPr>
            <a:lvl5pPr indent="0" lvl="4" marL="0" marR="0" rtl="0" algn="l">
              <a:spcBef>
                <a:spcPts val="0"/>
              </a:spcBef>
              <a:buNone/>
              <a:defRPr b="0" i="0" sz="1800" u="none" cap="none" strike="noStrike">
                <a:solidFill>
                  <a:srgbClr val="F2F2F2"/>
                </a:solidFill>
                <a:latin typeface="Helvetica Neue"/>
                <a:ea typeface="Helvetica Neue"/>
                <a:cs typeface="Helvetica Neue"/>
                <a:sym typeface="Helvetica Neue"/>
              </a:defRPr>
            </a:lvl5pPr>
            <a:lvl6pPr indent="0" lvl="5" marL="0" marR="0" rtl="0" algn="l">
              <a:spcBef>
                <a:spcPts val="0"/>
              </a:spcBef>
              <a:buNone/>
              <a:defRPr b="0" i="0" sz="1800" u="none" cap="none" strike="noStrike">
                <a:solidFill>
                  <a:srgbClr val="F2F2F2"/>
                </a:solidFill>
                <a:latin typeface="Helvetica Neue"/>
                <a:ea typeface="Helvetica Neue"/>
                <a:cs typeface="Helvetica Neue"/>
                <a:sym typeface="Helvetica Neue"/>
              </a:defRPr>
            </a:lvl6pPr>
            <a:lvl7pPr indent="0" lvl="6" marL="0" marR="0" rtl="0" algn="l">
              <a:spcBef>
                <a:spcPts val="0"/>
              </a:spcBef>
              <a:buNone/>
              <a:defRPr b="0" i="0" sz="1800" u="none" cap="none" strike="noStrike">
                <a:solidFill>
                  <a:srgbClr val="F2F2F2"/>
                </a:solidFill>
                <a:latin typeface="Helvetica Neue"/>
                <a:ea typeface="Helvetica Neue"/>
                <a:cs typeface="Helvetica Neue"/>
                <a:sym typeface="Helvetica Neue"/>
              </a:defRPr>
            </a:lvl7pPr>
            <a:lvl8pPr indent="0" lvl="7" marL="0" marR="0" rtl="0" algn="l">
              <a:spcBef>
                <a:spcPts val="0"/>
              </a:spcBef>
              <a:buNone/>
              <a:defRPr b="0" i="0" sz="1800" u="none" cap="none" strike="noStrike">
                <a:solidFill>
                  <a:srgbClr val="F2F2F2"/>
                </a:solidFill>
                <a:latin typeface="Helvetica Neue"/>
                <a:ea typeface="Helvetica Neue"/>
                <a:cs typeface="Helvetica Neue"/>
                <a:sym typeface="Helvetica Neue"/>
              </a:defRPr>
            </a:lvl8pPr>
            <a:lvl9pPr indent="0" lvl="8" marL="0" marR="0" rtl="0" algn="l">
              <a:spcBef>
                <a:spcPts val="0"/>
              </a:spcBef>
              <a:buNone/>
              <a:defRPr b="0" i="0" sz="1800" u="none" cap="none" strike="noStrike">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31" name="Google Shape;31;p37"/>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800">
                <a:solidFill>
                  <a:srgbClr val="F2F2F2"/>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38"/>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latin typeface="Arial Narrow"/>
                <a:ea typeface="Arial Narrow"/>
                <a:cs typeface="Arial Narrow"/>
                <a:sym typeface="Arial Narrow"/>
              </a:defRPr>
            </a:lvl1pPr>
            <a:lvl2pPr indent="-381000" lvl="1" marL="914400" algn="l">
              <a:lnSpc>
                <a:spcPct val="90000"/>
              </a:lnSpc>
              <a:spcBef>
                <a:spcPts val="500"/>
              </a:spcBef>
              <a:spcAft>
                <a:spcPts val="0"/>
              </a:spcAft>
              <a:buClr>
                <a:srgbClr val="262626"/>
              </a:buClr>
              <a:buSzPts val="2400"/>
              <a:buChar char="•"/>
              <a:defRPr>
                <a:solidFill>
                  <a:srgbClr val="262626"/>
                </a:solidFill>
                <a:latin typeface="Arial Narrow"/>
                <a:ea typeface="Arial Narrow"/>
                <a:cs typeface="Arial Narrow"/>
                <a:sym typeface="Arial Narrow"/>
              </a:defRPr>
            </a:lvl2pPr>
            <a:lvl3pPr indent="-355600" lvl="2" marL="1371600" algn="l">
              <a:lnSpc>
                <a:spcPct val="90000"/>
              </a:lnSpc>
              <a:spcBef>
                <a:spcPts val="500"/>
              </a:spcBef>
              <a:spcAft>
                <a:spcPts val="0"/>
              </a:spcAft>
              <a:buClr>
                <a:srgbClr val="262626"/>
              </a:buClr>
              <a:buSzPts val="2000"/>
              <a:buChar char="•"/>
              <a:defRPr>
                <a:solidFill>
                  <a:srgbClr val="262626"/>
                </a:solidFill>
                <a:latin typeface="Arial Narrow"/>
                <a:ea typeface="Arial Narrow"/>
                <a:cs typeface="Arial Narrow"/>
                <a:sym typeface="Arial Narrow"/>
              </a:defRPr>
            </a:lvl3pPr>
            <a:lvl4pPr indent="-342900" lvl="3" marL="1828800" algn="l">
              <a:lnSpc>
                <a:spcPct val="90000"/>
              </a:lnSpc>
              <a:spcBef>
                <a:spcPts val="500"/>
              </a:spcBef>
              <a:spcAft>
                <a:spcPts val="0"/>
              </a:spcAft>
              <a:buClr>
                <a:srgbClr val="262626"/>
              </a:buClr>
              <a:buSzPts val="1800"/>
              <a:buChar char="•"/>
              <a:defRPr>
                <a:solidFill>
                  <a:srgbClr val="262626"/>
                </a:solidFill>
                <a:latin typeface="Arial Narrow"/>
                <a:ea typeface="Arial Narrow"/>
                <a:cs typeface="Arial Narrow"/>
                <a:sym typeface="Arial Narrow"/>
              </a:defRPr>
            </a:lvl4pPr>
            <a:lvl5pPr indent="-342900" lvl="4" marL="2286000" algn="l">
              <a:lnSpc>
                <a:spcPct val="90000"/>
              </a:lnSpc>
              <a:spcBef>
                <a:spcPts val="500"/>
              </a:spcBef>
              <a:spcAft>
                <a:spcPts val="0"/>
              </a:spcAft>
              <a:buClr>
                <a:srgbClr val="262626"/>
              </a:buClr>
              <a:buSzPts val="1800"/>
              <a:buChar char="•"/>
              <a:defRPr>
                <a:solidFill>
                  <a:srgbClr val="262626"/>
                </a:solidFill>
                <a:latin typeface="Arial Narrow"/>
                <a:ea typeface="Arial Narrow"/>
                <a:cs typeface="Arial Narrow"/>
                <a:sym typeface="Arial Narrow"/>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8"/>
          <p:cNvSpPr txBox="1"/>
          <p:nvPr>
            <p:ph idx="12" type="sldNum"/>
          </p:nvPr>
        </p:nvSpPr>
        <p:spPr>
          <a:xfrm>
            <a:off x="11214980"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38"/>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800">
                <a:solidFill>
                  <a:srgbClr val="F2F2F2"/>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3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E4E7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888888"/>
              </a:buClr>
              <a:buSzPts val="2800"/>
              <a:buNone/>
              <a:defRPr>
                <a:solidFill>
                  <a:srgbClr val="888888"/>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40" name="Google Shape;40;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
        <p:nvSpPr>
          <p:cNvPr id="41" name="Google Shape;41;p39"/>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Narrow"/>
                <a:ea typeface="Arial Narrow"/>
                <a:cs typeface="Arial Narrow"/>
                <a:sym typeface="Arial Narrow"/>
              </a:defRPr>
            </a:lvl1pPr>
            <a:lvl2pPr indent="0" lvl="1" marL="0" marR="0" rtl="0" algn="l">
              <a:spcBef>
                <a:spcPts val="0"/>
              </a:spcBef>
              <a:buNone/>
              <a:defRPr sz="1800">
                <a:solidFill>
                  <a:schemeClr val="dk1"/>
                </a:solidFill>
                <a:latin typeface="Arial Narrow"/>
                <a:ea typeface="Arial Narrow"/>
                <a:cs typeface="Arial Narrow"/>
                <a:sym typeface="Arial Narrow"/>
              </a:defRPr>
            </a:lvl2pPr>
            <a:lvl3pPr indent="0" lvl="2" marL="0" marR="0" rtl="0" algn="l">
              <a:spcBef>
                <a:spcPts val="0"/>
              </a:spcBef>
              <a:buNone/>
              <a:defRPr sz="1800">
                <a:solidFill>
                  <a:schemeClr val="dk1"/>
                </a:solidFill>
                <a:latin typeface="Arial Narrow"/>
                <a:ea typeface="Arial Narrow"/>
                <a:cs typeface="Arial Narrow"/>
                <a:sym typeface="Arial Narrow"/>
              </a:defRPr>
            </a:lvl3pPr>
            <a:lvl4pPr indent="0" lvl="3" marL="0" marR="0" rtl="0" algn="l">
              <a:spcBef>
                <a:spcPts val="0"/>
              </a:spcBef>
              <a:buNone/>
              <a:defRPr sz="1800">
                <a:solidFill>
                  <a:schemeClr val="dk1"/>
                </a:solidFill>
                <a:latin typeface="Arial Narrow"/>
                <a:ea typeface="Arial Narrow"/>
                <a:cs typeface="Arial Narrow"/>
                <a:sym typeface="Arial Narrow"/>
              </a:defRPr>
            </a:lvl4pPr>
            <a:lvl5pPr indent="0" lvl="4" marL="0" marR="0" rtl="0" algn="l">
              <a:spcBef>
                <a:spcPts val="0"/>
              </a:spcBef>
              <a:buNone/>
              <a:defRPr sz="1800">
                <a:solidFill>
                  <a:schemeClr val="dk1"/>
                </a:solidFill>
                <a:latin typeface="Arial Narrow"/>
                <a:ea typeface="Arial Narrow"/>
                <a:cs typeface="Arial Narrow"/>
                <a:sym typeface="Arial Narrow"/>
              </a:defRPr>
            </a:lvl5pPr>
            <a:lvl6pPr indent="0" lvl="5" marL="0" marR="0" rtl="0" algn="l">
              <a:spcBef>
                <a:spcPts val="0"/>
              </a:spcBef>
              <a:buNone/>
              <a:defRPr sz="1800">
                <a:solidFill>
                  <a:schemeClr val="dk1"/>
                </a:solidFill>
                <a:latin typeface="Arial Narrow"/>
                <a:ea typeface="Arial Narrow"/>
                <a:cs typeface="Arial Narrow"/>
                <a:sym typeface="Arial Narrow"/>
              </a:defRPr>
            </a:lvl6pPr>
            <a:lvl7pPr indent="0" lvl="6" marL="0" marR="0" rtl="0" algn="l">
              <a:spcBef>
                <a:spcPts val="0"/>
              </a:spcBef>
              <a:buNone/>
              <a:defRPr sz="1800">
                <a:solidFill>
                  <a:schemeClr val="dk1"/>
                </a:solidFill>
                <a:latin typeface="Arial Narrow"/>
                <a:ea typeface="Arial Narrow"/>
                <a:cs typeface="Arial Narrow"/>
                <a:sym typeface="Arial Narrow"/>
              </a:defRPr>
            </a:lvl7pPr>
            <a:lvl8pPr indent="0" lvl="7" marL="0" marR="0" rtl="0" algn="l">
              <a:spcBef>
                <a:spcPts val="0"/>
              </a:spcBef>
              <a:buNone/>
              <a:defRPr sz="1800">
                <a:solidFill>
                  <a:schemeClr val="dk1"/>
                </a:solidFill>
                <a:latin typeface="Arial Narrow"/>
                <a:ea typeface="Arial Narrow"/>
                <a:cs typeface="Arial Narrow"/>
                <a:sym typeface="Arial Narrow"/>
              </a:defRPr>
            </a:lvl8pPr>
            <a:lvl9pPr indent="0" lvl="8" marL="0" marR="0" rtl="0" algn="l">
              <a:spcBef>
                <a:spcPts val="0"/>
              </a:spcBef>
              <a:buNone/>
              <a:defRPr sz="1800">
                <a:solidFill>
                  <a:schemeClr val="dk1"/>
                </a:solidFill>
                <a:latin typeface="Arial Narrow"/>
                <a:ea typeface="Arial Narrow"/>
                <a:cs typeface="Arial Narrow"/>
                <a:sym typeface="Arial Narrow"/>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40"/>
          <p:cNvSpPr txBox="1"/>
          <p:nvPr>
            <p:ph idx="12" type="sldNum"/>
          </p:nvPr>
        </p:nvSpPr>
        <p:spPr>
          <a:xfrm>
            <a:off x="11201984" y="6441410"/>
            <a:ext cx="110401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2F2F2"/>
                </a:solidFill>
                <a:latin typeface="Helvetica Neue"/>
                <a:ea typeface="Helvetica Neue"/>
                <a:cs typeface="Helvetica Neue"/>
                <a:sym typeface="Helvetica Neue"/>
              </a:defRPr>
            </a:lvl1pPr>
            <a:lvl2pPr indent="0" lvl="1" marL="0" marR="0" rtl="0" algn="l">
              <a:spcBef>
                <a:spcPts val="0"/>
              </a:spcBef>
              <a:buNone/>
              <a:defRPr sz="1800">
                <a:solidFill>
                  <a:srgbClr val="F2F2F2"/>
                </a:solidFill>
                <a:latin typeface="Helvetica Neue"/>
                <a:ea typeface="Helvetica Neue"/>
                <a:cs typeface="Helvetica Neue"/>
                <a:sym typeface="Helvetica Neue"/>
              </a:defRPr>
            </a:lvl2pPr>
            <a:lvl3pPr indent="0" lvl="2" marL="0" marR="0" rtl="0" algn="l">
              <a:spcBef>
                <a:spcPts val="0"/>
              </a:spcBef>
              <a:buNone/>
              <a:defRPr sz="1800">
                <a:solidFill>
                  <a:srgbClr val="F2F2F2"/>
                </a:solidFill>
                <a:latin typeface="Helvetica Neue"/>
                <a:ea typeface="Helvetica Neue"/>
                <a:cs typeface="Helvetica Neue"/>
                <a:sym typeface="Helvetica Neue"/>
              </a:defRPr>
            </a:lvl3pPr>
            <a:lvl4pPr indent="0" lvl="3" marL="0" marR="0" rtl="0" algn="l">
              <a:spcBef>
                <a:spcPts val="0"/>
              </a:spcBef>
              <a:buNone/>
              <a:defRPr sz="1800">
                <a:solidFill>
                  <a:srgbClr val="F2F2F2"/>
                </a:solidFill>
                <a:latin typeface="Helvetica Neue"/>
                <a:ea typeface="Helvetica Neue"/>
                <a:cs typeface="Helvetica Neue"/>
                <a:sym typeface="Helvetica Neue"/>
              </a:defRPr>
            </a:lvl4pPr>
            <a:lvl5pPr indent="0" lvl="4" marL="0" marR="0" rtl="0" algn="l">
              <a:spcBef>
                <a:spcPts val="0"/>
              </a:spcBef>
              <a:buNone/>
              <a:defRPr sz="1800">
                <a:solidFill>
                  <a:srgbClr val="F2F2F2"/>
                </a:solidFill>
                <a:latin typeface="Helvetica Neue"/>
                <a:ea typeface="Helvetica Neue"/>
                <a:cs typeface="Helvetica Neue"/>
                <a:sym typeface="Helvetica Neue"/>
              </a:defRPr>
            </a:lvl5pPr>
            <a:lvl6pPr indent="0" lvl="5" marL="0" marR="0" rtl="0" algn="l">
              <a:spcBef>
                <a:spcPts val="0"/>
              </a:spcBef>
              <a:buNone/>
              <a:defRPr sz="1800">
                <a:solidFill>
                  <a:srgbClr val="F2F2F2"/>
                </a:solidFill>
                <a:latin typeface="Helvetica Neue"/>
                <a:ea typeface="Helvetica Neue"/>
                <a:cs typeface="Helvetica Neue"/>
                <a:sym typeface="Helvetica Neue"/>
              </a:defRPr>
            </a:lvl6pPr>
            <a:lvl7pPr indent="0" lvl="6" marL="0" marR="0" rtl="0" algn="l">
              <a:spcBef>
                <a:spcPts val="0"/>
              </a:spcBef>
              <a:buNone/>
              <a:defRPr sz="1800">
                <a:solidFill>
                  <a:srgbClr val="F2F2F2"/>
                </a:solidFill>
                <a:latin typeface="Helvetica Neue"/>
                <a:ea typeface="Helvetica Neue"/>
                <a:cs typeface="Helvetica Neue"/>
                <a:sym typeface="Helvetica Neue"/>
              </a:defRPr>
            </a:lvl7pPr>
            <a:lvl8pPr indent="0" lvl="7" marL="0" marR="0" rtl="0" algn="l">
              <a:spcBef>
                <a:spcPts val="0"/>
              </a:spcBef>
              <a:buNone/>
              <a:defRPr sz="1800">
                <a:solidFill>
                  <a:srgbClr val="F2F2F2"/>
                </a:solidFill>
                <a:latin typeface="Helvetica Neue"/>
                <a:ea typeface="Helvetica Neue"/>
                <a:cs typeface="Helvetica Neue"/>
                <a:sym typeface="Helvetica Neue"/>
              </a:defRPr>
            </a:lvl8pPr>
            <a:lvl9pPr indent="0" lvl="8" marL="0" marR="0" rtl="0" algn="l">
              <a:spcBef>
                <a:spcPts val="0"/>
              </a:spcBef>
              <a:buNone/>
              <a:defRPr sz="1800">
                <a:solidFill>
                  <a:srgbClr val="F2F2F2"/>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45" name="Google Shape;45;p40"/>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800">
                <a:solidFill>
                  <a:srgbClr val="F2F2F2"/>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4"/>
          <p:cNvSpPr/>
          <p:nvPr/>
        </p:nvSpPr>
        <p:spPr>
          <a:xfrm>
            <a:off x="-12253" y="4417161"/>
            <a:ext cx="12227564" cy="2457785"/>
          </a:xfrm>
          <a:custGeom>
            <a:rect b="b" l="l" r="r" t="t"/>
            <a:pathLst>
              <a:path extrusionOk="0" h="2457785" w="9170673">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sp>
        <p:nvSpPr>
          <p:cNvPr id="11" name="Google Shape;11;p34"/>
          <p:cNvSpPr/>
          <p:nvPr/>
        </p:nvSpPr>
        <p:spPr>
          <a:xfrm>
            <a:off x="-12253" y="0"/>
            <a:ext cx="12227564" cy="3708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12" name="Google Shape;12;p34"/>
          <p:cNvPicPr preferRelativeResize="0"/>
          <p:nvPr/>
        </p:nvPicPr>
        <p:blipFill rotWithShape="1">
          <a:blip r:embed="rId2">
            <a:alphaModFix/>
          </a:blip>
          <a:srcRect b="0" l="0" r="0" t="0"/>
          <a:stretch/>
        </p:blipFill>
        <p:spPr>
          <a:xfrm>
            <a:off x="10668000" y="5405168"/>
            <a:ext cx="1243781" cy="1243781"/>
          </a:xfrm>
          <a:prstGeom prst="rect">
            <a:avLst/>
          </a:prstGeom>
          <a:noFill/>
          <a:ln>
            <a:noFill/>
          </a:ln>
        </p:spPr>
      </p:pic>
      <p:pic>
        <p:nvPicPr>
          <p:cNvPr id="13" name="Google Shape;13;p34"/>
          <p:cNvPicPr preferRelativeResize="0"/>
          <p:nvPr/>
        </p:nvPicPr>
        <p:blipFill rotWithShape="1">
          <a:blip r:embed="rId3">
            <a:alphaModFix/>
          </a:blip>
          <a:srcRect b="0" l="0" r="0" t="0"/>
          <a:stretch/>
        </p:blipFill>
        <p:spPr>
          <a:xfrm>
            <a:off x="-17878" y="-97099"/>
            <a:ext cx="9144000" cy="41615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36"/>
          <p:cNvSpPr/>
          <p:nvPr/>
        </p:nvSpPr>
        <p:spPr>
          <a:xfrm>
            <a:off x="0" y="6398651"/>
            <a:ext cx="12192000" cy="457200"/>
          </a:xfrm>
          <a:prstGeom prst="rect">
            <a:avLst/>
          </a:prstGeom>
          <a:solidFill>
            <a:srgbClr val="1E4E79"/>
          </a:solid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chemeClr val="dk1"/>
              </a:buClr>
              <a:buSzPts val="1800"/>
              <a:buFont typeface="Arial Narrow"/>
              <a:buNone/>
            </a:pPr>
            <a:r>
              <a:t/>
            </a:r>
            <a:endParaRPr b="0" i="0" sz="1800" u="none" cap="none" strike="noStrike">
              <a:solidFill>
                <a:srgbClr val="000000"/>
              </a:solidFill>
              <a:latin typeface="Helvetica Neue"/>
              <a:ea typeface="Helvetica Neue"/>
              <a:cs typeface="Helvetica Neue"/>
              <a:sym typeface="Helvetica Neue"/>
            </a:endParaRPr>
          </a:p>
        </p:txBody>
      </p:sp>
      <p:sp>
        <p:nvSpPr>
          <p:cNvPr id="21" name="Google Shape;21;p36"/>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E4E79"/>
              </a:buClr>
              <a:buSzPts val="3200"/>
              <a:buFont typeface="Arial Narrow"/>
              <a:buNone/>
              <a:defRPr b="0" i="0" sz="3200" u="none" cap="none" strike="noStrike">
                <a:solidFill>
                  <a:srgbClr val="1E4E79"/>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9pPr>
          </a:lstStyle>
          <a:p/>
        </p:txBody>
      </p:sp>
      <p:sp>
        <p:nvSpPr>
          <p:cNvPr id="23" name="Google Shape;23;p36"/>
          <p:cNvSpPr/>
          <p:nvPr/>
        </p:nvSpPr>
        <p:spPr>
          <a:xfrm>
            <a:off x="0" y="0"/>
            <a:ext cx="12192000" cy="91440"/>
          </a:xfrm>
          <a:prstGeom prst="rect">
            <a:avLst/>
          </a:prstGeom>
          <a:solidFill>
            <a:srgbClr val="1F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Narrow"/>
              <a:ea typeface="Arial Narrow"/>
              <a:cs typeface="Arial Narrow"/>
              <a:sym typeface="Arial Narrow"/>
            </a:endParaRPr>
          </a:p>
        </p:txBody>
      </p:sp>
      <p:pic>
        <p:nvPicPr>
          <p:cNvPr id="24" name="Google Shape;24;p36"/>
          <p:cNvPicPr preferRelativeResize="0"/>
          <p:nvPr/>
        </p:nvPicPr>
        <p:blipFill rotWithShape="1">
          <a:blip r:embed="rId1">
            <a:alphaModFix/>
          </a:blip>
          <a:srcRect b="0" l="0" r="0" t="0"/>
          <a:stretch/>
        </p:blipFill>
        <p:spPr>
          <a:xfrm>
            <a:off x="344806" y="6418969"/>
            <a:ext cx="411480" cy="411480"/>
          </a:xfrm>
          <a:prstGeom prst="rect">
            <a:avLst/>
          </a:prstGeom>
          <a:noFill/>
          <a:ln>
            <a:noFill/>
          </a:ln>
        </p:spPr>
      </p:pic>
      <p:sp>
        <p:nvSpPr>
          <p:cNvPr id="25" name="Google Shape;25;p36"/>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F2F2F2"/>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1800" u="none" cap="none" strike="noStrike">
                <a:solidFill>
                  <a:schemeClr val="dk1"/>
                </a:solidFill>
                <a:latin typeface="Arial Narrow"/>
                <a:ea typeface="Arial Narrow"/>
                <a:cs typeface="Arial Narrow"/>
                <a:sym typeface="Arial Narrow"/>
              </a:defRPr>
            </a:lvl9pPr>
          </a:lstStyle>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19.png"/><Relationship Id="rId13" Type="http://schemas.openxmlformats.org/officeDocument/2006/relationships/image" Target="../media/image3.png"/><Relationship Id="rId12"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45.png"/><Relationship Id="rId7" Type="http://schemas.openxmlformats.org/officeDocument/2006/relationships/image" Target="../media/image21.png"/><Relationship Id="rId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1.png"/><Relationship Id="rId13" Type="http://schemas.openxmlformats.org/officeDocument/2006/relationships/image" Target="../media/image33.png"/><Relationship Id="rId12"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30.png"/><Relationship Id="rId15" Type="http://schemas.openxmlformats.org/officeDocument/2006/relationships/image" Target="../media/image3.png"/><Relationship Id="rId14" Type="http://schemas.openxmlformats.org/officeDocument/2006/relationships/image" Target="../media/image34.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6.png"/><Relationship Id="rId8"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42.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0.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8.png"/><Relationship Id="rId13" Type="http://schemas.openxmlformats.org/officeDocument/2006/relationships/image" Target="../media/image3.png"/><Relationship Id="rId12" Type="http://schemas.openxmlformats.org/officeDocument/2006/relationships/image" Target="../media/image49.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8.png"/><Relationship Id="rId9" Type="http://schemas.openxmlformats.org/officeDocument/2006/relationships/image" Target="../media/image46.png"/><Relationship Id="rId5" Type="http://schemas.openxmlformats.org/officeDocument/2006/relationships/image" Target="../media/image44.png"/><Relationship Id="rId6" Type="http://schemas.openxmlformats.org/officeDocument/2006/relationships/image" Target="../media/image36.png"/><Relationship Id="rId7" Type="http://schemas.openxmlformats.org/officeDocument/2006/relationships/image" Target="../media/image41.png"/><Relationship Id="rId8"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3.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9.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3.png"/><Relationship Id="rId5" Type="http://schemas.openxmlformats.org/officeDocument/2006/relationships/image" Target="../media/image52.png"/><Relationship Id="rId6" Type="http://schemas.openxmlformats.org/officeDocument/2006/relationships/image" Target="../media/image56.png"/><Relationship Id="rId7" Type="http://schemas.openxmlformats.org/officeDocument/2006/relationships/image" Target="../media/image62.png"/><Relationship Id="rId8"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58.png"/><Relationship Id="rId4" Type="http://schemas.openxmlformats.org/officeDocument/2006/relationships/image" Target="../media/image63.png"/><Relationship Id="rId9"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65.png"/><Relationship Id="rId4" Type="http://schemas.openxmlformats.org/officeDocument/2006/relationships/hyperlink" Target="https://www.star.nesdis.noaa.gov/sod/sst/squam/index.php" TargetMode="External"/><Relationship Id="rId5" Type="http://schemas.openxmlformats.org/officeDocument/2006/relationships/hyperlink" Target="https://www.star.nesdis.noaa.gov/sod/sst/squam/index.php" TargetMode="External"/><Relationship Id="rId6"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p:nvPr/>
        </p:nvSpPr>
        <p:spPr>
          <a:xfrm>
            <a:off x="1579075" y="2408460"/>
            <a:ext cx="5888525" cy="8295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Narrow"/>
              <a:ea typeface="Arial Narrow"/>
              <a:cs typeface="Arial Narrow"/>
              <a:sym typeface="Arial Narrow"/>
            </a:endParaRPr>
          </a:p>
        </p:txBody>
      </p:sp>
      <p:sp>
        <p:nvSpPr>
          <p:cNvPr id="52" name="Google Shape;52;p1"/>
          <p:cNvSpPr txBox="1"/>
          <p:nvPr/>
        </p:nvSpPr>
        <p:spPr>
          <a:xfrm>
            <a:off x="4974167" y="2667400"/>
            <a:ext cx="5789083" cy="26776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626"/>
              </a:buClr>
              <a:buSzPts val="2800"/>
              <a:buFont typeface="Arial"/>
              <a:buNone/>
            </a:pPr>
            <a:r>
              <a:t/>
            </a:r>
            <a:endParaRPr b="0" i="0" sz="2800" u="none" cap="none" strike="noStrike">
              <a:solidFill>
                <a:srgbClr val="262626"/>
              </a:solidFill>
              <a:latin typeface="Arial Narrow"/>
              <a:ea typeface="Arial Narrow"/>
              <a:cs typeface="Arial Narrow"/>
              <a:sym typeface="Arial Narrow"/>
            </a:endParaRPr>
          </a:p>
        </p:txBody>
      </p:sp>
      <p:sp>
        <p:nvSpPr>
          <p:cNvPr id="53" name="Google Shape;53;p1"/>
          <p:cNvSpPr txBox="1"/>
          <p:nvPr>
            <p:ph type="title"/>
          </p:nvPr>
        </p:nvSpPr>
        <p:spPr>
          <a:xfrm>
            <a:off x="3168251" y="1312939"/>
            <a:ext cx="7313491" cy="788734"/>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1F4E79"/>
              </a:buClr>
              <a:buSzPts val="5400"/>
              <a:buFont typeface="Arial Narrow"/>
              <a:buNone/>
            </a:pPr>
            <a:r>
              <a:rPr lang="en-US" sz="5400">
                <a:latin typeface="Arial Narrow"/>
                <a:ea typeface="Arial Narrow"/>
                <a:cs typeface="Arial Narrow"/>
                <a:sym typeface="Arial Narrow"/>
              </a:rPr>
              <a:t>Sea Surface Temperature</a:t>
            </a:r>
            <a:br>
              <a:rPr lang="en-US" sz="5400">
                <a:latin typeface="Arial Narrow"/>
                <a:ea typeface="Arial Narrow"/>
                <a:cs typeface="Arial Narrow"/>
                <a:sym typeface="Arial Narrow"/>
              </a:rPr>
            </a:br>
            <a:br>
              <a:rPr lang="en-US" sz="4400">
                <a:latin typeface="Arial Narrow"/>
                <a:ea typeface="Arial Narrow"/>
                <a:cs typeface="Arial Narrow"/>
                <a:sym typeface="Arial Narrow"/>
              </a:rPr>
            </a:br>
            <a:r>
              <a:rPr lang="en-US" sz="3600">
                <a:latin typeface="Arial Narrow"/>
                <a:ea typeface="Arial Narrow"/>
                <a:cs typeface="Arial Narrow"/>
                <a:sym typeface="Arial Narrow"/>
              </a:rPr>
              <a:t>NOAA CoastWatch Satellite Course</a:t>
            </a:r>
            <a:br>
              <a:rPr lang="en-US" sz="4400">
                <a:latin typeface="Arial Narrow"/>
                <a:ea typeface="Arial Narrow"/>
                <a:cs typeface="Arial Narrow"/>
                <a:sym typeface="Arial Narrow"/>
              </a:rPr>
            </a:br>
            <a:endParaRPr sz="4400">
              <a:latin typeface="Arial Narrow"/>
              <a:ea typeface="Arial Narrow"/>
              <a:cs typeface="Arial Narrow"/>
              <a:sym typeface="Arial Narrow"/>
            </a:endParaRPr>
          </a:p>
        </p:txBody>
      </p:sp>
      <p:sp>
        <p:nvSpPr>
          <p:cNvPr id="54" name="Google Shape;54;p1"/>
          <p:cNvSpPr txBox="1"/>
          <p:nvPr>
            <p:ph idx="2" type="body"/>
          </p:nvPr>
        </p:nvSpPr>
        <p:spPr>
          <a:xfrm>
            <a:off x="154517" y="6362343"/>
            <a:ext cx="7313083" cy="5778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1600"/>
              <a:buNone/>
            </a:pPr>
            <a:r>
              <a:rPr lang="en-US">
                <a:latin typeface="Arial Narrow"/>
                <a:ea typeface="Arial Narrow"/>
                <a:cs typeface="Arial Narrow"/>
                <a:sym typeface="Arial Narrow"/>
              </a:rPr>
              <a:t>Last Updated: 8/25/2020</a:t>
            </a:r>
            <a:endParaRPr>
              <a:latin typeface="Arial Narrow"/>
              <a:ea typeface="Arial Narrow"/>
              <a:cs typeface="Arial Narrow"/>
              <a:sym typeface="Arial Narrow"/>
            </a:endParaRPr>
          </a:p>
          <a:p>
            <a:pPr indent="0" lvl="0" marL="0" rtl="0" algn="l">
              <a:spcBef>
                <a:spcPts val="320"/>
              </a:spcBef>
              <a:spcAft>
                <a:spcPts val="0"/>
              </a:spcAft>
              <a:buClr>
                <a:srgbClr val="262626"/>
              </a:buClr>
              <a:buSzPts val="1600"/>
              <a:buNone/>
            </a:pPr>
            <a:r>
              <a:t/>
            </a:r>
            <a:endParaRPr>
              <a:latin typeface="Arial Narrow"/>
              <a:ea typeface="Arial Narrow"/>
              <a:cs typeface="Arial Narrow"/>
              <a:sym typeface="Arial Narrow"/>
            </a:endParaRPr>
          </a:p>
        </p:txBody>
      </p:sp>
      <p:pic>
        <p:nvPicPr>
          <p:cNvPr id="55" name="Google Shape;55;p1"/>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148" name="Google Shape;148;p10"/>
          <p:cNvPicPr preferRelativeResize="0"/>
          <p:nvPr/>
        </p:nvPicPr>
        <p:blipFill rotWithShape="1">
          <a:blip r:embed="rId3">
            <a:alphaModFix/>
          </a:blip>
          <a:srcRect b="0" l="0" r="0" t="0"/>
          <a:stretch/>
        </p:blipFill>
        <p:spPr>
          <a:xfrm>
            <a:off x="1524000" y="2143433"/>
            <a:ext cx="8690500" cy="4161906"/>
          </a:xfrm>
          <a:prstGeom prst="rect">
            <a:avLst/>
          </a:prstGeom>
          <a:noFill/>
          <a:ln>
            <a:noFill/>
          </a:ln>
        </p:spPr>
      </p:pic>
      <p:sp>
        <p:nvSpPr>
          <p:cNvPr id="149" name="Google Shape;149;p10"/>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t>Reminder: Infrared passes through narrow atmospheric windows </a:t>
            </a:r>
            <a:endParaRPr i="1" sz="3200">
              <a:latin typeface="Calibri"/>
              <a:ea typeface="Calibri"/>
              <a:cs typeface="Calibri"/>
              <a:sym typeface="Calibri"/>
            </a:endParaRPr>
          </a:p>
        </p:txBody>
      </p:sp>
      <p:sp>
        <p:nvSpPr>
          <p:cNvPr id="150" name="Google Shape;150;p10"/>
          <p:cNvSpPr/>
          <p:nvPr/>
        </p:nvSpPr>
        <p:spPr>
          <a:xfrm>
            <a:off x="838201" y="983028"/>
            <a:ext cx="9701982" cy="830956"/>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US" sz="2400" u="none" cap="none" strike="noStrike">
                <a:solidFill>
                  <a:srgbClr val="262626"/>
                </a:solidFill>
                <a:latin typeface="Calibri"/>
                <a:ea typeface="Calibri"/>
                <a:cs typeface="Calibri"/>
                <a:sym typeface="Calibri"/>
              </a:rPr>
              <a:t>High transmittance occurs in narrow bands in the infrared. </a:t>
            </a:r>
            <a:endParaRPr/>
          </a:p>
          <a:p>
            <a:pPr indent="0" lvl="1" marL="0" marR="0" rtl="0" algn="l">
              <a:spcBef>
                <a:spcPts val="0"/>
              </a:spcBef>
              <a:spcAft>
                <a:spcPts val="0"/>
              </a:spcAft>
              <a:buNone/>
            </a:pPr>
            <a:r>
              <a:rPr b="0" i="0" lang="en-US" sz="2400" u="none" cap="none" strike="noStrike">
                <a:solidFill>
                  <a:srgbClr val="262626"/>
                </a:solidFill>
                <a:latin typeface="Calibri"/>
                <a:ea typeface="Calibri"/>
                <a:cs typeface="Calibri"/>
                <a:sym typeface="Calibri"/>
              </a:rPr>
              <a:t>These “optical windows” overlap the infrared emissions of the Earth. </a:t>
            </a:r>
            <a:endParaRPr b="0" i="0" sz="2400" u="none" cap="none" strike="noStrike">
              <a:solidFill>
                <a:schemeClr val="dk1"/>
              </a:solidFill>
              <a:latin typeface="Arial Narrow"/>
              <a:ea typeface="Arial Narrow"/>
              <a:cs typeface="Arial Narrow"/>
              <a:sym typeface="Arial Narrow"/>
            </a:endParaRPr>
          </a:p>
        </p:txBody>
      </p:sp>
      <p:sp>
        <p:nvSpPr>
          <p:cNvPr id="151" name="Google Shape;151;p10"/>
          <p:cNvSpPr/>
          <p:nvPr/>
        </p:nvSpPr>
        <p:spPr>
          <a:xfrm>
            <a:off x="3893866" y="2497395"/>
            <a:ext cx="1233629" cy="1179871"/>
          </a:xfrm>
          <a:prstGeom prst="rect">
            <a:avLst/>
          </a:prstGeom>
          <a:solidFill>
            <a:schemeClr val="accent1">
              <a:alpha val="57254"/>
            </a:scheme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sp>
        <p:nvSpPr>
          <p:cNvPr id="152" name="Google Shape;152;p10"/>
          <p:cNvSpPr txBox="1"/>
          <p:nvPr/>
        </p:nvSpPr>
        <p:spPr>
          <a:xfrm>
            <a:off x="1484508" y="2083302"/>
            <a:ext cx="854849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1" lang="en-US" sz="1800" cap="small">
                <a:solidFill>
                  <a:schemeClr val="dk1"/>
                </a:solidFill>
                <a:latin typeface="Arial"/>
                <a:ea typeface="Arial"/>
                <a:cs typeface="Arial"/>
                <a:sym typeface="Arial"/>
              </a:rPr>
              <a:t>Atmospheric Transmission</a:t>
            </a:r>
            <a:endParaRPr sz="1800">
              <a:solidFill>
                <a:schemeClr val="dk1"/>
              </a:solidFill>
              <a:latin typeface="Arial Narrow"/>
              <a:ea typeface="Arial Narrow"/>
              <a:cs typeface="Arial Narrow"/>
              <a:sym typeface="Arial Narrow"/>
            </a:endParaRPr>
          </a:p>
        </p:txBody>
      </p:sp>
      <p:sp>
        <p:nvSpPr>
          <p:cNvPr id="153" name="Google Shape;153;p10"/>
          <p:cNvSpPr/>
          <p:nvPr/>
        </p:nvSpPr>
        <p:spPr>
          <a:xfrm>
            <a:off x="9163799" y="4557821"/>
            <a:ext cx="1167651"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grpSp>
        <p:nvGrpSpPr>
          <p:cNvPr id="154" name="Google Shape;154;p10"/>
          <p:cNvGrpSpPr/>
          <p:nvPr/>
        </p:nvGrpSpPr>
        <p:grpSpPr>
          <a:xfrm>
            <a:off x="2162038" y="3819687"/>
            <a:ext cx="7791450" cy="2492714"/>
            <a:chOff x="2241550" y="3819687"/>
            <a:chExt cx="7791450" cy="2492714"/>
          </a:xfrm>
        </p:grpSpPr>
        <p:cxnSp>
          <p:nvCxnSpPr>
            <p:cNvPr id="155" name="Google Shape;155;p10"/>
            <p:cNvCxnSpPr/>
            <p:nvPr/>
          </p:nvCxnSpPr>
          <p:spPr>
            <a:xfrm>
              <a:off x="2241550" y="4169633"/>
              <a:ext cx="7791450" cy="0"/>
            </a:xfrm>
            <a:prstGeom prst="straightConnector1">
              <a:avLst/>
            </a:prstGeom>
            <a:noFill/>
            <a:ln cap="flat" cmpd="sng" w="34925">
              <a:solidFill>
                <a:schemeClr val="dk1"/>
              </a:solidFill>
              <a:prstDash val="solid"/>
              <a:miter lim="800000"/>
              <a:headEnd len="sm" w="sm" type="none"/>
              <a:tailEnd len="sm" w="sm" type="none"/>
            </a:ln>
          </p:spPr>
        </p:cxnSp>
        <p:grpSp>
          <p:nvGrpSpPr>
            <p:cNvPr id="156" name="Google Shape;156;p10"/>
            <p:cNvGrpSpPr/>
            <p:nvPr/>
          </p:nvGrpSpPr>
          <p:grpSpPr>
            <a:xfrm>
              <a:off x="2353512" y="3819687"/>
              <a:ext cx="7332234" cy="2492714"/>
              <a:chOff x="2353512" y="3819687"/>
              <a:chExt cx="7332234" cy="2492714"/>
            </a:xfrm>
          </p:grpSpPr>
          <p:sp>
            <p:nvSpPr>
              <p:cNvPr id="157" name="Google Shape;157;p10"/>
              <p:cNvSpPr/>
              <p:nvPr/>
            </p:nvSpPr>
            <p:spPr>
              <a:xfrm>
                <a:off x="3505200" y="4184651"/>
                <a:ext cx="59690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sp>
            <p:nvSpPr>
              <p:cNvPr id="158" name="Google Shape;158;p10"/>
              <p:cNvSpPr/>
              <p:nvPr/>
            </p:nvSpPr>
            <p:spPr>
              <a:xfrm>
                <a:off x="3543300" y="3819687"/>
                <a:ext cx="41275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grpSp>
            <p:nvGrpSpPr>
              <p:cNvPr id="159" name="Google Shape;159;p10"/>
              <p:cNvGrpSpPr/>
              <p:nvPr/>
            </p:nvGrpSpPr>
            <p:grpSpPr>
              <a:xfrm>
                <a:off x="2353512" y="4521902"/>
                <a:ext cx="7332234" cy="1790499"/>
                <a:chOff x="2353512" y="4278827"/>
                <a:chExt cx="7332234" cy="1790499"/>
              </a:xfrm>
            </p:grpSpPr>
            <p:sp>
              <p:nvSpPr>
                <p:cNvPr id="160" name="Google Shape;160;p10"/>
                <p:cNvSpPr/>
                <p:nvPr/>
              </p:nvSpPr>
              <p:spPr>
                <a:xfrm>
                  <a:off x="3055820" y="4278827"/>
                  <a:ext cx="1366965" cy="173285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grpSp>
              <p:nvGrpSpPr>
                <p:cNvPr id="161" name="Google Shape;161;p10"/>
                <p:cNvGrpSpPr/>
                <p:nvPr/>
              </p:nvGrpSpPr>
              <p:grpSpPr>
                <a:xfrm>
                  <a:off x="2353512" y="4794567"/>
                  <a:ext cx="7332234" cy="1274759"/>
                  <a:chOff x="2353512" y="4794567"/>
                  <a:chExt cx="7332234" cy="1274759"/>
                </a:xfrm>
              </p:grpSpPr>
              <p:sp>
                <p:nvSpPr>
                  <p:cNvPr id="162" name="Google Shape;162;p10"/>
                  <p:cNvSpPr txBox="1"/>
                  <p:nvPr/>
                </p:nvSpPr>
                <p:spPr>
                  <a:xfrm>
                    <a:off x="4510680" y="4962946"/>
                    <a:ext cx="13676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EMR Intensity</a:t>
                    </a:r>
                    <a:endParaRPr sz="1800">
                      <a:solidFill>
                        <a:schemeClr val="dk1"/>
                      </a:solidFill>
                      <a:latin typeface="Arial Narrow"/>
                      <a:ea typeface="Arial Narrow"/>
                      <a:cs typeface="Arial Narrow"/>
                      <a:sym typeface="Arial Narrow"/>
                    </a:endParaRPr>
                  </a:p>
                </p:txBody>
              </p:sp>
              <p:cxnSp>
                <p:nvCxnSpPr>
                  <p:cNvPr id="163" name="Google Shape;163;p10"/>
                  <p:cNvCxnSpPr/>
                  <p:nvPr/>
                </p:nvCxnSpPr>
                <p:spPr>
                  <a:xfrm>
                    <a:off x="3026685" y="5474703"/>
                    <a:ext cx="478515" cy="144241"/>
                  </a:xfrm>
                  <a:prstGeom prst="straightConnector1">
                    <a:avLst/>
                  </a:prstGeom>
                  <a:noFill/>
                  <a:ln cap="flat" cmpd="sng" w="25400">
                    <a:solidFill>
                      <a:srgbClr val="757070"/>
                    </a:solidFill>
                    <a:prstDash val="solid"/>
                    <a:miter lim="800000"/>
                    <a:headEnd len="sm" w="sm" type="none"/>
                    <a:tailEnd len="med" w="med" type="triangle"/>
                  </a:ln>
                </p:spPr>
              </p:cxnSp>
              <p:grpSp>
                <p:nvGrpSpPr>
                  <p:cNvPr id="164" name="Google Shape;164;p10"/>
                  <p:cNvGrpSpPr/>
                  <p:nvPr/>
                </p:nvGrpSpPr>
                <p:grpSpPr>
                  <a:xfrm>
                    <a:off x="2353512" y="4794567"/>
                    <a:ext cx="7332234" cy="1274759"/>
                    <a:chOff x="2353512" y="4794567"/>
                    <a:chExt cx="7332234" cy="1274759"/>
                  </a:xfrm>
                </p:grpSpPr>
                <p:grpSp>
                  <p:nvGrpSpPr>
                    <p:cNvPr id="165" name="Google Shape;165;p10"/>
                    <p:cNvGrpSpPr/>
                    <p:nvPr/>
                  </p:nvGrpSpPr>
                  <p:grpSpPr>
                    <a:xfrm>
                      <a:off x="3105894" y="4794568"/>
                      <a:ext cx="6579852" cy="1274758"/>
                      <a:chOff x="2973636" y="4860629"/>
                      <a:chExt cx="6579852" cy="1274758"/>
                    </a:xfrm>
                  </p:grpSpPr>
                  <p:grpSp>
                    <p:nvGrpSpPr>
                      <p:cNvPr id="166" name="Google Shape;166;p10"/>
                      <p:cNvGrpSpPr/>
                      <p:nvPr/>
                    </p:nvGrpSpPr>
                    <p:grpSpPr>
                      <a:xfrm>
                        <a:off x="2973636" y="4860629"/>
                        <a:ext cx="4012674" cy="1273511"/>
                        <a:chOff x="3091882" y="2831956"/>
                        <a:chExt cx="4012674" cy="1273511"/>
                      </a:xfrm>
                    </p:grpSpPr>
                    <p:pic>
                      <p:nvPicPr>
                        <p:cNvPr id="167" name="Google Shape;167;p10"/>
                        <p:cNvPicPr preferRelativeResize="0"/>
                        <p:nvPr/>
                      </p:nvPicPr>
                      <p:blipFill rotWithShape="1">
                        <a:blip r:embed="rId4">
                          <a:alphaModFix/>
                        </a:blip>
                        <a:srcRect b="0" l="0" r="0" t="0"/>
                        <a:stretch/>
                      </p:blipFill>
                      <p:spPr>
                        <a:xfrm>
                          <a:off x="3091882" y="2831957"/>
                          <a:ext cx="2262542" cy="1272551"/>
                        </a:xfrm>
                        <a:prstGeom prst="rect">
                          <a:avLst/>
                        </a:prstGeom>
                        <a:noFill/>
                        <a:ln>
                          <a:noFill/>
                        </a:ln>
                      </p:spPr>
                    </p:pic>
                    <p:pic>
                      <p:nvPicPr>
                        <p:cNvPr id="168" name="Google Shape;168;p10"/>
                        <p:cNvPicPr preferRelativeResize="0"/>
                        <p:nvPr/>
                      </p:nvPicPr>
                      <p:blipFill rotWithShape="1">
                        <a:blip r:embed="rId5">
                          <a:alphaModFix/>
                        </a:blip>
                        <a:srcRect b="0" l="0" r="0" t="0"/>
                        <a:stretch/>
                      </p:blipFill>
                      <p:spPr>
                        <a:xfrm>
                          <a:off x="4219131" y="2831956"/>
                          <a:ext cx="886841" cy="1272551"/>
                        </a:xfrm>
                        <a:prstGeom prst="rect">
                          <a:avLst/>
                        </a:prstGeom>
                        <a:noFill/>
                        <a:ln>
                          <a:noFill/>
                        </a:ln>
                      </p:spPr>
                    </p:pic>
                    <p:pic>
                      <p:nvPicPr>
                        <p:cNvPr id="169" name="Google Shape;169;p10"/>
                        <p:cNvPicPr preferRelativeResize="0"/>
                        <p:nvPr/>
                      </p:nvPicPr>
                      <p:blipFill rotWithShape="1">
                        <a:blip r:embed="rId6">
                          <a:alphaModFix/>
                        </a:blip>
                        <a:srcRect b="0" l="0" r="0" t="0"/>
                        <a:stretch/>
                      </p:blipFill>
                      <p:spPr>
                        <a:xfrm>
                          <a:off x="4995184" y="2832916"/>
                          <a:ext cx="2109372" cy="1272551"/>
                        </a:xfrm>
                        <a:prstGeom prst="rect">
                          <a:avLst/>
                        </a:prstGeom>
                        <a:noFill/>
                        <a:ln>
                          <a:noFill/>
                        </a:ln>
                      </p:spPr>
                    </p:pic>
                  </p:grpSp>
                  <p:grpSp>
                    <p:nvGrpSpPr>
                      <p:cNvPr id="170" name="Google Shape;170;p10"/>
                      <p:cNvGrpSpPr/>
                      <p:nvPr/>
                    </p:nvGrpSpPr>
                    <p:grpSpPr>
                      <a:xfrm>
                        <a:off x="6641433" y="4860629"/>
                        <a:ext cx="2912055" cy="1274758"/>
                        <a:chOff x="6641433" y="4860629"/>
                        <a:chExt cx="2912055" cy="1274758"/>
                      </a:xfrm>
                    </p:grpSpPr>
                    <p:pic>
                      <p:nvPicPr>
                        <p:cNvPr id="171" name="Google Shape;171;p10"/>
                        <p:cNvPicPr preferRelativeResize="0"/>
                        <p:nvPr/>
                      </p:nvPicPr>
                      <p:blipFill rotWithShape="1">
                        <a:blip r:embed="rId7">
                          <a:alphaModFix/>
                        </a:blip>
                        <a:srcRect b="0" l="0" r="0" t="0"/>
                        <a:stretch/>
                      </p:blipFill>
                      <p:spPr>
                        <a:xfrm>
                          <a:off x="8423522" y="4862836"/>
                          <a:ext cx="1129966" cy="1272551"/>
                        </a:xfrm>
                        <a:prstGeom prst="rect">
                          <a:avLst/>
                        </a:prstGeom>
                        <a:noFill/>
                        <a:ln>
                          <a:noFill/>
                        </a:ln>
                      </p:spPr>
                    </p:pic>
                    <p:pic>
                      <p:nvPicPr>
                        <p:cNvPr id="172" name="Google Shape;172;p10"/>
                        <p:cNvPicPr preferRelativeResize="0"/>
                        <p:nvPr/>
                      </p:nvPicPr>
                      <p:blipFill rotWithShape="1">
                        <a:blip r:embed="rId8">
                          <a:alphaModFix/>
                        </a:blip>
                        <a:srcRect b="0" l="0" r="0" t="0"/>
                        <a:stretch/>
                      </p:blipFill>
                      <p:spPr>
                        <a:xfrm>
                          <a:off x="6641433" y="4860629"/>
                          <a:ext cx="1027707" cy="1272551"/>
                        </a:xfrm>
                        <a:prstGeom prst="rect">
                          <a:avLst/>
                        </a:prstGeom>
                        <a:noFill/>
                        <a:ln>
                          <a:noFill/>
                        </a:ln>
                      </p:spPr>
                    </p:pic>
                    <p:pic>
                      <p:nvPicPr>
                        <p:cNvPr id="173" name="Google Shape;173;p10"/>
                        <p:cNvPicPr preferRelativeResize="0"/>
                        <p:nvPr/>
                      </p:nvPicPr>
                      <p:blipFill rotWithShape="1">
                        <a:blip r:embed="rId9">
                          <a:alphaModFix/>
                        </a:blip>
                        <a:srcRect b="0" l="0" r="0" t="0"/>
                        <a:stretch/>
                      </p:blipFill>
                      <p:spPr>
                        <a:xfrm>
                          <a:off x="7519980" y="4862346"/>
                          <a:ext cx="1027707" cy="1272551"/>
                        </a:xfrm>
                        <a:prstGeom prst="rect">
                          <a:avLst/>
                        </a:prstGeom>
                        <a:noFill/>
                        <a:ln>
                          <a:noFill/>
                        </a:ln>
                      </p:spPr>
                    </p:pic>
                  </p:grpSp>
                </p:grpSp>
                <p:pic>
                  <p:nvPicPr>
                    <p:cNvPr id="174" name="Google Shape;174;p10"/>
                    <p:cNvPicPr preferRelativeResize="0"/>
                    <p:nvPr/>
                  </p:nvPicPr>
                  <p:blipFill rotWithShape="1">
                    <a:blip r:embed="rId10">
                      <a:alphaModFix/>
                    </a:blip>
                    <a:srcRect b="0" l="0" r="0" t="0"/>
                    <a:stretch/>
                  </p:blipFill>
                  <p:spPr>
                    <a:xfrm>
                      <a:off x="2397042" y="4794568"/>
                      <a:ext cx="963059" cy="1272551"/>
                    </a:xfrm>
                    <a:prstGeom prst="rect">
                      <a:avLst/>
                    </a:prstGeom>
                    <a:noFill/>
                    <a:ln>
                      <a:noFill/>
                    </a:ln>
                  </p:spPr>
                </p:pic>
                <p:pic>
                  <p:nvPicPr>
                    <p:cNvPr id="175" name="Google Shape;175;p10"/>
                    <p:cNvPicPr preferRelativeResize="0"/>
                    <p:nvPr/>
                  </p:nvPicPr>
                  <p:blipFill rotWithShape="1">
                    <a:blip r:embed="rId11">
                      <a:alphaModFix/>
                    </a:blip>
                    <a:srcRect b="0" l="0" r="0" t="0"/>
                    <a:stretch/>
                  </p:blipFill>
                  <p:spPr>
                    <a:xfrm>
                      <a:off x="2353512" y="4794567"/>
                      <a:ext cx="79264" cy="1272551"/>
                    </a:xfrm>
                    <a:prstGeom prst="rect">
                      <a:avLst/>
                    </a:prstGeom>
                    <a:noFill/>
                    <a:ln>
                      <a:noFill/>
                    </a:ln>
                  </p:spPr>
                </p:pic>
              </p:grpSp>
              <p:sp>
                <p:nvSpPr>
                  <p:cNvPr id="176" name="Google Shape;176;p10"/>
                  <p:cNvSpPr/>
                  <p:nvPr/>
                </p:nvSpPr>
                <p:spPr>
                  <a:xfrm>
                    <a:off x="2432776" y="5670550"/>
                    <a:ext cx="345508" cy="1841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grpSp>
          </p:grpSp>
        </p:grpSp>
      </p:grpSp>
      <p:sp>
        <p:nvSpPr>
          <p:cNvPr id="177" name="Google Shape;177;p10"/>
          <p:cNvSpPr txBox="1"/>
          <p:nvPr/>
        </p:nvSpPr>
        <p:spPr>
          <a:xfrm>
            <a:off x="2317531" y="4756208"/>
            <a:ext cx="720080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small">
                <a:solidFill>
                  <a:schemeClr val="dk1"/>
                </a:solidFill>
                <a:latin typeface="Arial"/>
                <a:ea typeface="Arial"/>
                <a:cs typeface="Arial"/>
                <a:sym typeface="Arial"/>
              </a:rPr>
              <a:t>Infrared EMR Emitted by the Earth</a:t>
            </a:r>
            <a:endParaRPr sz="1800">
              <a:solidFill>
                <a:schemeClr val="dk1"/>
              </a:solidFill>
              <a:latin typeface="Arial Narrow"/>
              <a:ea typeface="Arial Narrow"/>
              <a:cs typeface="Arial Narrow"/>
              <a:sym typeface="Arial Narrow"/>
            </a:endParaRPr>
          </a:p>
        </p:txBody>
      </p:sp>
      <p:grpSp>
        <p:nvGrpSpPr>
          <p:cNvPr id="178" name="Google Shape;178;p10"/>
          <p:cNvGrpSpPr/>
          <p:nvPr/>
        </p:nvGrpSpPr>
        <p:grpSpPr>
          <a:xfrm>
            <a:off x="2168742" y="4297394"/>
            <a:ext cx="7789450" cy="400110"/>
            <a:chOff x="2168742" y="4297394"/>
            <a:chExt cx="7789450" cy="400110"/>
          </a:xfrm>
        </p:grpSpPr>
        <p:sp>
          <p:nvSpPr>
            <p:cNvPr id="179" name="Google Shape;179;p10"/>
            <p:cNvSpPr/>
            <p:nvPr/>
          </p:nvSpPr>
          <p:spPr>
            <a:xfrm>
              <a:off x="2168742" y="4297394"/>
              <a:ext cx="7789450" cy="4001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sp>
          <p:nvSpPr>
            <p:cNvPr id="180" name="Google Shape;180;p10"/>
            <p:cNvSpPr txBox="1"/>
            <p:nvPr/>
          </p:nvSpPr>
          <p:spPr>
            <a:xfrm>
              <a:off x="6558881"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3</a:t>
              </a:r>
              <a:endParaRPr sz="1800">
                <a:solidFill>
                  <a:schemeClr val="dk1"/>
                </a:solidFill>
                <a:latin typeface="Arial Narrow"/>
                <a:ea typeface="Arial Narrow"/>
                <a:cs typeface="Arial Narrow"/>
                <a:sym typeface="Arial Narrow"/>
              </a:endParaRPr>
            </a:p>
          </p:txBody>
        </p:sp>
        <p:sp>
          <p:nvSpPr>
            <p:cNvPr id="181" name="Google Shape;181;p10"/>
            <p:cNvSpPr txBox="1"/>
            <p:nvPr/>
          </p:nvSpPr>
          <p:spPr>
            <a:xfrm>
              <a:off x="3089343"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-1</a:t>
              </a:r>
              <a:endParaRPr sz="1800">
                <a:solidFill>
                  <a:schemeClr val="dk1"/>
                </a:solidFill>
                <a:latin typeface="Arial Narrow"/>
                <a:ea typeface="Arial Narrow"/>
                <a:cs typeface="Arial Narrow"/>
                <a:sym typeface="Arial Narrow"/>
              </a:endParaRPr>
            </a:p>
          </p:txBody>
        </p:sp>
        <p:sp>
          <p:nvSpPr>
            <p:cNvPr id="182" name="Google Shape;182;p10"/>
            <p:cNvSpPr txBox="1"/>
            <p:nvPr/>
          </p:nvSpPr>
          <p:spPr>
            <a:xfrm>
              <a:off x="2168742"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-2</a:t>
              </a:r>
              <a:endParaRPr sz="1800">
                <a:solidFill>
                  <a:schemeClr val="dk1"/>
                </a:solidFill>
                <a:latin typeface="Arial Narrow"/>
                <a:ea typeface="Arial Narrow"/>
                <a:cs typeface="Arial Narrow"/>
                <a:sym typeface="Arial Narrow"/>
              </a:endParaRPr>
            </a:p>
          </p:txBody>
        </p:sp>
        <p:sp>
          <p:nvSpPr>
            <p:cNvPr id="183" name="Google Shape;183;p10"/>
            <p:cNvSpPr txBox="1"/>
            <p:nvPr/>
          </p:nvSpPr>
          <p:spPr>
            <a:xfrm>
              <a:off x="4013366"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-0</a:t>
              </a:r>
              <a:endParaRPr sz="1800">
                <a:solidFill>
                  <a:schemeClr val="dk1"/>
                </a:solidFill>
                <a:latin typeface="Arial Narrow"/>
                <a:ea typeface="Arial Narrow"/>
                <a:cs typeface="Arial Narrow"/>
                <a:sym typeface="Arial Narrow"/>
              </a:endParaRPr>
            </a:p>
          </p:txBody>
        </p:sp>
        <p:sp>
          <p:nvSpPr>
            <p:cNvPr id="184" name="Google Shape;184;p10"/>
            <p:cNvSpPr txBox="1"/>
            <p:nvPr/>
          </p:nvSpPr>
          <p:spPr>
            <a:xfrm>
              <a:off x="572841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2</a:t>
              </a:r>
              <a:endParaRPr sz="1800">
                <a:solidFill>
                  <a:schemeClr val="dk1"/>
                </a:solidFill>
                <a:latin typeface="Arial Narrow"/>
                <a:ea typeface="Arial Narrow"/>
                <a:cs typeface="Arial Narrow"/>
                <a:sym typeface="Arial Narrow"/>
              </a:endParaRPr>
            </a:p>
          </p:txBody>
        </p:sp>
        <p:sp>
          <p:nvSpPr>
            <p:cNvPr id="185" name="Google Shape;185;p10"/>
            <p:cNvSpPr txBox="1"/>
            <p:nvPr/>
          </p:nvSpPr>
          <p:spPr>
            <a:xfrm>
              <a:off x="742644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4</a:t>
              </a:r>
              <a:endParaRPr sz="1800">
                <a:solidFill>
                  <a:schemeClr val="dk1"/>
                </a:solidFill>
                <a:latin typeface="Arial Narrow"/>
                <a:ea typeface="Arial Narrow"/>
                <a:cs typeface="Arial Narrow"/>
                <a:sym typeface="Arial Narrow"/>
              </a:endParaRPr>
            </a:p>
          </p:txBody>
        </p:sp>
        <p:sp>
          <p:nvSpPr>
            <p:cNvPr id="186" name="Google Shape;186;p10"/>
            <p:cNvSpPr txBox="1"/>
            <p:nvPr/>
          </p:nvSpPr>
          <p:spPr>
            <a:xfrm>
              <a:off x="928190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6</a:t>
              </a:r>
              <a:endParaRPr sz="1800">
                <a:solidFill>
                  <a:schemeClr val="dk1"/>
                </a:solidFill>
                <a:latin typeface="Arial Narrow"/>
                <a:ea typeface="Arial Narrow"/>
                <a:cs typeface="Arial Narrow"/>
                <a:sym typeface="Arial Narrow"/>
              </a:endParaRPr>
            </a:p>
          </p:txBody>
        </p:sp>
        <p:sp>
          <p:nvSpPr>
            <p:cNvPr id="187" name="Google Shape;187;p10"/>
            <p:cNvSpPr txBox="1"/>
            <p:nvPr/>
          </p:nvSpPr>
          <p:spPr>
            <a:xfrm>
              <a:off x="4851654"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1</a:t>
              </a:r>
              <a:endParaRPr sz="1800">
                <a:solidFill>
                  <a:schemeClr val="dk1"/>
                </a:solidFill>
                <a:latin typeface="Arial Narrow"/>
                <a:ea typeface="Arial Narrow"/>
                <a:cs typeface="Arial Narrow"/>
                <a:sym typeface="Arial Narrow"/>
              </a:endParaRPr>
            </a:p>
          </p:txBody>
        </p:sp>
        <p:sp>
          <p:nvSpPr>
            <p:cNvPr id="188" name="Google Shape;188;p10"/>
            <p:cNvSpPr txBox="1"/>
            <p:nvPr/>
          </p:nvSpPr>
          <p:spPr>
            <a:xfrm>
              <a:off x="832732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5</a:t>
              </a:r>
              <a:endParaRPr sz="1800">
                <a:solidFill>
                  <a:schemeClr val="dk1"/>
                </a:solidFill>
                <a:latin typeface="Arial Narrow"/>
                <a:ea typeface="Arial Narrow"/>
                <a:cs typeface="Arial Narrow"/>
                <a:sym typeface="Arial Narrow"/>
              </a:endParaRPr>
            </a:p>
          </p:txBody>
        </p:sp>
      </p:grpSp>
      <p:sp>
        <p:nvSpPr>
          <p:cNvPr id="189" name="Google Shape;189;p10"/>
          <p:cNvSpPr txBox="1"/>
          <p:nvPr/>
        </p:nvSpPr>
        <p:spPr>
          <a:xfrm>
            <a:off x="210408" y="4331739"/>
            <a:ext cx="2022966"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WAVELENGTH </a:t>
            </a:r>
            <a:r>
              <a:rPr b="1" lang="en-US" sz="1400">
                <a:solidFill>
                  <a:schemeClr val="dk1"/>
                </a:solidFill>
                <a:latin typeface="Calibri"/>
                <a:ea typeface="Calibri"/>
                <a:cs typeface="Calibri"/>
                <a:sym typeface="Calibri"/>
              </a:rPr>
              <a:t>(μm)</a:t>
            </a:r>
            <a:endParaRPr sz="1800">
              <a:solidFill>
                <a:schemeClr val="dk1"/>
              </a:solidFill>
              <a:latin typeface="Arial Narrow"/>
              <a:ea typeface="Arial Narrow"/>
              <a:cs typeface="Arial Narrow"/>
              <a:sym typeface="Arial Narrow"/>
            </a:endParaRPr>
          </a:p>
        </p:txBody>
      </p:sp>
      <p:pic>
        <p:nvPicPr>
          <p:cNvPr id="190" name="Google Shape;190;p10"/>
          <p:cNvPicPr preferRelativeResize="0"/>
          <p:nvPr/>
        </p:nvPicPr>
        <p:blipFill rotWithShape="1">
          <a:blip r:embed="rId12">
            <a:alphaModFix/>
          </a:blip>
          <a:srcRect b="8609" l="0" r="1057" t="0"/>
          <a:stretch/>
        </p:blipFill>
        <p:spPr>
          <a:xfrm>
            <a:off x="4256566" y="5125540"/>
            <a:ext cx="2310359" cy="1003807"/>
          </a:xfrm>
          <a:prstGeom prst="rect">
            <a:avLst/>
          </a:prstGeom>
          <a:noFill/>
          <a:ln>
            <a:noFill/>
          </a:ln>
        </p:spPr>
      </p:pic>
      <p:sp>
        <p:nvSpPr>
          <p:cNvPr id="191" name="Google Shape;191;p10"/>
          <p:cNvSpPr/>
          <p:nvPr/>
        </p:nvSpPr>
        <p:spPr>
          <a:xfrm>
            <a:off x="2483488" y="5223609"/>
            <a:ext cx="1766506" cy="8741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92" name="Google Shape;192;p10"/>
          <p:cNvSpPr/>
          <p:nvPr/>
        </p:nvSpPr>
        <p:spPr>
          <a:xfrm>
            <a:off x="4973782" y="2497395"/>
            <a:ext cx="170338" cy="1179871"/>
          </a:xfrm>
          <a:prstGeom prst="rect">
            <a:avLst/>
          </a:prstGeom>
          <a:solidFill>
            <a:srgbClr val="FFFF00">
              <a:alpha val="57647"/>
            </a:srgb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93" name="Google Shape;193;p10"/>
          <p:cNvSpPr/>
          <p:nvPr/>
        </p:nvSpPr>
        <p:spPr>
          <a:xfrm>
            <a:off x="4426800" y="2497395"/>
            <a:ext cx="170338" cy="1179871"/>
          </a:xfrm>
          <a:prstGeom prst="rect">
            <a:avLst/>
          </a:prstGeom>
          <a:solidFill>
            <a:srgbClr val="FFFF00">
              <a:alpha val="57647"/>
            </a:srgb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194" name="Google Shape;194;p10"/>
          <p:cNvPicPr preferRelativeResize="0"/>
          <p:nvPr/>
        </p:nvPicPr>
        <p:blipFill rotWithShape="1">
          <a:blip r:embed="rId1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type="title"/>
          </p:nvPr>
        </p:nvSpPr>
        <p:spPr>
          <a:xfrm>
            <a:off x="644012" y="322008"/>
            <a:ext cx="807720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t>Reminder: Black bodies</a:t>
            </a:r>
            <a:endParaRPr i="1" sz="3200">
              <a:latin typeface="Arial Narrow"/>
              <a:ea typeface="Arial Narrow"/>
              <a:cs typeface="Arial Narrow"/>
              <a:sym typeface="Arial Narrow"/>
            </a:endParaRPr>
          </a:p>
        </p:txBody>
      </p:sp>
      <p:sp>
        <p:nvSpPr>
          <p:cNvPr id="201" name="Google Shape;201;p11"/>
          <p:cNvSpPr txBox="1"/>
          <p:nvPr/>
        </p:nvSpPr>
        <p:spPr>
          <a:xfrm>
            <a:off x="644013" y="1116361"/>
            <a:ext cx="43913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Narrow"/>
                <a:ea typeface="Arial Narrow"/>
                <a:cs typeface="Arial Narrow"/>
                <a:sym typeface="Arial Narrow"/>
              </a:rPr>
              <a:t>Plank’s law for a blackbody emitter</a:t>
            </a:r>
            <a:endParaRPr b="1" sz="2000">
              <a:solidFill>
                <a:schemeClr val="dk2"/>
              </a:solidFill>
              <a:latin typeface="Arial Narrow"/>
              <a:ea typeface="Arial Narrow"/>
              <a:cs typeface="Arial Narrow"/>
              <a:sym typeface="Arial Narrow"/>
            </a:endParaRPr>
          </a:p>
        </p:txBody>
      </p:sp>
      <p:sp>
        <p:nvSpPr>
          <p:cNvPr id="202" name="Google Shape;202;p11"/>
          <p:cNvSpPr txBox="1"/>
          <p:nvPr/>
        </p:nvSpPr>
        <p:spPr>
          <a:xfrm>
            <a:off x="6723530" y="884685"/>
            <a:ext cx="5341470" cy="522784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The spectrum and intensity of radiation emitted an object depends on its temperature.</a:t>
            </a:r>
            <a:endParaRPr/>
          </a:p>
          <a:p>
            <a:pPr indent="0" lvl="0" marL="0" marR="0" rtl="0" algn="l">
              <a:lnSpc>
                <a:spcPct val="120000"/>
              </a:lnSpc>
              <a:spcBef>
                <a:spcPts val="0"/>
              </a:spcBef>
              <a:spcAft>
                <a:spcPts val="0"/>
              </a:spcAft>
              <a:buNone/>
            </a:pPr>
            <a:r>
              <a:t/>
            </a:r>
            <a:endParaRPr sz="2000">
              <a:solidFill>
                <a:schemeClr val="dk1"/>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If the earth's surface is regarded as a blackbody emitter, its apparent temperature (known as the </a:t>
            </a:r>
            <a:r>
              <a:rPr b="1" lang="en-US" sz="2000">
                <a:solidFill>
                  <a:schemeClr val="dk1"/>
                </a:solidFill>
                <a:latin typeface="Arial Narrow"/>
                <a:ea typeface="Arial Narrow"/>
                <a:cs typeface="Arial Narrow"/>
                <a:sym typeface="Arial Narrow"/>
              </a:rPr>
              <a:t>brightness temperature</a:t>
            </a:r>
            <a:r>
              <a:rPr lang="en-US" sz="2000">
                <a:solidFill>
                  <a:schemeClr val="dk1"/>
                </a:solidFill>
                <a:latin typeface="Arial Narrow"/>
                <a:ea typeface="Arial Narrow"/>
                <a:cs typeface="Arial Narrow"/>
                <a:sym typeface="Arial Narrow"/>
              </a:rPr>
              <a:t>) and its emitted radiation are related by Planck's law. </a:t>
            </a:r>
            <a:endParaRPr/>
          </a:p>
          <a:p>
            <a:pPr indent="0" lvl="0" marL="0" marR="0" rtl="0" algn="l">
              <a:lnSpc>
                <a:spcPct val="120000"/>
              </a:lnSpc>
              <a:spcBef>
                <a:spcPts val="0"/>
              </a:spcBef>
              <a:spcAft>
                <a:spcPts val="0"/>
              </a:spcAft>
              <a:buNone/>
            </a:pPr>
            <a:r>
              <a:t/>
            </a:r>
            <a:endParaRPr sz="2000">
              <a:solidFill>
                <a:schemeClr val="dk1"/>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b="1" lang="en-US" sz="2000">
                <a:solidFill>
                  <a:schemeClr val="dk1"/>
                </a:solidFill>
                <a:latin typeface="Arial Narrow"/>
                <a:ea typeface="Arial Narrow"/>
                <a:cs typeface="Arial Narrow"/>
                <a:sym typeface="Arial Narrow"/>
              </a:rPr>
              <a:t>The atmospheric window at 10-12 </a:t>
            </a:r>
            <a:r>
              <a:rPr lang="en-US" sz="2000">
                <a:solidFill>
                  <a:schemeClr val="dk1"/>
                </a:solidFill>
                <a:latin typeface="Arial Narrow"/>
                <a:ea typeface="Arial Narrow"/>
                <a:cs typeface="Arial Narrow"/>
                <a:sym typeface="Arial Narrow"/>
              </a:rPr>
              <a:t>µ</a:t>
            </a:r>
            <a:r>
              <a:rPr b="1" lang="en-US" sz="2000">
                <a:solidFill>
                  <a:schemeClr val="dk1"/>
                </a:solidFill>
                <a:latin typeface="Arial Narrow"/>
                <a:ea typeface="Arial Narrow"/>
                <a:cs typeface="Arial Narrow"/>
                <a:sym typeface="Arial Narrow"/>
              </a:rPr>
              <a:t>m and higher Blackbody emissions overlap: </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The peaks of the Planck function for temperatures typical of the sea surface are close to the infrared atmospheric window.</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This is, therefore, well suited to SST measurement.</a:t>
            </a:r>
            <a:endParaRPr/>
          </a:p>
        </p:txBody>
      </p:sp>
      <p:sp>
        <p:nvSpPr>
          <p:cNvPr id="203" name="Google Shape;203;p11"/>
          <p:cNvSpPr txBox="1"/>
          <p:nvPr/>
        </p:nvSpPr>
        <p:spPr>
          <a:xfrm>
            <a:off x="10426775" y="6075478"/>
            <a:ext cx="1765225"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Robinson 2004</a:t>
            </a:r>
            <a:endParaRPr sz="1600">
              <a:solidFill>
                <a:srgbClr val="000000"/>
              </a:solidFill>
              <a:latin typeface="Arial Narrow"/>
              <a:ea typeface="Arial Narrow"/>
              <a:cs typeface="Arial Narrow"/>
              <a:sym typeface="Arial Narrow"/>
            </a:endParaRPr>
          </a:p>
        </p:txBody>
      </p:sp>
      <p:grpSp>
        <p:nvGrpSpPr>
          <p:cNvPr id="204" name="Google Shape;204;p11"/>
          <p:cNvGrpSpPr/>
          <p:nvPr/>
        </p:nvGrpSpPr>
        <p:grpSpPr>
          <a:xfrm>
            <a:off x="547221" y="1611325"/>
            <a:ext cx="5799494" cy="4376832"/>
            <a:chOff x="2120387" y="795243"/>
            <a:chExt cx="5799494" cy="4376832"/>
          </a:xfrm>
        </p:grpSpPr>
        <p:pic>
          <p:nvPicPr>
            <p:cNvPr id="205" name="Google Shape;205;p11"/>
            <p:cNvPicPr preferRelativeResize="0"/>
            <p:nvPr/>
          </p:nvPicPr>
          <p:blipFill rotWithShape="1">
            <a:blip r:embed="rId3">
              <a:alphaModFix/>
            </a:blip>
            <a:srcRect b="0" l="0" r="0" t="0"/>
            <a:stretch/>
          </p:blipFill>
          <p:spPr>
            <a:xfrm>
              <a:off x="2120387" y="1685925"/>
              <a:ext cx="5276850" cy="3486150"/>
            </a:xfrm>
            <a:prstGeom prst="rect">
              <a:avLst/>
            </a:prstGeom>
            <a:noFill/>
            <a:ln>
              <a:noFill/>
            </a:ln>
          </p:spPr>
        </p:pic>
        <p:grpSp>
          <p:nvGrpSpPr>
            <p:cNvPr id="206" name="Google Shape;206;p11"/>
            <p:cNvGrpSpPr/>
            <p:nvPr/>
          </p:nvGrpSpPr>
          <p:grpSpPr>
            <a:xfrm>
              <a:off x="3566491" y="795243"/>
              <a:ext cx="4353390" cy="3711829"/>
              <a:chOff x="4884014" y="795243"/>
              <a:chExt cx="4353390" cy="3711829"/>
            </a:xfrm>
          </p:grpSpPr>
          <p:sp>
            <p:nvSpPr>
              <p:cNvPr id="207" name="Google Shape;207;p11"/>
              <p:cNvSpPr/>
              <p:nvPr/>
            </p:nvSpPr>
            <p:spPr>
              <a:xfrm>
                <a:off x="4884014" y="1796336"/>
                <a:ext cx="272648" cy="2710736"/>
              </a:xfrm>
              <a:prstGeom prst="rect">
                <a:avLst/>
              </a:prstGeom>
              <a:solidFill>
                <a:srgbClr val="FFFF00">
                  <a:alpha val="60000"/>
                </a:srgbClr>
              </a:solidFill>
              <a:ln cap="flat" cmpd="sng" w="15875">
                <a:solidFill>
                  <a:schemeClr val="accent1">
                    <a:alpha val="6588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08" name="Google Shape;208;p11"/>
              <p:cNvSpPr/>
              <p:nvPr/>
            </p:nvSpPr>
            <p:spPr>
              <a:xfrm>
                <a:off x="6421373" y="1780103"/>
                <a:ext cx="507867" cy="2710736"/>
              </a:xfrm>
              <a:prstGeom prst="rect">
                <a:avLst/>
              </a:prstGeom>
              <a:solidFill>
                <a:srgbClr val="FFFF00">
                  <a:alpha val="60000"/>
                </a:srgbClr>
              </a:solidFill>
              <a:ln cap="flat" cmpd="sng" w="15875">
                <a:solidFill>
                  <a:schemeClr val="accent1">
                    <a:alpha val="65882"/>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9" name="Google Shape;209;p11"/>
              <p:cNvCxnSpPr/>
              <p:nvPr/>
            </p:nvCxnSpPr>
            <p:spPr>
              <a:xfrm flipH="1" rot="10800000">
                <a:off x="5062567" y="1164575"/>
                <a:ext cx="2157938" cy="566833"/>
              </a:xfrm>
              <a:prstGeom prst="straightConnector1">
                <a:avLst/>
              </a:prstGeom>
              <a:noFill/>
              <a:ln cap="flat" cmpd="sng" w="19050">
                <a:solidFill>
                  <a:schemeClr val="dk2"/>
                </a:solidFill>
                <a:prstDash val="solid"/>
                <a:miter lim="800000"/>
                <a:headEnd len="med" w="med" type="triangle"/>
                <a:tailEnd len="sm" w="sm" type="none"/>
              </a:ln>
            </p:spPr>
          </p:cxnSp>
          <p:cxnSp>
            <p:nvCxnSpPr>
              <p:cNvPr id="210" name="Google Shape;210;p11"/>
              <p:cNvCxnSpPr/>
              <p:nvPr/>
            </p:nvCxnSpPr>
            <p:spPr>
              <a:xfrm flipH="1" rot="10800000">
                <a:off x="6750689" y="1164575"/>
                <a:ext cx="462008" cy="566833"/>
              </a:xfrm>
              <a:prstGeom prst="straightConnector1">
                <a:avLst/>
              </a:prstGeom>
              <a:noFill/>
              <a:ln cap="flat" cmpd="sng" w="19050">
                <a:solidFill>
                  <a:schemeClr val="dk2"/>
                </a:solidFill>
                <a:prstDash val="solid"/>
                <a:miter lim="800000"/>
                <a:headEnd len="med" w="med" type="triangle"/>
                <a:tailEnd len="sm" w="sm" type="none"/>
              </a:ln>
            </p:spPr>
          </p:cxnSp>
          <p:sp>
            <p:nvSpPr>
              <p:cNvPr id="211" name="Google Shape;211;p11"/>
              <p:cNvSpPr txBox="1"/>
              <p:nvPr/>
            </p:nvSpPr>
            <p:spPr>
              <a:xfrm>
                <a:off x="7220505" y="795243"/>
                <a:ext cx="20168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2"/>
                    </a:solidFill>
                    <a:latin typeface="Arial Narrow"/>
                    <a:ea typeface="Arial Narrow"/>
                    <a:cs typeface="Arial Narrow"/>
                    <a:sym typeface="Arial Narrow"/>
                  </a:rPr>
                  <a:t>Atmospheric windows</a:t>
                </a:r>
                <a:endParaRPr/>
              </a:p>
            </p:txBody>
          </p:sp>
        </p:grpSp>
      </p:grpSp>
      <p:sp>
        <p:nvSpPr>
          <p:cNvPr id="212" name="Google Shape;212;p11"/>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213" name="Google Shape;213;p11"/>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txBox="1"/>
          <p:nvPr/>
        </p:nvSpPr>
        <p:spPr>
          <a:xfrm>
            <a:off x="10064002" y="6067837"/>
            <a:ext cx="17587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Narrow"/>
                <a:ea typeface="Arial Narrow"/>
                <a:cs typeface="Arial Narrow"/>
                <a:sym typeface="Arial Narrow"/>
              </a:rPr>
              <a:t>Credit: Jan Yoshioka, CI</a:t>
            </a:r>
            <a:endParaRPr sz="1400">
              <a:solidFill>
                <a:schemeClr val="dk1"/>
              </a:solidFill>
              <a:latin typeface="Arial Narrow"/>
              <a:ea typeface="Arial Narrow"/>
              <a:cs typeface="Arial Narrow"/>
              <a:sym typeface="Arial Narrow"/>
            </a:endParaRPr>
          </a:p>
        </p:txBody>
      </p:sp>
      <p:sp>
        <p:nvSpPr>
          <p:cNvPr id="220" name="Google Shape;220;p12"/>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grpSp>
        <p:nvGrpSpPr>
          <p:cNvPr id="221" name="Google Shape;221;p12"/>
          <p:cNvGrpSpPr/>
          <p:nvPr/>
        </p:nvGrpSpPr>
        <p:grpSpPr>
          <a:xfrm>
            <a:off x="161867" y="1616431"/>
            <a:ext cx="7749537" cy="3850574"/>
            <a:chOff x="459324" y="977453"/>
            <a:chExt cx="10756364" cy="5344600"/>
          </a:xfrm>
        </p:grpSpPr>
        <p:cxnSp>
          <p:nvCxnSpPr>
            <p:cNvPr id="222" name="Google Shape;222;p12"/>
            <p:cNvCxnSpPr/>
            <p:nvPr/>
          </p:nvCxnSpPr>
          <p:spPr>
            <a:xfrm>
              <a:off x="930399" y="5458172"/>
              <a:ext cx="10285289" cy="0"/>
            </a:xfrm>
            <a:prstGeom prst="straightConnector1">
              <a:avLst/>
            </a:prstGeom>
            <a:noFill/>
            <a:ln cap="flat" cmpd="sng" w="9525">
              <a:solidFill>
                <a:schemeClr val="accent1"/>
              </a:solidFill>
              <a:prstDash val="solid"/>
              <a:miter lim="800000"/>
              <a:headEnd len="sm" w="sm" type="none"/>
              <a:tailEnd len="sm" w="sm" type="none"/>
            </a:ln>
          </p:spPr>
        </p:cxnSp>
        <p:cxnSp>
          <p:nvCxnSpPr>
            <p:cNvPr id="223" name="Google Shape;223;p12"/>
            <p:cNvCxnSpPr/>
            <p:nvPr/>
          </p:nvCxnSpPr>
          <p:spPr>
            <a:xfrm>
              <a:off x="1903002" y="2636094"/>
              <a:ext cx="1854611" cy="2836366"/>
            </a:xfrm>
            <a:prstGeom prst="straightConnector1">
              <a:avLst/>
            </a:prstGeom>
            <a:noFill/>
            <a:ln cap="flat" cmpd="sng" w="25400">
              <a:solidFill>
                <a:schemeClr val="accent1"/>
              </a:solidFill>
              <a:prstDash val="solid"/>
              <a:miter lim="800000"/>
              <a:headEnd len="sm" w="sm" type="none"/>
              <a:tailEnd len="med" w="med" type="triangle"/>
            </a:ln>
          </p:spPr>
        </p:cxnSp>
        <p:sp>
          <p:nvSpPr>
            <p:cNvPr id="224" name="Google Shape;224;p12"/>
            <p:cNvSpPr/>
            <p:nvPr/>
          </p:nvSpPr>
          <p:spPr>
            <a:xfrm>
              <a:off x="987539" y="1277286"/>
              <a:ext cx="1102659" cy="215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25" name="Google Shape;225;p12"/>
            <p:cNvSpPr/>
            <p:nvPr/>
          </p:nvSpPr>
          <p:spPr>
            <a:xfrm>
              <a:off x="2520504" y="1788258"/>
              <a:ext cx="3818965" cy="10356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226" name="Google Shape;226;p12"/>
            <p:cNvPicPr preferRelativeResize="0"/>
            <p:nvPr/>
          </p:nvPicPr>
          <p:blipFill rotWithShape="1">
            <a:blip r:embed="rId3">
              <a:alphaModFix/>
            </a:blip>
            <a:srcRect b="0" l="0" r="0" t="0"/>
            <a:stretch/>
          </p:blipFill>
          <p:spPr>
            <a:xfrm>
              <a:off x="564639" y="4998604"/>
              <a:ext cx="3180209" cy="1223121"/>
            </a:xfrm>
            <a:prstGeom prst="rect">
              <a:avLst/>
            </a:prstGeom>
            <a:noFill/>
            <a:ln>
              <a:noFill/>
            </a:ln>
          </p:spPr>
        </p:pic>
        <p:pic>
          <p:nvPicPr>
            <p:cNvPr id="227" name="Google Shape;227;p12"/>
            <p:cNvPicPr preferRelativeResize="0"/>
            <p:nvPr/>
          </p:nvPicPr>
          <p:blipFill rotWithShape="1">
            <a:blip r:embed="rId4">
              <a:alphaModFix/>
            </a:blip>
            <a:srcRect b="0" l="0" r="0" t="0"/>
            <a:stretch/>
          </p:blipFill>
          <p:spPr>
            <a:xfrm rot="-606912">
              <a:off x="5405518" y="1778931"/>
              <a:ext cx="962527" cy="632573"/>
            </a:xfrm>
            <a:prstGeom prst="rect">
              <a:avLst/>
            </a:prstGeom>
            <a:noFill/>
            <a:ln>
              <a:noFill/>
            </a:ln>
          </p:spPr>
        </p:pic>
        <p:pic>
          <p:nvPicPr>
            <p:cNvPr id="228" name="Google Shape;228;p12"/>
            <p:cNvPicPr preferRelativeResize="0"/>
            <p:nvPr/>
          </p:nvPicPr>
          <p:blipFill rotWithShape="1">
            <a:blip r:embed="rId5">
              <a:alphaModFix/>
            </a:blip>
            <a:srcRect b="0" l="0" r="0" t="0"/>
            <a:stretch/>
          </p:blipFill>
          <p:spPr>
            <a:xfrm>
              <a:off x="8099145" y="2423752"/>
              <a:ext cx="288453" cy="3048708"/>
            </a:xfrm>
            <a:prstGeom prst="rect">
              <a:avLst/>
            </a:prstGeom>
            <a:noFill/>
            <a:ln>
              <a:noFill/>
            </a:ln>
          </p:spPr>
        </p:pic>
        <p:cxnSp>
          <p:nvCxnSpPr>
            <p:cNvPr id="229" name="Google Shape;229;p12"/>
            <p:cNvCxnSpPr/>
            <p:nvPr/>
          </p:nvCxnSpPr>
          <p:spPr>
            <a:xfrm flipH="1" rot="10800000">
              <a:off x="3784200" y="2631326"/>
              <a:ext cx="1854611" cy="2836366"/>
            </a:xfrm>
            <a:prstGeom prst="straightConnector1">
              <a:avLst/>
            </a:prstGeom>
            <a:noFill/>
            <a:ln cap="flat" cmpd="sng" w="25400">
              <a:solidFill>
                <a:schemeClr val="accent1"/>
              </a:solidFill>
              <a:prstDash val="solid"/>
              <a:miter lim="800000"/>
              <a:headEnd len="sm" w="sm" type="none"/>
              <a:tailEnd len="med" w="med" type="triangle"/>
            </a:ln>
          </p:spPr>
        </p:cxnSp>
        <p:pic>
          <p:nvPicPr>
            <p:cNvPr id="230" name="Google Shape;230;p12"/>
            <p:cNvPicPr preferRelativeResize="0"/>
            <p:nvPr/>
          </p:nvPicPr>
          <p:blipFill rotWithShape="1">
            <a:blip r:embed="rId6">
              <a:alphaModFix/>
            </a:blip>
            <a:srcRect b="0" l="0" r="0" t="0"/>
            <a:stretch/>
          </p:blipFill>
          <p:spPr>
            <a:xfrm rot="-2685893">
              <a:off x="7747819" y="1733744"/>
              <a:ext cx="962527" cy="632573"/>
            </a:xfrm>
            <a:prstGeom prst="rect">
              <a:avLst/>
            </a:prstGeom>
            <a:noFill/>
            <a:ln>
              <a:noFill/>
            </a:ln>
          </p:spPr>
        </p:pic>
        <p:pic>
          <p:nvPicPr>
            <p:cNvPr id="231" name="Google Shape;231;p12"/>
            <p:cNvPicPr preferRelativeResize="0"/>
            <p:nvPr/>
          </p:nvPicPr>
          <p:blipFill rotWithShape="1">
            <a:blip r:embed="rId7">
              <a:alphaModFix/>
            </a:blip>
            <a:srcRect b="0" l="0" r="0" t="0"/>
            <a:stretch/>
          </p:blipFill>
          <p:spPr>
            <a:xfrm>
              <a:off x="2351164" y="2269936"/>
              <a:ext cx="1484076" cy="897926"/>
            </a:xfrm>
            <a:prstGeom prst="rect">
              <a:avLst/>
            </a:prstGeom>
            <a:noFill/>
            <a:ln>
              <a:noFill/>
            </a:ln>
          </p:spPr>
        </p:pic>
        <p:pic>
          <p:nvPicPr>
            <p:cNvPr id="232" name="Google Shape;232;p12"/>
            <p:cNvPicPr preferRelativeResize="0"/>
            <p:nvPr/>
          </p:nvPicPr>
          <p:blipFill rotWithShape="1">
            <a:blip r:embed="rId8">
              <a:alphaModFix/>
            </a:blip>
            <a:srcRect b="0" l="0" r="0" t="0"/>
            <a:stretch/>
          </p:blipFill>
          <p:spPr>
            <a:xfrm rot="2504429">
              <a:off x="591541" y="2998474"/>
              <a:ext cx="833838" cy="609600"/>
            </a:xfrm>
            <a:prstGeom prst="rect">
              <a:avLst/>
            </a:prstGeom>
            <a:noFill/>
            <a:ln>
              <a:noFill/>
            </a:ln>
          </p:spPr>
        </p:pic>
        <p:sp>
          <p:nvSpPr>
            <p:cNvPr id="233" name="Google Shape;233;p12"/>
            <p:cNvSpPr txBox="1"/>
            <p:nvPr/>
          </p:nvSpPr>
          <p:spPr>
            <a:xfrm>
              <a:off x="3073463" y="1894967"/>
              <a:ext cx="1309974" cy="52321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ABSORPTION &amp;</a:t>
              </a:r>
              <a:endParaRPr/>
            </a:p>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SCATTERING </a:t>
              </a:r>
              <a:endParaRPr/>
            </a:p>
          </p:txBody>
        </p:sp>
        <p:sp>
          <p:nvSpPr>
            <p:cNvPr id="234" name="Google Shape;234;p12"/>
            <p:cNvSpPr txBox="1"/>
            <p:nvPr/>
          </p:nvSpPr>
          <p:spPr>
            <a:xfrm>
              <a:off x="2325861" y="4904898"/>
              <a:ext cx="11276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SCATTERING</a:t>
              </a:r>
              <a:endParaRPr/>
            </a:p>
          </p:txBody>
        </p:sp>
        <p:cxnSp>
          <p:nvCxnSpPr>
            <p:cNvPr id="235" name="Google Shape;235;p12"/>
            <p:cNvCxnSpPr/>
            <p:nvPr/>
          </p:nvCxnSpPr>
          <p:spPr>
            <a:xfrm>
              <a:off x="1538869" y="2689412"/>
              <a:ext cx="364133" cy="2191870"/>
            </a:xfrm>
            <a:prstGeom prst="straightConnector1">
              <a:avLst/>
            </a:prstGeom>
            <a:noFill/>
            <a:ln cap="flat" cmpd="sng" w="25400">
              <a:solidFill>
                <a:schemeClr val="accent1"/>
              </a:solidFill>
              <a:prstDash val="dash"/>
              <a:miter lim="800000"/>
              <a:headEnd len="sm" w="sm" type="none"/>
              <a:tailEnd len="med" w="med" type="triangle"/>
            </a:ln>
          </p:spPr>
        </p:cxnSp>
        <p:cxnSp>
          <p:nvCxnSpPr>
            <p:cNvPr id="236" name="Google Shape;236;p12"/>
            <p:cNvCxnSpPr/>
            <p:nvPr/>
          </p:nvCxnSpPr>
          <p:spPr>
            <a:xfrm>
              <a:off x="1534538" y="2689412"/>
              <a:ext cx="210478" cy="1293799"/>
            </a:xfrm>
            <a:prstGeom prst="straightConnector1">
              <a:avLst/>
            </a:prstGeom>
            <a:noFill/>
            <a:ln cap="flat" cmpd="sng" w="34925">
              <a:solidFill>
                <a:schemeClr val="accent1"/>
              </a:solidFill>
              <a:prstDash val="solid"/>
              <a:miter lim="800000"/>
              <a:headEnd len="sm" w="sm" type="none"/>
              <a:tailEnd len="sm" w="sm" type="none"/>
            </a:ln>
          </p:spPr>
        </p:cxnSp>
        <p:sp>
          <p:nvSpPr>
            <p:cNvPr id="237" name="Google Shape;237;p12"/>
            <p:cNvSpPr txBox="1"/>
            <p:nvPr/>
          </p:nvSpPr>
          <p:spPr>
            <a:xfrm>
              <a:off x="3652947" y="3376213"/>
              <a:ext cx="116249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ABSORPTION</a:t>
              </a:r>
              <a:endParaRPr/>
            </a:p>
          </p:txBody>
        </p:sp>
        <p:cxnSp>
          <p:nvCxnSpPr>
            <p:cNvPr id="238" name="Google Shape;238;p12"/>
            <p:cNvCxnSpPr/>
            <p:nvPr/>
          </p:nvCxnSpPr>
          <p:spPr>
            <a:xfrm>
              <a:off x="3762028" y="5495569"/>
              <a:ext cx="349736" cy="534872"/>
            </a:xfrm>
            <a:prstGeom prst="straightConnector1">
              <a:avLst/>
            </a:prstGeom>
            <a:noFill/>
            <a:ln cap="flat" cmpd="sng" w="25400">
              <a:solidFill>
                <a:schemeClr val="accent1"/>
              </a:solidFill>
              <a:prstDash val="dash"/>
              <a:miter lim="800000"/>
              <a:headEnd len="sm" w="sm" type="none"/>
              <a:tailEnd len="med" w="med" type="triangle"/>
            </a:ln>
          </p:spPr>
        </p:cxnSp>
        <p:cxnSp>
          <p:nvCxnSpPr>
            <p:cNvPr id="239" name="Google Shape;239;p12"/>
            <p:cNvCxnSpPr/>
            <p:nvPr/>
          </p:nvCxnSpPr>
          <p:spPr>
            <a:xfrm rot="10800000">
              <a:off x="3099816" y="5175504"/>
              <a:ext cx="657797" cy="282668"/>
            </a:xfrm>
            <a:prstGeom prst="straightConnector1">
              <a:avLst/>
            </a:prstGeom>
            <a:noFill/>
            <a:ln cap="flat" cmpd="sng" w="12700">
              <a:solidFill>
                <a:schemeClr val="accent1"/>
              </a:solidFill>
              <a:prstDash val="solid"/>
              <a:miter lim="800000"/>
              <a:headEnd len="sm" w="sm" type="none"/>
              <a:tailEnd len="med" w="med" type="triangle"/>
            </a:ln>
          </p:spPr>
        </p:cxnSp>
        <p:cxnSp>
          <p:nvCxnSpPr>
            <p:cNvPr id="240" name="Google Shape;240;p12"/>
            <p:cNvCxnSpPr/>
            <p:nvPr/>
          </p:nvCxnSpPr>
          <p:spPr>
            <a:xfrm rot="10800000">
              <a:off x="3632556" y="4828027"/>
              <a:ext cx="125057" cy="615859"/>
            </a:xfrm>
            <a:prstGeom prst="straightConnector1">
              <a:avLst/>
            </a:prstGeom>
            <a:noFill/>
            <a:ln cap="flat" cmpd="sng" w="12700">
              <a:solidFill>
                <a:schemeClr val="accent1"/>
              </a:solidFill>
              <a:prstDash val="solid"/>
              <a:miter lim="800000"/>
              <a:headEnd len="sm" w="sm" type="none"/>
              <a:tailEnd len="med" w="med" type="triangle"/>
            </a:ln>
          </p:spPr>
        </p:cxnSp>
        <p:sp>
          <p:nvSpPr>
            <p:cNvPr id="241" name="Google Shape;241;p12"/>
            <p:cNvSpPr txBox="1"/>
            <p:nvPr/>
          </p:nvSpPr>
          <p:spPr>
            <a:xfrm>
              <a:off x="459324" y="3752310"/>
              <a:ext cx="11276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SCATTERING</a:t>
              </a:r>
              <a:endParaRPr/>
            </a:p>
          </p:txBody>
        </p:sp>
        <p:grpSp>
          <p:nvGrpSpPr>
            <p:cNvPr id="242" name="Google Shape;242;p12"/>
            <p:cNvGrpSpPr/>
            <p:nvPr/>
          </p:nvGrpSpPr>
          <p:grpSpPr>
            <a:xfrm rot="3055579">
              <a:off x="8416765" y="4384499"/>
              <a:ext cx="1002619" cy="1237634"/>
              <a:chOff x="8432030" y="4206251"/>
              <a:chExt cx="1002619" cy="1237634"/>
            </a:xfrm>
          </p:grpSpPr>
          <p:pic>
            <p:nvPicPr>
              <p:cNvPr id="243" name="Google Shape;243;p12"/>
              <p:cNvPicPr preferRelativeResize="0"/>
              <p:nvPr/>
            </p:nvPicPr>
            <p:blipFill rotWithShape="1">
              <a:blip r:embed="rId9">
                <a:alphaModFix/>
              </a:blip>
              <a:srcRect b="0" l="0" r="0" t="0"/>
              <a:stretch/>
            </p:blipFill>
            <p:spPr>
              <a:xfrm>
                <a:off x="8822088" y="4728626"/>
                <a:ext cx="277505" cy="715259"/>
              </a:xfrm>
              <a:prstGeom prst="rect">
                <a:avLst/>
              </a:prstGeom>
              <a:noFill/>
              <a:ln>
                <a:noFill/>
              </a:ln>
            </p:spPr>
          </p:pic>
          <p:sp>
            <p:nvSpPr>
              <p:cNvPr id="244" name="Google Shape;244;p12"/>
              <p:cNvSpPr/>
              <p:nvPr/>
            </p:nvSpPr>
            <p:spPr>
              <a:xfrm>
                <a:off x="8891359" y="4811283"/>
                <a:ext cx="223891" cy="1473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245" name="Google Shape;245;p12"/>
              <p:cNvPicPr preferRelativeResize="0"/>
              <p:nvPr/>
            </p:nvPicPr>
            <p:blipFill rotWithShape="1">
              <a:blip r:embed="rId10">
                <a:alphaModFix/>
              </a:blip>
              <a:srcRect b="0" l="0" r="0" t="0"/>
              <a:stretch/>
            </p:blipFill>
            <p:spPr>
              <a:xfrm rot="-9464395">
                <a:off x="8516420" y="4341469"/>
                <a:ext cx="833838" cy="609600"/>
              </a:xfrm>
              <a:prstGeom prst="rect">
                <a:avLst/>
              </a:prstGeom>
              <a:noFill/>
              <a:ln>
                <a:noFill/>
              </a:ln>
            </p:spPr>
          </p:pic>
        </p:grpSp>
        <p:sp>
          <p:nvSpPr>
            <p:cNvPr id="246" name="Google Shape;246;p12"/>
            <p:cNvSpPr/>
            <p:nvPr/>
          </p:nvSpPr>
          <p:spPr>
            <a:xfrm>
              <a:off x="9434649" y="4767090"/>
              <a:ext cx="253699" cy="205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grpSp>
          <p:nvGrpSpPr>
            <p:cNvPr id="247" name="Google Shape;247;p12"/>
            <p:cNvGrpSpPr/>
            <p:nvPr/>
          </p:nvGrpSpPr>
          <p:grpSpPr>
            <a:xfrm rot="1614292">
              <a:off x="8589973" y="4113046"/>
              <a:ext cx="277505" cy="1440377"/>
              <a:chOff x="9410843" y="4003538"/>
              <a:chExt cx="277505" cy="1440377"/>
            </a:xfrm>
          </p:grpSpPr>
          <p:pic>
            <p:nvPicPr>
              <p:cNvPr id="248" name="Google Shape;248;p12"/>
              <p:cNvPicPr preferRelativeResize="0"/>
              <p:nvPr/>
            </p:nvPicPr>
            <p:blipFill rotWithShape="1">
              <a:blip r:embed="rId11">
                <a:alphaModFix/>
              </a:blip>
              <a:srcRect b="0" l="0" r="0" t="0"/>
              <a:stretch/>
            </p:blipFill>
            <p:spPr>
              <a:xfrm>
                <a:off x="9410843" y="4728656"/>
                <a:ext cx="277505" cy="715259"/>
              </a:xfrm>
              <a:prstGeom prst="rect">
                <a:avLst/>
              </a:prstGeom>
              <a:noFill/>
              <a:ln>
                <a:noFill/>
              </a:ln>
            </p:spPr>
          </p:pic>
          <p:cxnSp>
            <p:nvCxnSpPr>
              <p:cNvPr id="249" name="Google Shape;249;p12"/>
              <p:cNvCxnSpPr/>
              <p:nvPr/>
            </p:nvCxnSpPr>
            <p:spPr>
              <a:xfrm rot="10800000">
                <a:off x="9549595" y="4003538"/>
                <a:ext cx="11903" cy="968868"/>
              </a:xfrm>
              <a:prstGeom prst="straightConnector1">
                <a:avLst/>
              </a:prstGeom>
              <a:noFill/>
              <a:ln cap="flat" cmpd="sng" w="22225">
                <a:solidFill>
                  <a:schemeClr val="accent1"/>
                </a:solidFill>
                <a:prstDash val="dash"/>
                <a:miter lim="800000"/>
                <a:headEnd len="sm" w="sm" type="none"/>
                <a:tailEnd len="med" w="med" type="triangle"/>
              </a:ln>
            </p:spPr>
          </p:cxnSp>
        </p:grpSp>
        <p:sp>
          <p:nvSpPr>
            <p:cNvPr id="250" name="Google Shape;250;p12"/>
            <p:cNvSpPr txBox="1"/>
            <p:nvPr/>
          </p:nvSpPr>
          <p:spPr>
            <a:xfrm>
              <a:off x="9293829" y="4553812"/>
              <a:ext cx="11276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SCATTERING</a:t>
              </a:r>
              <a:endParaRPr/>
            </a:p>
          </p:txBody>
        </p:sp>
        <p:pic>
          <p:nvPicPr>
            <p:cNvPr id="251" name="Google Shape;251;p12"/>
            <p:cNvPicPr preferRelativeResize="0"/>
            <p:nvPr/>
          </p:nvPicPr>
          <p:blipFill rotWithShape="1">
            <a:blip r:embed="rId12">
              <a:alphaModFix/>
            </a:blip>
            <a:srcRect b="0" l="0" r="0" t="0"/>
            <a:stretch/>
          </p:blipFill>
          <p:spPr>
            <a:xfrm rot="976776">
              <a:off x="8376038" y="3228237"/>
              <a:ext cx="288453" cy="3048708"/>
            </a:xfrm>
            <a:prstGeom prst="rect">
              <a:avLst/>
            </a:prstGeom>
            <a:noFill/>
            <a:ln>
              <a:noFill/>
            </a:ln>
          </p:spPr>
        </p:pic>
        <p:pic>
          <p:nvPicPr>
            <p:cNvPr id="252" name="Google Shape;252;p12"/>
            <p:cNvPicPr preferRelativeResize="0"/>
            <p:nvPr/>
          </p:nvPicPr>
          <p:blipFill rotWithShape="1">
            <a:blip r:embed="rId13">
              <a:alphaModFix/>
            </a:blip>
            <a:srcRect b="0" l="0" r="0" t="0"/>
            <a:stretch/>
          </p:blipFill>
          <p:spPr>
            <a:xfrm>
              <a:off x="8515625" y="2769736"/>
              <a:ext cx="1172723" cy="659061"/>
            </a:xfrm>
            <a:prstGeom prst="rect">
              <a:avLst/>
            </a:prstGeom>
            <a:noFill/>
            <a:ln>
              <a:noFill/>
            </a:ln>
          </p:spPr>
        </p:pic>
        <p:sp>
          <p:nvSpPr>
            <p:cNvPr id="253" name="Google Shape;253;p12"/>
            <p:cNvSpPr txBox="1"/>
            <p:nvPr/>
          </p:nvSpPr>
          <p:spPr>
            <a:xfrm>
              <a:off x="8451605" y="2269446"/>
              <a:ext cx="1309974" cy="52321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ABSORPTION &amp;</a:t>
              </a:r>
              <a:endParaRPr/>
            </a:p>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SCATTERING </a:t>
              </a:r>
              <a:endParaRPr/>
            </a:p>
          </p:txBody>
        </p:sp>
        <p:sp>
          <p:nvSpPr>
            <p:cNvPr id="254" name="Google Shape;254;p12"/>
            <p:cNvSpPr txBox="1"/>
            <p:nvPr/>
          </p:nvSpPr>
          <p:spPr>
            <a:xfrm>
              <a:off x="8854298" y="3881388"/>
              <a:ext cx="116249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ABSORPTION</a:t>
              </a:r>
              <a:endParaRPr/>
            </a:p>
          </p:txBody>
        </p:sp>
        <p:grpSp>
          <p:nvGrpSpPr>
            <p:cNvPr id="255" name="Google Shape;255;p12"/>
            <p:cNvGrpSpPr/>
            <p:nvPr/>
          </p:nvGrpSpPr>
          <p:grpSpPr>
            <a:xfrm rot="-9146705">
              <a:off x="3865577" y="3627857"/>
              <a:ext cx="368464" cy="1843746"/>
              <a:chOff x="1686938" y="2841812"/>
              <a:chExt cx="368464" cy="2191870"/>
            </a:xfrm>
          </p:grpSpPr>
          <p:cxnSp>
            <p:nvCxnSpPr>
              <p:cNvPr id="256" name="Google Shape;256;p12"/>
              <p:cNvCxnSpPr/>
              <p:nvPr/>
            </p:nvCxnSpPr>
            <p:spPr>
              <a:xfrm>
                <a:off x="1691269" y="2841812"/>
                <a:ext cx="364133" cy="2191870"/>
              </a:xfrm>
              <a:prstGeom prst="straightConnector1">
                <a:avLst/>
              </a:prstGeom>
              <a:noFill/>
              <a:ln cap="flat" cmpd="sng" w="25400">
                <a:solidFill>
                  <a:schemeClr val="accent1"/>
                </a:solidFill>
                <a:prstDash val="dash"/>
                <a:miter lim="800000"/>
                <a:headEnd len="sm" w="sm" type="none"/>
                <a:tailEnd len="med" w="med" type="triangle"/>
              </a:ln>
            </p:spPr>
          </p:cxnSp>
          <p:cxnSp>
            <p:nvCxnSpPr>
              <p:cNvPr id="257" name="Google Shape;257;p12"/>
              <p:cNvCxnSpPr/>
              <p:nvPr/>
            </p:nvCxnSpPr>
            <p:spPr>
              <a:xfrm>
                <a:off x="1686938" y="2841812"/>
                <a:ext cx="210478" cy="1293799"/>
              </a:xfrm>
              <a:prstGeom prst="straightConnector1">
                <a:avLst/>
              </a:prstGeom>
              <a:noFill/>
              <a:ln cap="flat" cmpd="sng" w="34925">
                <a:solidFill>
                  <a:schemeClr val="accent1"/>
                </a:solidFill>
                <a:prstDash val="solid"/>
                <a:miter lim="800000"/>
                <a:headEnd len="sm" w="sm" type="none"/>
                <a:tailEnd len="sm" w="sm" type="none"/>
              </a:ln>
            </p:spPr>
          </p:cxnSp>
        </p:grpSp>
        <p:pic>
          <p:nvPicPr>
            <p:cNvPr id="258" name="Google Shape;258;p12"/>
            <p:cNvPicPr preferRelativeResize="0"/>
            <p:nvPr/>
          </p:nvPicPr>
          <p:blipFill rotWithShape="1">
            <a:blip r:embed="rId10">
              <a:alphaModFix/>
            </a:blip>
            <a:srcRect b="0" l="0" r="0" t="0"/>
            <a:stretch/>
          </p:blipFill>
          <p:spPr>
            <a:xfrm rot="-6364137">
              <a:off x="5107445" y="3722518"/>
              <a:ext cx="833838" cy="609600"/>
            </a:xfrm>
            <a:prstGeom prst="rect">
              <a:avLst/>
            </a:prstGeom>
            <a:noFill/>
            <a:ln>
              <a:noFill/>
            </a:ln>
          </p:spPr>
        </p:pic>
        <p:cxnSp>
          <p:nvCxnSpPr>
            <p:cNvPr id="259" name="Google Shape;259;p12"/>
            <p:cNvCxnSpPr/>
            <p:nvPr/>
          </p:nvCxnSpPr>
          <p:spPr>
            <a:xfrm flipH="1" rot="10800000">
              <a:off x="3784200" y="4194855"/>
              <a:ext cx="1573249" cy="1237635"/>
            </a:xfrm>
            <a:prstGeom prst="straightConnector1">
              <a:avLst/>
            </a:prstGeom>
            <a:noFill/>
            <a:ln cap="flat" cmpd="sng" w="22225">
              <a:solidFill>
                <a:schemeClr val="accent1"/>
              </a:solidFill>
              <a:prstDash val="solid"/>
              <a:miter lim="800000"/>
              <a:headEnd len="sm" w="sm" type="none"/>
              <a:tailEnd len="sm" w="sm" type="none"/>
            </a:ln>
          </p:spPr>
        </p:cxnSp>
        <p:sp>
          <p:nvSpPr>
            <p:cNvPr id="260" name="Google Shape;260;p12"/>
            <p:cNvSpPr txBox="1"/>
            <p:nvPr/>
          </p:nvSpPr>
          <p:spPr>
            <a:xfrm>
              <a:off x="5239465" y="3501015"/>
              <a:ext cx="112768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SCATTERING</a:t>
              </a:r>
              <a:endParaRPr/>
            </a:p>
          </p:txBody>
        </p:sp>
        <p:cxnSp>
          <p:nvCxnSpPr>
            <p:cNvPr id="261" name="Google Shape;261;p12"/>
            <p:cNvCxnSpPr/>
            <p:nvPr/>
          </p:nvCxnSpPr>
          <p:spPr>
            <a:xfrm flipH="1">
              <a:off x="1032308" y="2603894"/>
              <a:ext cx="177029" cy="536536"/>
            </a:xfrm>
            <a:prstGeom prst="straightConnector1">
              <a:avLst/>
            </a:prstGeom>
            <a:noFill/>
            <a:ln cap="flat" cmpd="sng" w="28575">
              <a:solidFill>
                <a:schemeClr val="accent1"/>
              </a:solidFill>
              <a:prstDash val="solid"/>
              <a:miter lim="800000"/>
              <a:headEnd len="sm" w="sm" type="none"/>
              <a:tailEnd len="sm" w="sm" type="none"/>
            </a:ln>
          </p:spPr>
        </p:cxnSp>
        <p:cxnSp>
          <p:nvCxnSpPr>
            <p:cNvPr id="262" name="Google Shape;262;p12"/>
            <p:cNvCxnSpPr/>
            <p:nvPr/>
          </p:nvCxnSpPr>
          <p:spPr>
            <a:xfrm>
              <a:off x="2054948" y="2334909"/>
              <a:ext cx="694453" cy="351272"/>
            </a:xfrm>
            <a:prstGeom prst="straightConnector1">
              <a:avLst/>
            </a:prstGeom>
            <a:noFill/>
            <a:ln cap="flat" cmpd="sng" w="28575">
              <a:solidFill>
                <a:schemeClr val="accent1"/>
              </a:solidFill>
              <a:prstDash val="solid"/>
              <a:miter lim="800000"/>
              <a:headEnd len="sm" w="sm" type="none"/>
              <a:tailEnd len="sm" w="sm" type="none"/>
            </a:ln>
          </p:spPr>
        </p:cxnSp>
        <p:sp>
          <p:nvSpPr>
            <p:cNvPr id="263" name="Google Shape;263;p12"/>
            <p:cNvSpPr/>
            <p:nvPr/>
          </p:nvSpPr>
          <p:spPr>
            <a:xfrm>
              <a:off x="7910391" y="5483574"/>
              <a:ext cx="442080" cy="8384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64" name="Google Shape;264;p12"/>
            <p:cNvSpPr txBox="1"/>
            <p:nvPr/>
          </p:nvSpPr>
          <p:spPr>
            <a:xfrm>
              <a:off x="4094377" y="5732923"/>
              <a:ext cx="116249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ABSORPTION</a:t>
              </a:r>
              <a:endParaRPr/>
            </a:p>
          </p:txBody>
        </p:sp>
        <p:sp>
          <p:nvSpPr>
            <p:cNvPr id="265" name="Google Shape;265;p12"/>
            <p:cNvSpPr txBox="1"/>
            <p:nvPr/>
          </p:nvSpPr>
          <p:spPr>
            <a:xfrm>
              <a:off x="7898257" y="5725857"/>
              <a:ext cx="90441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Narrow"/>
                  <a:ea typeface="Arial Narrow"/>
                  <a:cs typeface="Arial Narrow"/>
                  <a:sym typeface="Arial Narrow"/>
                </a:rPr>
                <a:t>EMISSION</a:t>
              </a:r>
              <a:endParaRPr/>
            </a:p>
          </p:txBody>
        </p:sp>
        <p:pic>
          <p:nvPicPr>
            <p:cNvPr id="266" name="Google Shape;266;p12"/>
            <p:cNvPicPr preferRelativeResize="0"/>
            <p:nvPr/>
          </p:nvPicPr>
          <p:blipFill rotWithShape="1">
            <a:blip r:embed="rId14">
              <a:alphaModFix/>
            </a:blip>
            <a:srcRect b="0" l="0" r="0" t="0"/>
            <a:stretch/>
          </p:blipFill>
          <p:spPr>
            <a:xfrm>
              <a:off x="806407" y="977453"/>
              <a:ext cx="1266120" cy="1658641"/>
            </a:xfrm>
            <a:prstGeom prst="rect">
              <a:avLst/>
            </a:prstGeom>
            <a:noFill/>
            <a:ln>
              <a:noFill/>
            </a:ln>
          </p:spPr>
        </p:pic>
        <p:sp>
          <p:nvSpPr>
            <p:cNvPr id="267" name="Google Shape;267;p12"/>
            <p:cNvSpPr/>
            <p:nvPr/>
          </p:nvSpPr>
          <p:spPr>
            <a:xfrm>
              <a:off x="1534538" y="2437654"/>
              <a:ext cx="555660" cy="19367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268" name="Google Shape;268;p12"/>
            <p:cNvSpPr/>
            <p:nvPr/>
          </p:nvSpPr>
          <p:spPr>
            <a:xfrm>
              <a:off x="930399" y="977453"/>
              <a:ext cx="1159799" cy="2998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grpSp>
      <p:sp>
        <p:nvSpPr>
          <p:cNvPr id="269" name="Google Shape;269;p12"/>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Reminder: The atmosphere </a:t>
            </a:r>
            <a:r>
              <a:rPr lang="en-US" sz="3200">
                <a:latin typeface="Arial Narrow"/>
                <a:ea typeface="Arial Narrow"/>
                <a:cs typeface="Arial Narrow"/>
                <a:sym typeface="Arial Narrow"/>
              </a:rPr>
              <a:t>alters the EMR signal</a:t>
            </a:r>
            <a:endParaRPr i="1" sz="3200">
              <a:latin typeface="Arial Narrow"/>
              <a:ea typeface="Arial Narrow"/>
              <a:cs typeface="Arial Narrow"/>
              <a:sym typeface="Arial Narrow"/>
            </a:endParaRPr>
          </a:p>
        </p:txBody>
      </p:sp>
      <p:sp>
        <p:nvSpPr>
          <p:cNvPr id="270" name="Google Shape;270;p12"/>
          <p:cNvSpPr/>
          <p:nvPr/>
        </p:nvSpPr>
        <p:spPr>
          <a:xfrm>
            <a:off x="7982953" y="2500029"/>
            <a:ext cx="4014046" cy="116519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Absorption and scattering by components of the atmosphere  attenuate the signal reaching the sensor. </a:t>
            </a:r>
            <a:endParaRPr/>
          </a:p>
        </p:txBody>
      </p:sp>
      <p:pic>
        <p:nvPicPr>
          <p:cNvPr id="271" name="Google Shape;271;p12"/>
          <p:cNvPicPr preferRelativeResize="0"/>
          <p:nvPr/>
        </p:nvPicPr>
        <p:blipFill rotWithShape="1">
          <a:blip r:embed="rId15">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title"/>
          </p:nvPr>
        </p:nvSpPr>
        <p:spPr>
          <a:xfrm>
            <a:off x="486696" y="322008"/>
            <a:ext cx="10401797"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t>The influence of the atmosphere on EMR attenuation </a:t>
            </a:r>
            <a:endParaRPr i="1" sz="3200">
              <a:latin typeface="Arial Narrow"/>
              <a:ea typeface="Arial Narrow"/>
              <a:cs typeface="Arial Narrow"/>
              <a:sym typeface="Arial Narrow"/>
            </a:endParaRPr>
          </a:p>
        </p:txBody>
      </p:sp>
      <p:grpSp>
        <p:nvGrpSpPr>
          <p:cNvPr id="278" name="Google Shape;278;p13"/>
          <p:cNvGrpSpPr/>
          <p:nvPr/>
        </p:nvGrpSpPr>
        <p:grpSpPr>
          <a:xfrm>
            <a:off x="615168" y="1392446"/>
            <a:ext cx="5053973" cy="4473168"/>
            <a:chOff x="114300" y="1375537"/>
            <a:chExt cx="4629152" cy="4097167"/>
          </a:xfrm>
        </p:grpSpPr>
        <p:grpSp>
          <p:nvGrpSpPr>
            <p:cNvPr id="279" name="Google Shape;279;p13"/>
            <p:cNvGrpSpPr/>
            <p:nvPr/>
          </p:nvGrpSpPr>
          <p:grpSpPr>
            <a:xfrm>
              <a:off x="114300" y="1375537"/>
              <a:ext cx="4629152" cy="4097167"/>
              <a:chOff x="1357314" y="1004062"/>
              <a:chExt cx="5972176" cy="5285850"/>
            </a:xfrm>
          </p:grpSpPr>
          <p:pic>
            <p:nvPicPr>
              <p:cNvPr id="280" name="Google Shape;280;p13"/>
              <p:cNvPicPr preferRelativeResize="0"/>
              <p:nvPr/>
            </p:nvPicPr>
            <p:blipFill rotWithShape="1">
              <a:blip r:embed="rId3">
                <a:alphaModFix/>
              </a:blip>
              <a:srcRect b="0" l="0" r="0" t="0"/>
              <a:stretch/>
            </p:blipFill>
            <p:spPr>
              <a:xfrm>
                <a:off x="1357314" y="1004062"/>
                <a:ext cx="5782164" cy="4710809"/>
              </a:xfrm>
              <a:prstGeom prst="rect">
                <a:avLst/>
              </a:prstGeom>
              <a:noFill/>
              <a:ln>
                <a:noFill/>
              </a:ln>
            </p:spPr>
          </p:pic>
          <p:pic>
            <p:nvPicPr>
              <p:cNvPr id="281" name="Google Shape;281;p13"/>
              <p:cNvPicPr preferRelativeResize="0"/>
              <p:nvPr/>
            </p:nvPicPr>
            <p:blipFill rotWithShape="1">
              <a:blip r:embed="rId4">
                <a:alphaModFix/>
              </a:blip>
              <a:srcRect b="0" l="0" r="0" t="0"/>
              <a:stretch/>
            </p:blipFill>
            <p:spPr>
              <a:xfrm>
                <a:off x="1947466" y="5714871"/>
                <a:ext cx="5382024" cy="575041"/>
              </a:xfrm>
              <a:prstGeom prst="rect">
                <a:avLst/>
              </a:prstGeom>
              <a:noFill/>
              <a:ln>
                <a:noFill/>
              </a:ln>
            </p:spPr>
          </p:pic>
        </p:grpSp>
        <p:sp>
          <p:nvSpPr>
            <p:cNvPr id="282" name="Google Shape;282;p13"/>
            <p:cNvSpPr txBox="1"/>
            <p:nvPr/>
          </p:nvSpPr>
          <p:spPr>
            <a:xfrm>
              <a:off x="3767641" y="1754607"/>
              <a:ext cx="550891" cy="338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Narrow"/>
                  <a:ea typeface="Arial Narrow"/>
                  <a:cs typeface="Arial Narrow"/>
                  <a:sym typeface="Arial Narrow"/>
                </a:rPr>
                <a:t>21ºC</a:t>
              </a:r>
              <a:endParaRPr sz="1800">
                <a:solidFill>
                  <a:schemeClr val="dk1"/>
                </a:solidFill>
                <a:latin typeface="Arial Narrow"/>
                <a:ea typeface="Arial Narrow"/>
                <a:cs typeface="Arial Narrow"/>
                <a:sym typeface="Arial Narrow"/>
              </a:endParaRPr>
            </a:p>
          </p:txBody>
        </p:sp>
      </p:grpSp>
      <p:sp>
        <p:nvSpPr>
          <p:cNvPr id="283" name="Google Shape;283;p13"/>
          <p:cNvSpPr txBox="1"/>
          <p:nvPr/>
        </p:nvSpPr>
        <p:spPr>
          <a:xfrm>
            <a:off x="11215866" y="5985748"/>
            <a:ext cx="7008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Narrow"/>
                <a:ea typeface="Arial Narrow"/>
                <a:cs typeface="Arial Narrow"/>
                <a:sym typeface="Arial Narrow"/>
              </a:rPr>
              <a:t>NASA</a:t>
            </a:r>
            <a:endParaRPr sz="1800">
              <a:solidFill>
                <a:schemeClr val="dk1"/>
              </a:solidFill>
              <a:latin typeface="Arial Narrow"/>
              <a:ea typeface="Arial Narrow"/>
              <a:cs typeface="Arial Narrow"/>
              <a:sym typeface="Arial Narrow"/>
            </a:endParaRPr>
          </a:p>
        </p:txBody>
      </p:sp>
      <p:sp>
        <p:nvSpPr>
          <p:cNvPr id="284" name="Google Shape;284;p13"/>
          <p:cNvSpPr txBox="1"/>
          <p:nvPr/>
        </p:nvSpPr>
        <p:spPr>
          <a:xfrm>
            <a:off x="6672820" y="1880271"/>
            <a:ext cx="4893462" cy="190385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As a result, the blackbody emission from the Earth are altered when viewed through the atmosphere.</a:t>
            </a:r>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	</a:t>
            </a:r>
            <a:endParaRPr/>
          </a:p>
          <a:p>
            <a:pPr indent="-238125" lvl="0" marL="238125"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-&gt; correction for the attenuation </a:t>
            </a:r>
            <a:br>
              <a:rPr lang="en-US" sz="2000">
                <a:solidFill>
                  <a:schemeClr val="dk1"/>
                </a:solidFill>
                <a:latin typeface="Arial Narrow"/>
                <a:ea typeface="Arial Narrow"/>
                <a:cs typeface="Arial Narrow"/>
                <a:sym typeface="Arial Narrow"/>
              </a:rPr>
            </a:br>
            <a:r>
              <a:rPr lang="en-US" sz="2000">
                <a:solidFill>
                  <a:schemeClr val="dk1"/>
                </a:solidFill>
                <a:latin typeface="Arial Narrow"/>
                <a:ea typeface="Arial Narrow"/>
                <a:cs typeface="Arial Narrow"/>
                <a:sym typeface="Arial Narrow"/>
              </a:rPr>
              <a:t>by the atmosphere is needed</a:t>
            </a:r>
            <a:endParaRPr/>
          </a:p>
        </p:txBody>
      </p:sp>
      <p:sp>
        <p:nvSpPr>
          <p:cNvPr id="285" name="Google Shape;285;p13"/>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286" name="Google Shape;286;p13"/>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4"/>
          <p:cNvSpPr txBox="1"/>
          <p:nvPr>
            <p:ph type="title"/>
          </p:nvPr>
        </p:nvSpPr>
        <p:spPr>
          <a:xfrm>
            <a:off x="447365" y="180687"/>
            <a:ext cx="10800373"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t>Clouds attenuate the infrared signal</a:t>
            </a:r>
            <a:endParaRPr i="1" sz="2400">
              <a:latin typeface="Arial Narrow"/>
              <a:ea typeface="Arial Narrow"/>
              <a:cs typeface="Arial Narrow"/>
              <a:sym typeface="Arial Narrow"/>
            </a:endParaRPr>
          </a:p>
        </p:txBody>
      </p:sp>
      <p:sp>
        <p:nvSpPr>
          <p:cNvPr id="293" name="Google Shape;293;p14"/>
          <p:cNvSpPr/>
          <p:nvPr/>
        </p:nvSpPr>
        <p:spPr>
          <a:xfrm>
            <a:off x="171141" y="874761"/>
            <a:ext cx="11539078"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Narrow"/>
                <a:ea typeface="Arial Narrow"/>
                <a:cs typeface="Arial Narrow"/>
                <a:sym typeface="Arial Narrow"/>
              </a:rPr>
              <a:t>Clouds can block the infrared signal from reaching the satellite radiometers. </a:t>
            </a:r>
            <a:endParaRPr/>
          </a:p>
          <a:p>
            <a:pPr indent="-190500" lvl="0" marL="342900" marR="0" rtl="0" algn="ctr">
              <a:spcBef>
                <a:spcPts val="0"/>
              </a:spcBef>
              <a:spcAft>
                <a:spcPts val="0"/>
              </a:spcAft>
              <a:buClr>
                <a:schemeClr val="dk1"/>
              </a:buClr>
              <a:buSzPts val="2400"/>
              <a:buFont typeface="Arial"/>
              <a:buNone/>
            </a:pPr>
            <a:r>
              <a:t/>
            </a:r>
            <a:endParaRPr sz="2400">
              <a:solidFill>
                <a:schemeClr val="dk2"/>
              </a:solidFill>
              <a:latin typeface="Arial Narrow"/>
              <a:ea typeface="Arial Narrow"/>
              <a:cs typeface="Arial Narrow"/>
              <a:sym typeface="Arial Narrow"/>
            </a:endParaRPr>
          </a:p>
          <a:p>
            <a:pPr indent="0" lvl="0" marL="0" marR="0" rtl="0" algn="ctr">
              <a:spcBef>
                <a:spcPts val="0"/>
              </a:spcBef>
              <a:spcAft>
                <a:spcPts val="0"/>
              </a:spcAft>
              <a:buNone/>
            </a:pPr>
            <a:r>
              <a:t/>
            </a:r>
            <a:endParaRPr sz="2000">
              <a:solidFill>
                <a:schemeClr val="dk2"/>
              </a:solidFill>
              <a:latin typeface="Arial Narrow"/>
              <a:ea typeface="Arial Narrow"/>
              <a:cs typeface="Arial Narrow"/>
              <a:sym typeface="Arial Narrow"/>
            </a:endParaRPr>
          </a:p>
        </p:txBody>
      </p:sp>
      <p:sp>
        <p:nvSpPr>
          <p:cNvPr id="294" name="Google Shape;294;p14"/>
          <p:cNvSpPr txBox="1"/>
          <p:nvPr/>
        </p:nvSpPr>
        <p:spPr>
          <a:xfrm>
            <a:off x="10442498" y="6011911"/>
            <a:ext cx="1564805"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Minnett 2001</a:t>
            </a:r>
            <a:endParaRPr/>
          </a:p>
        </p:txBody>
      </p:sp>
      <p:sp>
        <p:nvSpPr>
          <p:cNvPr id="295" name="Google Shape;295;p14"/>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descr="/Volumes/MA CLE/satclass2010/5_tcc_mon_mean_Animation.gif" id="296" name="Google Shape;296;p14"/>
          <p:cNvPicPr preferRelativeResize="0"/>
          <p:nvPr/>
        </p:nvPicPr>
        <p:blipFill rotWithShape="1">
          <a:blip r:embed="rId3">
            <a:alphaModFix/>
          </a:blip>
          <a:srcRect b="0" l="0" r="0" t="2400"/>
          <a:stretch/>
        </p:blipFill>
        <p:spPr>
          <a:xfrm>
            <a:off x="2318228" y="1764841"/>
            <a:ext cx="6697887" cy="4083128"/>
          </a:xfrm>
          <a:prstGeom prst="rect">
            <a:avLst/>
          </a:prstGeom>
          <a:noFill/>
          <a:ln>
            <a:noFill/>
          </a:ln>
        </p:spPr>
      </p:pic>
      <p:pic>
        <p:nvPicPr>
          <p:cNvPr id="297" name="Google Shape;297;p14"/>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6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5"/>
          <p:cNvSpPr txBox="1"/>
          <p:nvPr>
            <p:ph type="title"/>
          </p:nvPr>
        </p:nvSpPr>
        <p:spPr>
          <a:xfrm>
            <a:off x="211390" y="82367"/>
            <a:ext cx="10864793"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t>Addition influence of the atmosphere in the infrared signal </a:t>
            </a:r>
            <a:endParaRPr i="1" sz="2400">
              <a:latin typeface="Arial Narrow"/>
              <a:ea typeface="Arial Narrow"/>
              <a:cs typeface="Arial Narrow"/>
              <a:sym typeface="Arial Narrow"/>
            </a:endParaRPr>
          </a:p>
        </p:txBody>
      </p:sp>
      <p:sp>
        <p:nvSpPr>
          <p:cNvPr id="304" name="Google Shape;304;p15"/>
          <p:cNvSpPr/>
          <p:nvPr/>
        </p:nvSpPr>
        <p:spPr>
          <a:xfrm>
            <a:off x="1085010" y="565896"/>
            <a:ext cx="9764222" cy="4812279"/>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2"/>
              </a:solidFill>
              <a:latin typeface="Arial Narrow"/>
              <a:ea typeface="Arial Narrow"/>
              <a:cs typeface="Arial Narrow"/>
              <a:sym typeface="Arial Narrow"/>
            </a:endParaRPr>
          </a:p>
          <a:p>
            <a:pPr indent="-215900" lvl="0" marL="342900" marR="0" rtl="0" algn="l">
              <a:spcBef>
                <a:spcPts val="0"/>
              </a:spcBef>
              <a:spcAft>
                <a:spcPts val="0"/>
              </a:spcAft>
              <a:buClr>
                <a:schemeClr val="dk1"/>
              </a:buClr>
              <a:buSzPts val="2000"/>
              <a:buFont typeface="Arial"/>
              <a:buNone/>
            </a:pPr>
            <a:r>
              <a:t/>
            </a:r>
            <a:endParaRPr sz="2000">
              <a:solidFill>
                <a:schemeClr val="dk2"/>
              </a:solidFill>
              <a:latin typeface="Arial Narrow"/>
              <a:ea typeface="Arial Narrow"/>
              <a:cs typeface="Arial Narrow"/>
              <a:sym typeface="Arial Narrow"/>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Temperature Deficit </a:t>
            </a:r>
            <a:endParaRPr/>
          </a:p>
          <a:p>
            <a:pPr indent="0" lvl="0" marL="0" marR="0" rtl="0" algn="l">
              <a:lnSpc>
                <a:spcPct val="120000"/>
              </a:lnSpc>
              <a:spcBef>
                <a:spcPts val="600"/>
              </a:spcBef>
              <a:spcAft>
                <a:spcPts val="0"/>
              </a:spcAft>
              <a:buNone/>
            </a:pPr>
            <a:r>
              <a:rPr lang="en-US" sz="2000">
                <a:solidFill>
                  <a:schemeClr val="dk1"/>
                </a:solidFill>
                <a:latin typeface="Arial Narrow"/>
                <a:ea typeface="Arial Narrow"/>
                <a:cs typeface="Arial Narrow"/>
                <a:sym typeface="Arial Narrow"/>
              </a:rPr>
              <a:t>Brightness temperatures measured by a spacecraft radiometer through the clear atmosphere </a:t>
            </a:r>
            <a:br>
              <a:rPr lang="en-US" sz="2000">
                <a:solidFill>
                  <a:schemeClr val="dk1"/>
                </a:solidFill>
                <a:latin typeface="Arial Narrow"/>
                <a:ea typeface="Arial Narrow"/>
                <a:cs typeface="Arial Narrow"/>
                <a:sym typeface="Arial Narrow"/>
              </a:rPr>
            </a:br>
            <a:r>
              <a:rPr lang="en-US" sz="2000">
                <a:solidFill>
                  <a:schemeClr val="dk1"/>
                </a:solidFill>
                <a:latin typeface="Arial Narrow"/>
                <a:ea typeface="Arial Narrow"/>
                <a:cs typeface="Arial Narrow"/>
                <a:sym typeface="Arial Narrow"/>
              </a:rPr>
              <a:t>are </a:t>
            </a:r>
            <a:r>
              <a:rPr b="1" lang="en-US" sz="2000">
                <a:solidFill>
                  <a:schemeClr val="dk1"/>
                </a:solidFill>
                <a:latin typeface="Arial Narrow"/>
                <a:ea typeface="Arial Narrow"/>
                <a:cs typeface="Arial Narrow"/>
                <a:sym typeface="Arial Narrow"/>
              </a:rPr>
              <a:t>cooler</a:t>
            </a:r>
            <a:r>
              <a:rPr lang="en-US" sz="2000">
                <a:solidFill>
                  <a:schemeClr val="dk1"/>
                </a:solidFill>
                <a:latin typeface="Arial Narrow"/>
                <a:ea typeface="Arial Narrow"/>
                <a:cs typeface="Arial Narrow"/>
                <a:sym typeface="Arial Narrow"/>
              </a:rPr>
              <a:t> than would be measured by a similar device just above the sea surface.</a:t>
            </a:r>
            <a:endParaRPr/>
          </a:p>
          <a:p>
            <a:pPr indent="0" lvl="0" marL="0" marR="0" rtl="0" algn="l">
              <a:lnSpc>
                <a:spcPct val="120000"/>
              </a:lnSpc>
              <a:spcBef>
                <a:spcPts val="0"/>
              </a:spcBef>
              <a:spcAft>
                <a:spcPts val="0"/>
              </a:spcAft>
              <a:buNone/>
            </a:pPr>
            <a:r>
              <a:t/>
            </a:r>
            <a:endParaRPr sz="2000">
              <a:solidFill>
                <a:schemeClr val="dk1"/>
              </a:solidFill>
              <a:latin typeface="Arial Narrow"/>
              <a:ea typeface="Arial Narrow"/>
              <a:cs typeface="Arial Narrow"/>
              <a:sym typeface="Arial Narrow"/>
            </a:endParaRPr>
          </a:p>
          <a:p>
            <a:pPr indent="-342900" lvl="0" marL="342900" marR="0" rtl="0" algn="l">
              <a:lnSpc>
                <a:spcPct val="120000"/>
              </a:lnSpc>
              <a:spcBef>
                <a:spcPts val="0"/>
              </a:spcBef>
              <a:spcAft>
                <a:spcPts val="0"/>
              </a:spcAft>
              <a:buClr>
                <a:schemeClr val="dk1"/>
              </a:buClr>
              <a:buSzPts val="2000"/>
              <a:buFont typeface="Arial"/>
              <a:buChar char="•"/>
            </a:pPr>
            <a:r>
              <a:rPr b="1" lang="en-US" sz="2000">
                <a:solidFill>
                  <a:schemeClr val="dk1"/>
                </a:solidFill>
                <a:latin typeface="Arial Narrow"/>
                <a:ea typeface="Arial Narrow"/>
                <a:cs typeface="Arial Narrow"/>
                <a:sym typeface="Arial Narrow"/>
              </a:rPr>
              <a:t>Even with </a:t>
            </a:r>
            <a:r>
              <a:rPr lang="en-US" sz="2000">
                <a:solidFill>
                  <a:schemeClr val="dk1"/>
                </a:solidFill>
                <a:latin typeface="Arial Narrow"/>
                <a:ea typeface="Arial Narrow"/>
                <a:cs typeface="Arial Narrow"/>
                <a:sym typeface="Arial Narrow"/>
              </a:rPr>
              <a:t>clear skies a significant fraction of the sea surface emission is absorbed </a:t>
            </a:r>
            <a:br>
              <a:rPr lang="en-US" sz="2000">
                <a:solidFill>
                  <a:schemeClr val="dk1"/>
                </a:solidFill>
                <a:latin typeface="Arial Narrow"/>
                <a:ea typeface="Arial Narrow"/>
                <a:cs typeface="Arial Narrow"/>
                <a:sym typeface="Arial Narrow"/>
              </a:rPr>
            </a:br>
            <a:r>
              <a:rPr lang="en-US" sz="2000">
                <a:solidFill>
                  <a:schemeClr val="dk1"/>
                </a:solidFill>
                <a:latin typeface="Arial Narrow"/>
                <a:ea typeface="Arial Narrow"/>
                <a:cs typeface="Arial Narrow"/>
                <a:sym typeface="Arial Narrow"/>
              </a:rPr>
              <a:t>as the signal travels through the atmosphere. </a:t>
            </a:r>
            <a:endParaRPr/>
          </a:p>
          <a:p>
            <a:pPr indent="-215900" lvl="0" marL="342900" marR="0" rtl="0" algn="l">
              <a:lnSpc>
                <a:spcPct val="120000"/>
              </a:lnSpc>
              <a:spcBef>
                <a:spcPts val="0"/>
              </a:spcBef>
              <a:spcAft>
                <a:spcPts val="0"/>
              </a:spcAft>
              <a:buClr>
                <a:schemeClr val="dk1"/>
              </a:buClr>
              <a:buSzPts val="2000"/>
              <a:buFont typeface="Arial"/>
              <a:buNone/>
            </a:pPr>
            <a:r>
              <a:t/>
            </a:r>
            <a:endParaRPr sz="2000">
              <a:solidFill>
                <a:schemeClr val="dk1"/>
              </a:solidFill>
              <a:latin typeface="Arial Narrow"/>
              <a:ea typeface="Arial Narrow"/>
              <a:cs typeface="Arial Narrow"/>
              <a:sym typeface="Arial Narrow"/>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The absorbed energy is re-emitted, but at a cooler temperature </a:t>
            </a:r>
            <a:br>
              <a:rPr lang="en-US" sz="2000">
                <a:solidFill>
                  <a:schemeClr val="dk1"/>
                </a:solidFill>
                <a:latin typeface="Arial Narrow"/>
                <a:ea typeface="Arial Narrow"/>
                <a:cs typeface="Arial Narrow"/>
                <a:sym typeface="Arial Narrow"/>
              </a:rPr>
            </a:br>
            <a:r>
              <a:rPr lang="en-US" sz="2000">
                <a:solidFill>
                  <a:schemeClr val="dk1"/>
                </a:solidFill>
                <a:latin typeface="Arial Narrow"/>
                <a:ea typeface="Arial Narrow"/>
                <a:cs typeface="Arial Narrow"/>
                <a:sym typeface="Arial Narrow"/>
              </a:rPr>
              <a:t>that is characteristic of the height in the atmosphere. </a:t>
            </a:r>
            <a:endParaRPr/>
          </a:p>
          <a:p>
            <a:pPr indent="-215900" lvl="0" marL="342900" marR="0" rtl="0" algn="l">
              <a:lnSpc>
                <a:spcPct val="120000"/>
              </a:lnSpc>
              <a:spcBef>
                <a:spcPts val="0"/>
              </a:spcBef>
              <a:spcAft>
                <a:spcPts val="0"/>
              </a:spcAft>
              <a:buClr>
                <a:schemeClr val="dk1"/>
              </a:buClr>
              <a:buSzPts val="2000"/>
              <a:buFont typeface="Arial"/>
              <a:buNone/>
            </a:pPr>
            <a:r>
              <a:t/>
            </a:r>
            <a:endParaRPr sz="2000">
              <a:solidFill>
                <a:schemeClr val="dk1"/>
              </a:solidFill>
              <a:latin typeface="Arial Narrow"/>
              <a:ea typeface="Arial Narrow"/>
              <a:cs typeface="Arial Narrow"/>
              <a:sym typeface="Arial Narrow"/>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The resulting </a:t>
            </a:r>
            <a:r>
              <a:rPr b="1" lang="en-US" sz="2000">
                <a:solidFill>
                  <a:schemeClr val="dk1"/>
                </a:solidFill>
                <a:latin typeface="Arial Narrow"/>
                <a:ea typeface="Arial Narrow"/>
                <a:cs typeface="Arial Narrow"/>
                <a:sym typeface="Arial Narrow"/>
              </a:rPr>
              <a:t>temperature deficit </a:t>
            </a:r>
            <a:r>
              <a:rPr lang="en-US" sz="2000">
                <a:solidFill>
                  <a:schemeClr val="dk1"/>
                </a:solidFill>
                <a:latin typeface="Arial Narrow"/>
                <a:ea typeface="Arial Narrow"/>
                <a:cs typeface="Arial Narrow"/>
                <a:sym typeface="Arial Narrow"/>
              </a:rPr>
              <a:t>must be corrected for to get accurate SST measurements.</a:t>
            </a:r>
            <a:endParaRPr/>
          </a:p>
        </p:txBody>
      </p:sp>
      <p:sp>
        <p:nvSpPr>
          <p:cNvPr id="305" name="Google Shape;305;p15"/>
          <p:cNvSpPr txBox="1"/>
          <p:nvPr/>
        </p:nvSpPr>
        <p:spPr>
          <a:xfrm>
            <a:off x="10452332" y="6011911"/>
            <a:ext cx="1564805"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Minnett 2001</a:t>
            </a:r>
            <a:endParaRPr/>
          </a:p>
        </p:txBody>
      </p:sp>
      <p:sp>
        <p:nvSpPr>
          <p:cNvPr id="306" name="Google Shape;306;p15"/>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307" name="Google Shape;307;p15"/>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6"/>
          <p:cNvSpPr/>
          <p:nvPr/>
        </p:nvSpPr>
        <p:spPr>
          <a:xfrm>
            <a:off x="527145" y="1005338"/>
            <a:ext cx="7714879" cy="3904402"/>
          </a:xfrm>
          <a:prstGeom prst="rect">
            <a:avLst/>
          </a:prstGeom>
          <a:noFill/>
          <a:ln>
            <a:noFill/>
          </a:ln>
        </p:spPr>
        <p:txBody>
          <a:bodyPr anchorCtr="0" anchor="t" bIns="45700" lIns="91425" spcFirstLastPara="1" rIns="91425" wrap="square" tIns="45700">
            <a:spAutoFit/>
          </a:bodyPr>
          <a:lstStyle/>
          <a:p>
            <a:pPr indent="-215900" lvl="0" marL="342900" marR="0" rtl="0" algn="l">
              <a:lnSpc>
                <a:spcPct val="120000"/>
              </a:lnSpc>
              <a:spcBef>
                <a:spcPts val="0"/>
              </a:spcBef>
              <a:spcAft>
                <a:spcPts val="0"/>
              </a:spcAft>
              <a:buClr>
                <a:schemeClr val="dk1"/>
              </a:buClr>
              <a:buSzPts val="2000"/>
              <a:buFont typeface="Arial"/>
              <a:buNone/>
            </a:pPr>
            <a:r>
              <a:t/>
            </a:r>
            <a:endParaRPr sz="2000">
              <a:solidFill>
                <a:schemeClr val="dk2"/>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In the infrared, atmosphere </a:t>
            </a:r>
            <a:r>
              <a:rPr b="1" lang="en-US" sz="2000">
                <a:solidFill>
                  <a:schemeClr val="dk1"/>
                </a:solidFill>
                <a:latin typeface="Arial Narrow"/>
                <a:ea typeface="Arial Narrow"/>
                <a:cs typeface="Arial Narrow"/>
                <a:sym typeface="Arial Narrow"/>
              </a:rPr>
              <a:t>water vapor </a:t>
            </a:r>
            <a:r>
              <a:rPr lang="en-US" sz="2000">
                <a:solidFill>
                  <a:schemeClr val="dk1"/>
                </a:solidFill>
                <a:latin typeface="Arial Narrow"/>
                <a:ea typeface="Arial Narrow"/>
                <a:cs typeface="Arial Narrow"/>
                <a:sym typeface="Arial Narrow"/>
              </a:rPr>
              <a:t>is responsible </a:t>
            </a:r>
            <a:br>
              <a:rPr lang="en-US" sz="2000">
                <a:solidFill>
                  <a:schemeClr val="dk1"/>
                </a:solidFill>
                <a:latin typeface="Arial Narrow"/>
                <a:ea typeface="Arial Narrow"/>
                <a:cs typeface="Arial Narrow"/>
                <a:sym typeface="Arial Narrow"/>
              </a:rPr>
            </a:br>
            <a:r>
              <a:rPr lang="en-US" sz="2000">
                <a:solidFill>
                  <a:schemeClr val="dk1"/>
                </a:solidFill>
                <a:latin typeface="Arial Narrow"/>
                <a:ea typeface="Arial Narrow"/>
                <a:cs typeface="Arial Narrow"/>
                <a:sym typeface="Arial Narrow"/>
              </a:rPr>
              <a:t>for most of the temperature deficit.</a:t>
            </a:r>
            <a:endParaRPr/>
          </a:p>
          <a:p>
            <a:pPr indent="-342900" lvl="0" marL="342900" marR="0" rtl="0" algn="l">
              <a:lnSpc>
                <a:spcPct val="120000"/>
              </a:lnSpc>
              <a:spcBef>
                <a:spcPts val="60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Water vapor concentration is variable in </a:t>
            </a:r>
            <a:br>
              <a:rPr lang="en-US" sz="2000">
                <a:solidFill>
                  <a:schemeClr val="dk1"/>
                </a:solidFill>
                <a:latin typeface="Arial Narrow"/>
                <a:ea typeface="Arial Narrow"/>
                <a:cs typeface="Arial Narrow"/>
                <a:sym typeface="Arial Narrow"/>
              </a:rPr>
            </a:br>
            <a:r>
              <a:rPr lang="en-US" sz="2000">
                <a:solidFill>
                  <a:schemeClr val="dk1"/>
                </a:solidFill>
                <a:latin typeface="Arial Narrow"/>
                <a:ea typeface="Arial Narrow"/>
                <a:cs typeface="Arial Narrow"/>
                <a:sym typeface="Arial Narrow"/>
              </a:rPr>
              <a:t>both space and time. </a:t>
            </a:r>
            <a:endParaRPr/>
          </a:p>
          <a:p>
            <a:pPr indent="0" lvl="0" marL="0" marR="0" rtl="0" algn="l">
              <a:lnSpc>
                <a:spcPct val="120000"/>
              </a:lnSpc>
              <a:spcBef>
                <a:spcPts val="0"/>
              </a:spcBef>
              <a:spcAft>
                <a:spcPts val="0"/>
              </a:spcAft>
              <a:buNone/>
            </a:pPr>
            <a:r>
              <a:t/>
            </a:r>
            <a:endParaRPr sz="2000">
              <a:solidFill>
                <a:schemeClr val="dk1"/>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Other gases are </a:t>
            </a:r>
            <a:r>
              <a:rPr b="1" lang="en-US" sz="2000">
                <a:solidFill>
                  <a:schemeClr val="dk1"/>
                </a:solidFill>
                <a:latin typeface="Arial Narrow"/>
                <a:ea typeface="Arial Narrow"/>
                <a:cs typeface="Arial Narrow"/>
                <a:sym typeface="Arial Narrow"/>
              </a:rPr>
              <a:t>well mixed </a:t>
            </a:r>
            <a:r>
              <a:rPr lang="en-US" sz="2000">
                <a:solidFill>
                  <a:schemeClr val="dk1"/>
                </a:solidFill>
                <a:latin typeface="Arial Narrow"/>
                <a:ea typeface="Arial Narrow"/>
                <a:cs typeface="Arial Narrow"/>
                <a:sym typeface="Arial Narrow"/>
              </a:rPr>
              <a:t>throughout the atmosphere. </a:t>
            </a:r>
            <a:endParaRPr/>
          </a:p>
          <a:p>
            <a:pPr indent="-342900" lvl="0" marL="342900" marR="0" rtl="0" algn="l">
              <a:lnSpc>
                <a:spcPct val="120000"/>
              </a:lnSpc>
              <a:spcBef>
                <a:spcPts val="60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Their contribute to the temperature deficit a relatively </a:t>
            </a:r>
            <a:br>
              <a:rPr lang="en-US" sz="2000">
                <a:solidFill>
                  <a:schemeClr val="dk1"/>
                </a:solidFill>
                <a:latin typeface="Arial Narrow"/>
                <a:ea typeface="Arial Narrow"/>
                <a:cs typeface="Arial Narrow"/>
                <a:sym typeface="Arial Narrow"/>
              </a:rPr>
            </a:br>
            <a:r>
              <a:rPr lang="en-US" sz="2000">
                <a:solidFill>
                  <a:schemeClr val="dk1"/>
                </a:solidFill>
                <a:latin typeface="Arial Narrow"/>
                <a:ea typeface="Arial Narrow"/>
                <a:cs typeface="Arial Narrow"/>
                <a:sym typeface="Arial Narrow"/>
              </a:rPr>
              <a:t>and is simple to correct. </a:t>
            </a:r>
            <a:endParaRPr/>
          </a:p>
          <a:p>
            <a:pPr indent="-215900" lvl="0" marL="342900" marR="0" rtl="0" algn="l">
              <a:lnSpc>
                <a:spcPct val="120000"/>
              </a:lnSpc>
              <a:spcBef>
                <a:spcPts val="0"/>
              </a:spcBef>
              <a:spcAft>
                <a:spcPts val="0"/>
              </a:spcAft>
              <a:buClr>
                <a:schemeClr val="dk1"/>
              </a:buClr>
              <a:buSzPts val="2000"/>
              <a:buFont typeface="Arial"/>
              <a:buNone/>
            </a:pPr>
            <a:r>
              <a:t/>
            </a:r>
            <a:endParaRPr sz="2000">
              <a:solidFill>
                <a:schemeClr val="dk2"/>
              </a:solidFill>
              <a:latin typeface="Arial Narrow"/>
              <a:ea typeface="Arial Narrow"/>
              <a:cs typeface="Arial Narrow"/>
              <a:sym typeface="Arial Narrow"/>
            </a:endParaRPr>
          </a:p>
        </p:txBody>
      </p:sp>
      <p:sp>
        <p:nvSpPr>
          <p:cNvPr id="314" name="Google Shape;314;p16"/>
          <p:cNvSpPr txBox="1"/>
          <p:nvPr/>
        </p:nvSpPr>
        <p:spPr>
          <a:xfrm>
            <a:off x="9115144" y="6011911"/>
            <a:ext cx="1564805"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Minnett 2001</a:t>
            </a:r>
            <a:endParaRPr/>
          </a:p>
        </p:txBody>
      </p:sp>
      <p:sp>
        <p:nvSpPr>
          <p:cNvPr id="315" name="Google Shape;315;p16"/>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
        <p:nvSpPr>
          <p:cNvPr id="316" name="Google Shape;316;p16"/>
          <p:cNvSpPr txBox="1"/>
          <p:nvPr>
            <p:ph type="title"/>
          </p:nvPr>
        </p:nvSpPr>
        <p:spPr>
          <a:xfrm>
            <a:off x="211390" y="82367"/>
            <a:ext cx="10864793"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Arial Narrow"/>
              <a:buNone/>
            </a:pPr>
            <a:r>
              <a:rPr lang="en-US">
                <a:solidFill>
                  <a:schemeClr val="dk2"/>
                </a:solidFill>
              </a:rPr>
              <a:t>Water vapor complicates </a:t>
            </a:r>
            <a:r>
              <a:rPr lang="en-US"/>
              <a:t>temperature deficit corrections</a:t>
            </a:r>
            <a:endParaRPr i="1" sz="2400">
              <a:latin typeface="Arial Narrow"/>
              <a:ea typeface="Arial Narrow"/>
              <a:cs typeface="Arial Narrow"/>
              <a:sym typeface="Arial Narrow"/>
            </a:endParaRPr>
          </a:p>
        </p:txBody>
      </p:sp>
      <p:grpSp>
        <p:nvGrpSpPr>
          <p:cNvPr id="317" name="Google Shape;317;p16"/>
          <p:cNvGrpSpPr/>
          <p:nvPr/>
        </p:nvGrpSpPr>
        <p:grpSpPr>
          <a:xfrm>
            <a:off x="6577724" y="2314954"/>
            <a:ext cx="5222271" cy="3421154"/>
            <a:chOff x="6577724" y="2314954"/>
            <a:chExt cx="5222271" cy="3421154"/>
          </a:xfrm>
        </p:grpSpPr>
        <p:grpSp>
          <p:nvGrpSpPr>
            <p:cNvPr id="318" name="Google Shape;318;p16"/>
            <p:cNvGrpSpPr/>
            <p:nvPr/>
          </p:nvGrpSpPr>
          <p:grpSpPr>
            <a:xfrm>
              <a:off x="6653614" y="2314954"/>
              <a:ext cx="5146381" cy="3421154"/>
              <a:chOff x="3072214" y="2766685"/>
              <a:chExt cx="5146381" cy="3421154"/>
            </a:xfrm>
          </p:grpSpPr>
          <p:pic>
            <p:nvPicPr>
              <p:cNvPr descr="vapor_2005_240_06" id="319" name="Google Shape;319;p16"/>
              <p:cNvPicPr preferRelativeResize="0"/>
              <p:nvPr/>
            </p:nvPicPr>
            <p:blipFill rotWithShape="1">
              <a:blip r:embed="rId3">
                <a:alphaModFix/>
              </a:blip>
              <a:srcRect b="0" l="0" r="0" t="0"/>
              <a:stretch/>
            </p:blipFill>
            <p:spPr>
              <a:xfrm>
                <a:off x="3072214" y="3093330"/>
                <a:ext cx="5146381" cy="3087829"/>
              </a:xfrm>
              <a:prstGeom prst="rect">
                <a:avLst/>
              </a:prstGeom>
              <a:noFill/>
              <a:ln cap="flat" cmpd="sng" w="28575">
                <a:solidFill>
                  <a:srgbClr val="1E4E79"/>
                </a:solidFill>
                <a:prstDash val="solid"/>
                <a:miter lim="800000"/>
                <a:headEnd len="sm" w="sm" type="none"/>
                <a:tailEnd len="sm" w="sm" type="none"/>
              </a:ln>
            </p:spPr>
          </p:pic>
          <p:sp>
            <p:nvSpPr>
              <p:cNvPr id="320" name="Google Shape;320;p16"/>
              <p:cNvSpPr txBox="1"/>
              <p:nvPr/>
            </p:nvSpPr>
            <p:spPr>
              <a:xfrm>
                <a:off x="3072214" y="2766685"/>
                <a:ext cx="12812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Narrow"/>
                    <a:ea typeface="Arial Narrow"/>
                    <a:cs typeface="Arial Narrow"/>
                    <a:sym typeface="Arial Narrow"/>
                  </a:rPr>
                  <a:t>Water Vapor </a:t>
                </a:r>
                <a:endParaRPr/>
              </a:p>
            </p:txBody>
          </p:sp>
          <p:sp>
            <p:nvSpPr>
              <p:cNvPr id="321" name="Google Shape;321;p16"/>
              <p:cNvSpPr txBox="1"/>
              <p:nvPr/>
            </p:nvSpPr>
            <p:spPr>
              <a:xfrm>
                <a:off x="3214739" y="5818564"/>
                <a:ext cx="1556713" cy="369275"/>
              </a:xfrm>
              <a:prstGeom prst="rect">
                <a:avLst/>
              </a:prstGeom>
              <a:noFill/>
              <a:ln>
                <a:noFill/>
              </a:ln>
            </p:spPr>
            <p:txBody>
              <a:bodyPr anchorCtr="0" anchor="t" bIns="45675" lIns="91375" spcFirstLastPara="1" rIns="91375" wrap="square" tIns="45675">
                <a:spAutoFit/>
              </a:bodyPr>
              <a:lstStyle/>
              <a:p>
                <a:pPr indent="0" lvl="0" marL="0" marR="0" rtl="0" algn="l">
                  <a:spcBef>
                    <a:spcPts val="0"/>
                  </a:spcBef>
                  <a:spcAft>
                    <a:spcPts val="0"/>
                  </a:spcAft>
                  <a:buNone/>
                </a:pPr>
                <a:r>
                  <a:rPr lang="en-US" sz="1800">
                    <a:solidFill>
                      <a:srgbClr val="FFF8F2"/>
                    </a:solidFill>
                    <a:latin typeface="Arial"/>
                    <a:ea typeface="Arial"/>
                    <a:cs typeface="Arial"/>
                    <a:sym typeface="Arial"/>
                  </a:rPr>
                  <a:t>Aug 28, 2005</a:t>
                </a:r>
                <a:endParaRPr/>
              </a:p>
            </p:txBody>
          </p:sp>
          <p:sp>
            <p:nvSpPr>
              <p:cNvPr id="322" name="Google Shape;322;p16"/>
              <p:cNvSpPr/>
              <p:nvPr/>
            </p:nvSpPr>
            <p:spPr>
              <a:xfrm>
                <a:off x="5858133" y="3604823"/>
                <a:ext cx="916026" cy="369320"/>
              </a:xfrm>
              <a:prstGeom prst="rect">
                <a:avLst/>
              </a:prstGeom>
              <a:noFill/>
              <a:ln>
                <a:noFill/>
              </a:ln>
            </p:spPr>
            <p:txBody>
              <a:bodyPr anchorCtr="0" anchor="t" bIns="45675" lIns="91375" spcFirstLastPara="1" rIns="91375" wrap="square" tIns="45675">
                <a:spAutoFit/>
              </a:bodyPr>
              <a:lstStyle/>
              <a:p>
                <a:pPr indent="0" lvl="0" marL="0" marR="0" rtl="0" algn="l">
                  <a:spcBef>
                    <a:spcPts val="0"/>
                  </a:spcBef>
                  <a:spcAft>
                    <a:spcPts val="0"/>
                  </a:spcAft>
                  <a:buNone/>
                </a:pPr>
                <a:r>
                  <a:rPr lang="en-US" sz="1800">
                    <a:solidFill>
                      <a:srgbClr val="FFF8F2"/>
                    </a:solidFill>
                    <a:latin typeface="Arial"/>
                    <a:ea typeface="Arial"/>
                    <a:cs typeface="Arial"/>
                    <a:sym typeface="Arial"/>
                  </a:rPr>
                  <a:t>Katrina</a:t>
                </a:r>
                <a:endParaRPr/>
              </a:p>
            </p:txBody>
          </p:sp>
        </p:grpSp>
        <p:cxnSp>
          <p:nvCxnSpPr>
            <p:cNvPr id="323" name="Google Shape;323;p16"/>
            <p:cNvCxnSpPr/>
            <p:nvPr/>
          </p:nvCxnSpPr>
          <p:spPr>
            <a:xfrm>
              <a:off x="9929813" y="3421203"/>
              <a:ext cx="75871" cy="304800"/>
            </a:xfrm>
            <a:prstGeom prst="straightConnector1">
              <a:avLst/>
            </a:prstGeom>
            <a:noFill/>
            <a:ln cap="flat" cmpd="sng" w="12700">
              <a:solidFill>
                <a:srgbClr val="FFF8F2"/>
              </a:solidFill>
              <a:prstDash val="solid"/>
              <a:round/>
              <a:headEnd len="med" w="med" type="none"/>
              <a:tailEnd len="med" w="med" type="triangle"/>
            </a:ln>
          </p:spPr>
        </p:cxnSp>
        <p:cxnSp>
          <p:nvCxnSpPr>
            <p:cNvPr id="324" name="Google Shape;324;p16"/>
            <p:cNvCxnSpPr/>
            <p:nvPr/>
          </p:nvCxnSpPr>
          <p:spPr>
            <a:xfrm>
              <a:off x="7748169" y="3401973"/>
              <a:ext cx="493855" cy="577639"/>
            </a:xfrm>
            <a:prstGeom prst="straightConnector1">
              <a:avLst/>
            </a:prstGeom>
            <a:noFill/>
            <a:ln cap="flat" cmpd="sng" w="12700">
              <a:solidFill>
                <a:srgbClr val="FFF8F2"/>
              </a:solidFill>
              <a:prstDash val="solid"/>
              <a:round/>
              <a:headEnd len="med" w="med" type="none"/>
              <a:tailEnd len="med" w="med" type="triangle"/>
            </a:ln>
          </p:spPr>
        </p:cxnSp>
        <p:sp>
          <p:nvSpPr>
            <p:cNvPr id="325" name="Google Shape;325;p16"/>
            <p:cNvSpPr/>
            <p:nvPr/>
          </p:nvSpPr>
          <p:spPr>
            <a:xfrm>
              <a:off x="6577724" y="3010931"/>
              <a:ext cx="1680489" cy="371530"/>
            </a:xfrm>
            <a:prstGeom prst="rect">
              <a:avLst/>
            </a:prstGeom>
            <a:noFill/>
            <a:ln>
              <a:noFill/>
            </a:ln>
          </p:spPr>
          <p:txBody>
            <a:bodyPr anchorCtr="0" anchor="t" bIns="45675" lIns="91375" spcFirstLastPara="1" rIns="91375" wrap="square" tIns="45675">
              <a:spAutoFit/>
            </a:bodyPr>
            <a:lstStyle/>
            <a:p>
              <a:pPr indent="0" lvl="0" marL="0" marR="0" rtl="0" algn="l">
                <a:spcBef>
                  <a:spcPts val="0"/>
                </a:spcBef>
                <a:spcAft>
                  <a:spcPts val="0"/>
                </a:spcAft>
                <a:buNone/>
              </a:pPr>
              <a:r>
                <a:rPr lang="en-US" sz="1800">
                  <a:solidFill>
                    <a:srgbClr val="FFF8F2"/>
                  </a:solidFill>
                  <a:latin typeface="Arial"/>
                  <a:ea typeface="Arial"/>
                  <a:cs typeface="Arial"/>
                  <a:sym typeface="Arial"/>
                </a:rPr>
                <a:t>Typhoon Talim</a:t>
              </a:r>
              <a:endParaRPr sz="1800">
                <a:solidFill>
                  <a:srgbClr val="FFF8F2"/>
                </a:solidFill>
                <a:latin typeface="Arial"/>
                <a:ea typeface="Arial"/>
                <a:cs typeface="Arial"/>
                <a:sym typeface="Arial"/>
              </a:endParaRPr>
            </a:p>
          </p:txBody>
        </p:sp>
      </p:grpSp>
      <p:pic>
        <p:nvPicPr>
          <p:cNvPr id="326" name="Google Shape;326;p16"/>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7"/>
          <p:cNvSpPr txBox="1"/>
          <p:nvPr>
            <p:ph idx="1" type="body"/>
          </p:nvPr>
        </p:nvSpPr>
        <p:spPr>
          <a:xfrm>
            <a:off x="2133600" y="1160206"/>
            <a:ext cx="8378952" cy="50119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9"/>
              </a:buClr>
              <a:buSzPts val="1500"/>
              <a:buNone/>
            </a:pPr>
            <a:r>
              <a:t/>
            </a:r>
            <a:endParaRPr b="1"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t/>
            </a:r>
            <a:endParaRPr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rPr lang="en-US" sz="1500">
                <a:solidFill>
                  <a:srgbClr val="002060"/>
                </a:solidFill>
                <a:latin typeface="Arial"/>
                <a:ea typeface="Arial"/>
                <a:cs typeface="Arial"/>
                <a:sym typeface="Arial"/>
              </a:rPr>
              <a:t>	</a:t>
            </a:r>
            <a:endParaRPr b="1" sz="1500">
              <a:solidFill>
                <a:srgbClr val="002060"/>
              </a:solidFill>
              <a:latin typeface="Arial"/>
              <a:ea typeface="Arial"/>
              <a:cs typeface="Arial"/>
              <a:sym typeface="Arial"/>
            </a:endParaRPr>
          </a:p>
        </p:txBody>
      </p:sp>
      <p:sp>
        <p:nvSpPr>
          <p:cNvPr id="333" name="Google Shape;333;p17"/>
          <p:cNvSpPr txBox="1"/>
          <p:nvPr>
            <p:ph type="title"/>
          </p:nvPr>
        </p:nvSpPr>
        <p:spPr>
          <a:xfrm>
            <a:off x="266700" y="138606"/>
            <a:ext cx="807720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t>Measurements of SST in the infrared - summary</a:t>
            </a:r>
            <a:endParaRPr i="1">
              <a:latin typeface="Arial Narrow"/>
              <a:ea typeface="Arial Narrow"/>
              <a:cs typeface="Arial Narrow"/>
              <a:sym typeface="Arial Narrow"/>
            </a:endParaRPr>
          </a:p>
        </p:txBody>
      </p:sp>
      <p:sp>
        <p:nvSpPr>
          <p:cNvPr id="334" name="Google Shape;334;p17"/>
          <p:cNvSpPr txBox="1"/>
          <p:nvPr/>
        </p:nvSpPr>
        <p:spPr>
          <a:xfrm>
            <a:off x="8910552" y="6003455"/>
            <a:ext cx="3189299"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adapted from Robinson 2004</a:t>
            </a:r>
            <a:endParaRPr sz="1600">
              <a:solidFill>
                <a:srgbClr val="000000"/>
              </a:solidFill>
              <a:latin typeface="Arial Narrow"/>
              <a:ea typeface="Arial Narrow"/>
              <a:cs typeface="Arial Narrow"/>
              <a:sym typeface="Arial Narrow"/>
            </a:endParaRPr>
          </a:p>
        </p:txBody>
      </p:sp>
      <p:sp>
        <p:nvSpPr>
          <p:cNvPr id="335" name="Google Shape;335;p17"/>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336" name="Google Shape;336;p17"/>
          <p:cNvPicPr preferRelativeResize="0"/>
          <p:nvPr/>
        </p:nvPicPr>
        <p:blipFill rotWithShape="1">
          <a:blip r:embed="rId3">
            <a:alphaModFix/>
          </a:blip>
          <a:srcRect b="0" l="0" r="0" t="0"/>
          <a:stretch/>
        </p:blipFill>
        <p:spPr>
          <a:xfrm>
            <a:off x="1857375" y="1075465"/>
            <a:ext cx="8477250" cy="4905375"/>
          </a:xfrm>
          <a:prstGeom prst="rect">
            <a:avLst/>
          </a:prstGeom>
          <a:noFill/>
          <a:ln>
            <a:noFill/>
          </a:ln>
        </p:spPr>
      </p:pic>
      <p:pic>
        <p:nvPicPr>
          <p:cNvPr id="337" name="Google Shape;337;p17"/>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aphicFrame>
        <p:nvGraphicFramePr>
          <p:cNvPr id="343" name="Google Shape;343;p18"/>
          <p:cNvGraphicFramePr/>
          <p:nvPr/>
        </p:nvGraphicFramePr>
        <p:xfrm>
          <a:off x="2113834" y="2269629"/>
          <a:ext cx="3000000" cy="3000000"/>
        </p:xfrm>
        <a:graphic>
          <a:graphicData uri="http://schemas.openxmlformats.org/drawingml/2006/table">
            <a:tbl>
              <a:tblPr>
                <a:noFill/>
                <a:tableStyleId>{7051207C-538C-44B4-BCA6-72584FECD1CD}</a:tableStyleId>
              </a:tblPr>
              <a:tblGrid>
                <a:gridCol w="1254875"/>
                <a:gridCol w="3205375"/>
                <a:gridCol w="1895950"/>
                <a:gridCol w="1895950"/>
              </a:tblGrid>
              <a:tr h="335750">
                <a:tc>
                  <a:txBody>
                    <a:bodyPr/>
                    <a:lstStyle/>
                    <a:p>
                      <a:pPr indent="0" lvl="0" marL="0" marR="0" rtl="0" algn="l">
                        <a:spcBef>
                          <a:spcPts val="0"/>
                        </a:spcBef>
                        <a:spcAft>
                          <a:spcPts val="0"/>
                        </a:spcAft>
                        <a:buNone/>
                      </a:pPr>
                      <a:r>
                        <a:rPr b="1" lang="en-US" sz="2000" u="none" cap="none" strike="noStrike"/>
                        <a:t>Instrument</a:t>
                      </a:r>
                      <a:endParaRPr b="1" i="0" sz="2000" u="none" cap="none" strike="noStrike">
                        <a:solidFill>
                          <a:srgbClr val="000000"/>
                        </a:solidFill>
                        <a:latin typeface="Calibri"/>
                        <a:ea typeface="Calibri"/>
                        <a:cs typeface="Calibri"/>
                        <a:sym typeface="Calibri"/>
                      </a:endParaRPr>
                    </a:p>
                  </a:txBody>
                  <a:tcPr marT="9525" marB="0" marR="9525" marL="9525" anchor="b">
                    <a:solidFill>
                      <a:srgbClr val="D8D8D8"/>
                    </a:solidFill>
                  </a:tcPr>
                </a:tc>
                <a:tc>
                  <a:txBody>
                    <a:bodyPr/>
                    <a:lstStyle/>
                    <a:p>
                      <a:pPr indent="0" lvl="0" marL="0" marR="0" rtl="0" algn="l">
                        <a:spcBef>
                          <a:spcPts val="0"/>
                        </a:spcBef>
                        <a:spcAft>
                          <a:spcPts val="0"/>
                        </a:spcAft>
                        <a:buNone/>
                      </a:pPr>
                      <a:r>
                        <a:rPr b="1" lang="en-US" sz="2000" u="none" cap="none" strike="noStrike"/>
                        <a:t>Satellite(s)</a:t>
                      </a:r>
                      <a:endParaRPr b="1" i="0" sz="2000" u="none" cap="none" strike="noStrike">
                        <a:solidFill>
                          <a:srgbClr val="000000"/>
                        </a:solidFill>
                        <a:latin typeface="Calibri"/>
                        <a:ea typeface="Calibri"/>
                        <a:cs typeface="Calibri"/>
                        <a:sym typeface="Calibri"/>
                      </a:endParaRPr>
                    </a:p>
                  </a:txBody>
                  <a:tcPr marT="9525" marB="0" marR="9525" marL="9525" anchor="b">
                    <a:solidFill>
                      <a:srgbClr val="D8D8D8"/>
                    </a:solidFill>
                  </a:tcPr>
                </a:tc>
                <a:tc>
                  <a:txBody>
                    <a:bodyPr/>
                    <a:lstStyle/>
                    <a:p>
                      <a:pPr indent="0" lvl="0" marL="0" marR="0" rtl="0" algn="l">
                        <a:spcBef>
                          <a:spcPts val="0"/>
                        </a:spcBef>
                        <a:spcAft>
                          <a:spcPts val="0"/>
                        </a:spcAft>
                        <a:buNone/>
                      </a:pPr>
                      <a:r>
                        <a:rPr b="1" i="0" lang="en-US" sz="2000" u="none" cap="none" strike="noStrike">
                          <a:solidFill>
                            <a:srgbClr val="000000"/>
                          </a:solidFill>
                          <a:latin typeface="Arial Narrow"/>
                          <a:ea typeface="Arial Narrow"/>
                          <a:cs typeface="Arial Narrow"/>
                          <a:sym typeface="Arial Narrow"/>
                        </a:rPr>
                        <a:t>Orbit</a:t>
                      </a:r>
                      <a:endParaRPr b="1" i="0" sz="2000" u="none" cap="none" strike="noStrike">
                        <a:solidFill>
                          <a:srgbClr val="000000"/>
                        </a:solidFill>
                        <a:latin typeface="Arial Narrow"/>
                        <a:ea typeface="Arial Narrow"/>
                        <a:cs typeface="Arial Narrow"/>
                        <a:sym typeface="Arial Narrow"/>
                      </a:endParaRPr>
                    </a:p>
                  </a:txBody>
                  <a:tcPr marT="9525" marB="0" marR="9525" marL="9525" anchor="b">
                    <a:solidFill>
                      <a:srgbClr val="D8D8D8"/>
                    </a:solidFill>
                  </a:tcPr>
                </a:tc>
                <a:tc>
                  <a:txBody>
                    <a:bodyPr/>
                    <a:lstStyle/>
                    <a:p>
                      <a:pPr indent="0" lvl="0" marL="0" marR="0" rtl="0" algn="l">
                        <a:spcBef>
                          <a:spcPts val="0"/>
                        </a:spcBef>
                        <a:spcAft>
                          <a:spcPts val="0"/>
                        </a:spcAft>
                        <a:buNone/>
                      </a:pPr>
                      <a:r>
                        <a:rPr b="1" lang="en-US" sz="2000" u="none" cap="none" strike="noStrike"/>
                        <a:t>Period of operation</a:t>
                      </a:r>
                      <a:endParaRPr b="1" i="0" sz="2000" u="none" cap="none" strike="noStrike">
                        <a:solidFill>
                          <a:srgbClr val="000000"/>
                        </a:solidFill>
                        <a:latin typeface="Calibri"/>
                        <a:ea typeface="Calibri"/>
                        <a:cs typeface="Calibri"/>
                        <a:sym typeface="Calibri"/>
                      </a:endParaRPr>
                    </a:p>
                  </a:txBody>
                  <a:tcPr marT="9525" marB="0" marR="9525" marL="9525" anchor="b">
                    <a:solidFill>
                      <a:srgbClr val="D8D8D8"/>
                    </a:solidFill>
                  </a:tcPr>
                </a:tc>
              </a:tr>
              <a:tr h="335750">
                <a:tc>
                  <a:txBody>
                    <a:bodyPr/>
                    <a:lstStyle/>
                    <a:p>
                      <a:pPr indent="0" lvl="0" marL="0" marR="0" rtl="0" algn="l">
                        <a:spcBef>
                          <a:spcPts val="0"/>
                        </a:spcBef>
                        <a:spcAft>
                          <a:spcPts val="0"/>
                        </a:spcAft>
                        <a:buNone/>
                      </a:pPr>
                      <a:r>
                        <a:rPr lang="en-US" sz="2000" u="none" cap="none" strike="noStrike"/>
                        <a:t>AVHRR</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c>
                  <a:txBody>
                    <a:bodyPr/>
                    <a:lstStyle/>
                    <a:p>
                      <a:pPr indent="0" lvl="0" marL="0" marR="0" rtl="0" algn="l">
                        <a:spcBef>
                          <a:spcPts val="0"/>
                        </a:spcBef>
                        <a:spcAft>
                          <a:spcPts val="0"/>
                        </a:spcAft>
                        <a:buNone/>
                      </a:pPr>
                      <a:r>
                        <a:rPr lang="en-US" sz="2000" u="none" cap="none" strike="noStrike"/>
                        <a:t>TIROS-N, NOAA 6-19, MetOp A/B</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c>
                  <a:txBody>
                    <a:bodyPr/>
                    <a:lstStyle/>
                    <a:p>
                      <a:pPr indent="0" lvl="0" marL="0" marR="0" rtl="0" algn="l">
                        <a:spcBef>
                          <a:spcPts val="0"/>
                        </a:spcBef>
                        <a:spcAft>
                          <a:spcPts val="0"/>
                        </a:spcAft>
                        <a:buNone/>
                      </a:pPr>
                      <a:r>
                        <a:rPr b="0" i="0" lang="en-US" sz="2000" u="none" cap="none" strike="noStrike">
                          <a:solidFill>
                            <a:srgbClr val="000000"/>
                          </a:solidFill>
                          <a:latin typeface="Arial Narrow"/>
                          <a:ea typeface="Arial Narrow"/>
                          <a:cs typeface="Arial Narrow"/>
                          <a:sym typeface="Arial Narrow"/>
                        </a:rPr>
                        <a:t>Polar</a:t>
                      </a:r>
                      <a:endParaRPr b="0" i="0" sz="2000" u="none" cap="none" strike="noStrike">
                        <a:solidFill>
                          <a:srgbClr val="000000"/>
                        </a:solidFill>
                        <a:latin typeface="Arial Narrow"/>
                        <a:ea typeface="Arial Narrow"/>
                        <a:cs typeface="Arial Narrow"/>
                        <a:sym typeface="Arial Narrow"/>
                      </a:endParaRPr>
                    </a:p>
                  </a:txBody>
                  <a:tcPr marT="9525" marB="0" marR="9525" marL="9525" anchor="b">
                    <a:solidFill>
                      <a:schemeClr val="lt1"/>
                    </a:solidFill>
                  </a:tcPr>
                </a:tc>
                <a:tc>
                  <a:txBody>
                    <a:bodyPr/>
                    <a:lstStyle/>
                    <a:p>
                      <a:pPr indent="0" lvl="0" marL="0" marR="0" rtl="0" algn="l">
                        <a:spcBef>
                          <a:spcPts val="0"/>
                        </a:spcBef>
                        <a:spcAft>
                          <a:spcPts val="0"/>
                        </a:spcAft>
                        <a:buNone/>
                      </a:pPr>
                      <a:r>
                        <a:rPr lang="en-US" sz="2000" u="none" cap="none" strike="noStrike"/>
                        <a:t>1978-present</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r>
              <a:tr h="335750">
                <a:tc>
                  <a:txBody>
                    <a:bodyPr/>
                    <a:lstStyle/>
                    <a:p>
                      <a:pPr indent="0" lvl="0" marL="0" marR="0" rtl="0" algn="l">
                        <a:spcBef>
                          <a:spcPts val="0"/>
                        </a:spcBef>
                        <a:spcAft>
                          <a:spcPts val="0"/>
                        </a:spcAft>
                        <a:buNone/>
                      </a:pPr>
                      <a:r>
                        <a:rPr lang="en-US" sz="2000" u="none" cap="none" strike="noStrike"/>
                        <a:t>MODIS</a:t>
                      </a:r>
                      <a:endParaRPr b="0" i="0" sz="2000" u="none" cap="none" strike="noStrike">
                        <a:solidFill>
                          <a:srgbClr val="000000"/>
                        </a:solidFill>
                        <a:latin typeface="Calibri"/>
                        <a:ea typeface="Calibri"/>
                        <a:cs typeface="Calibri"/>
                        <a:sym typeface="Calibri"/>
                      </a:endParaRPr>
                    </a:p>
                  </a:txBody>
                  <a:tcPr marT="9525" marB="0" marR="9525" marL="9525" anchor="b">
                    <a:solidFill>
                      <a:srgbClr val="F2F2F2"/>
                    </a:solidFill>
                  </a:tcPr>
                </a:tc>
                <a:tc>
                  <a:txBody>
                    <a:bodyPr/>
                    <a:lstStyle/>
                    <a:p>
                      <a:pPr indent="0" lvl="0" marL="0" marR="0" rtl="0" algn="l">
                        <a:spcBef>
                          <a:spcPts val="0"/>
                        </a:spcBef>
                        <a:spcAft>
                          <a:spcPts val="0"/>
                        </a:spcAft>
                        <a:buNone/>
                      </a:pPr>
                      <a:r>
                        <a:rPr lang="en-US" sz="2000" u="none" cap="none" strike="noStrike"/>
                        <a:t>Aqua, Terra</a:t>
                      </a:r>
                      <a:endParaRPr b="0" i="0" sz="2000" u="none" cap="none" strike="noStrike">
                        <a:solidFill>
                          <a:srgbClr val="000000"/>
                        </a:solidFill>
                        <a:latin typeface="Calibri"/>
                        <a:ea typeface="Calibri"/>
                        <a:cs typeface="Calibri"/>
                        <a:sym typeface="Calibri"/>
                      </a:endParaRPr>
                    </a:p>
                  </a:txBody>
                  <a:tcPr marT="9525" marB="0" marR="9525" marL="9525" anchor="b">
                    <a:solidFill>
                      <a:srgbClr val="F2F2F2"/>
                    </a:solidFill>
                  </a:tcPr>
                </a:tc>
                <a:tc>
                  <a:txBody>
                    <a:bodyPr/>
                    <a:lstStyle/>
                    <a:p>
                      <a:pPr indent="0" lvl="0" marL="0" marR="0" rtl="0" algn="l">
                        <a:spcBef>
                          <a:spcPts val="0"/>
                        </a:spcBef>
                        <a:spcAft>
                          <a:spcPts val="0"/>
                        </a:spcAft>
                        <a:buNone/>
                      </a:pPr>
                      <a:r>
                        <a:rPr b="0" i="0" lang="en-US" sz="2000" u="none" cap="none" strike="noStrike">
                          <a:solidFill>
                            <a:srgbClr val="000000"/>
                          </a:solidFill>
                          <a:latin typeface="Arial Narrow"/>
                          <a:ea typeface="Arial Narrow"/>
                          <a:cs typeface="Arial Narrow"/>
                          <a:sym typeface="Arial Narrow"/>
                        </a:rPr>
                        <a:t>Polar</a:t>
                      </a:r>
                      <a:endParaRPr b="0" i="0" sz="2000" u="none" cap="none" strike="noStrike">
                        <a:solidFill>
                          <a:srgbClr val="000000"/>
                        </a:solidFill>
                        <a:latin typeface="Arial Narrow"/>
                        <a:ea typeface="Arial Narrow"/>
                        <a:cs typeface="Arial Narrow"/>
                        <a:sym typeface="Arial Narrow"/>
                      </a:endParaRPr>
                    </a:p>
                  </a:txBody>
                  <a:tcPr marT="9525" marB="0" marR="9525" marL="9525" anchor="b">
                    <a:solidFill>
                      <a:srgbClr val="F2F2F2"/>
                    </a:solidFill>
                  </a:tcPr>
                </a:tc>
                <a:tc>
                  <a:txBody>
                    <a:bodyPr/>
                    <a:lstStyle/>
                    <a:p>
                      <a:pPr indent="0" lvl="0" marL="0" marR="0" rtl="0" algn="l">
                        <a:spcBef>
                          <a:spcPts val="0"/>
                        </a:spcBef>
                        <a:spcAft>
                          <a:spcPts val="0"/>
                        </a:spcAft>
                        <a:buNone/>
                      </a:pPr>
                      <a:r>
                        <a:rPr lang="en-US" sz="2000" u="none" cap="none" strike="noStrike"/>
                        <a:t>1999-present</a:t>
                      </a:r>
                      <a:endParaRPr b="0" i="0" sz="2000" u="none" cap="none" strike="noStrike">
                        <a:solidFill>
                          <a:srgbClr val="000000"/>
                        </a:solidFill>
                        <a:latin typeface="Calibri"/>
                        <a:ea typeface="Calibri"/>
                        <a:cs typeface="Calibri"/>
                        <a:sym typeface="Calibri"/>
                      </a:endParaRPr>
                    </a:p>
                  </a:txBody>
                  <a:tcPr marT="9525" marB="0" marR="9525" marL="9525" anchor="b">
                    <a:solidFill>
                      <a:srgbClr val="F2F2F2"/>
                    </a:solidFill>
                  </a:tcPr>
                </a:tc>
              </a:tr>
              <a:tr h="335750">
                <a:tc>
                  <a:txBody>
                    <a:bodyPr/>
                    <a:lstStyle/>
                    <a:p>
                      <a:pPr indent="0" lvl="0" marL="0" marR="0" rtl="0" algn="l">
                        <a:spcBef>
                          <a:spcPts val="0"/>
                        </a:spcBef>
                        <a:spcAft>
                          <a:spcPts val="0"/>
                        </a:spcAft>
                        <a:buNone/>
                      </a:pPr>
                      <a:r>
                        <a:rPr lang="en-US" sz="2000" u="none" cap="none" strike="noStrike"/>
                        <a:t>VIIRS</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c>
                  <a:txBody>
                    <a:bodyPr/>
                    <a:lstStyle/>
                    <a:p>
                      <a:pPr indent="0" lvl="0" marL="0" marR="0" rtl="0" algn="l">
                        <a:spcBef>
                          <a:spcPts val="0"/>
                        </a:spcBef>
                        <a:spcAft>
                          <a:spcPts val="0"/>
                        </a:spcAft>
                        <a:buNone/>
                      </a:pPr>
                      <a:r>
                        <a:rPr lang="en-US" sz="2000" u="none" cap="none" strike="noStrike"/>
                        <a:t>SNPP, NOAA-20</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c>
                  <a:txBody>
                    <a:bodyPr/>
                    <a:lstStyle/>
                    <a:p>
                      <a:pPr indent="0" lvl="0" marL="0" marR="0" rtl="0" algn="l">
                        <a:spcBef>
                          <a:spcPts val="0"/>
                        </a:spcBef>
                        <a:spcAft>
                          <a:spcPts val="0"/>
                        </a:spcAft>
                        <a:buNone/>
                      </a:pPr>
                      <a:r>
                        <a:rPr b="0" i="0" lang="en-US" sz="2000" u="none" cap="none" strike="noStrike">
                          <a:solidFill>
                            <a:srgbClr val="000000"/>
                          </a:solidFill>
                          <a:latin typeface="Arial Narrow"/>
                          <a:ea typeface="Arial Narrow"/>
                          <a:cs typeface="Arial Narrow"/>
                          <a:sym typeface="Arial Narrow"/>
                        </a:rPr>
                        <a:t>Polar</a:t>
                      </a:r>
                      <a:endParaRPr b="0" i="0" sz="2000" u="none" cap="none" strike="noStrike">
                        <a:solidFill>
                          <a:srgbClr val="000000"/>
                        </a:solidFill>
                        <a:latin typeface="Arial Narrow"/>
                        <a:ea typeface="Arial Narrow"/>
                        <a:cs typeface="Arial Narrow"/>
                        <a:sym typeface="Arial Narrow"/>
                      </a:endParaRPr>
                    </a:p>
                  </a:txBody>
                  <a:tcPr marT="9525" marB="0" marR="9525" marL="9525" anchor="b">
                    <a:solidFill>
                      <a:schemeClr val="lt1"/>
                    </a:solidFill>
                  </a:tcPr>
                </a:tc>
                <a:tc>
                  <a:txBody>
                    <a:bodyPr/>
                    <a:lstStyle/>
                    <a:p>
                      <a:pPr indent="0" lvl="0" marL="0" marR="0" rtl="0" algn="l">
                        <a:spcBef>
                          <a:spcPts val="0"/>
                        </a:spcBef>
                        <a:spcAft>
                          <a:spcPts val="0"/>
                        </a:spcAft>
                        <a:buNone/>
                      </a:pPr>
                      <a:r>
                        <a:rPr lang="en-US" sz="2000" u="none" cap="none" strike="noStrike"/>
                        <a:t>2011-present</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r>
              <a:tr h="335750">
                <a:tc>
                  <a:txBody>
                    <a:bodyPr/>
                    <a:lstStyle/>
                    <a:p>
                      <a:pPr indent="0" lvl="0" marL="0" marR="0" rtl="0" algn="l">
                        <a:spcBef>
                          <a:spcPts val="0"/>
                        </a:spcBef>
                        <a:spcAft>
                          <a:spcPts val="0"/>
                        </a:spcAft>
                        <a:buNone/>
                      </a:pPr>
                      <a:r>
                        <a:rPr lang="en-US" sz="2000" u="none" cap="none" strike="noStrike"/>
                        <a:t>Imager</a:t>
                      </a:r>
                      <a:endParaRPr b="0" i="0" sz="2000" u="none" cap="none" strike="noStrike">
                        <a:solidFill>
                          <a:srgbClr val="000000"/>
                        </a:solidFill>
                        <a:latin typeface="Calibri"/>
                        <a:ea typeface="Calibri"/>
                        <a:cs typeface="Calibri"/>
                        <a:sym typeface="Calibri"/>
                      </a:endParaRPr>
                    </a:p>
                  </a:txBody>
                  <a:tcPr marT="9525" marB="0" marR="9525" marL="9525" anchor="b">
                    <a:solidFill>
                      <a:srgbClr val="F2F2F2"/>
                    </a:solidFill>
                  </a:tcPr>
                </a:tc>
                <a:tc>
                  <a:txBody>
                    <a:bodyPr/>
                    <a:lstStyle/>
                    <a:p>
                      <a:pPr indent="0" lvl="0" marL="0" marR="0" rtl="0" algn="l">
                        <a:spcBef>
                          <a:spcPts val="0"/>
                        </a:spcBef>
                        <a:spcAft>
                          <a:spcPts val="0"/>
                        </a:spcAft>
                        <a:buNone/>
                      </a:pPr>
                      <a:r>
                        <a:rPr lang="en-US" sz="2000" u="none" cap="none" strike="noStrike"/>
                        <a:t>GOES 8-15</a:t>
                      </a:r>
                      <a:endParaRPr b="0" i="0" sz="2000" u="none" cap="none" strike="noStrike">
                        <a:solidFill>
                          <a:srgbClr val="000000"/>
                        </a:solidFill>
                        <a:latin typeface="Calibri"/>
                        <a:ea typeface="Calibri"/>
                        <a:cs typeface="Calibri"/>
                        <a:sym typeface="Calibri"/>
                      </a:endParaRPr>
                    </a:p>
                  </a:txBody>
                  <a:tcPr marT="9525" marB="0" marR="9525" marL="9525" anchor="b">
                    <a:solidFill>
                      <a:srgbClr val="F2F2F2"/>
                    </a:solidFill>
                  </a:tcPr>
                </a:tc>
                <a:tc>
                  <a:txBody>
                    <a:bodyPr/>
                    <a:lstStyle/>
                    <a:p>
                      <a:pPr indent="0" lvl="0" marL="0" marR="0" rtl="0" algn="l">
                        <a:spcBef>
                          <a:spcPts val="0"/>
                        </a:spcBef>
                        <a:spcAft>
                          <a:spcPts val="0"/>
                        </a:spcAft>
                        <a:buNone/>
                      </a:pPr>
                      <a:r>
                        <a:rPr b="0" i="0" lang="en-US" sz="2000" u="none" cap="none" strike="noStrike">
                          <a:solidFill>
                            <a:srgbClr val="000000"/>
                          </a:solidFill>
                          <a:latin typeface="Arial Narrow"/>
                          <a:ea typeface="Arial Narrow"/>
                          <a:cs typeface="Arial Narrow"/>
                          <a:sym typeface="Arial Narrow"/>
                        </a:rPr>
                        <a:t>Geostationary</a:t>
                      </a:r>
                      <a:endParaRPr b="0" i="0" sz="2000" u="none" cap="none" strike="noStrike">
                        <a:solidFill>
                          <a:srgbClr val="000000"/>
                        </a:solidFill>
                        <a:latin typeface="Arial Narrow"/>
                        <a:ea typeface="Arial Narrow"/>
                        <a:cs typeface="Arial Narrow"/>
                        <a:sym typeface="Arial Narrow"/>
                      </a:endParaRPr>
                    </a:p>
                  </a:txBody>
                  <a:tcPr marT="9525" marB="0" marR="9525" marL="9525" anchor="b">
                    <a:solidFill>
                      <a:srgbClr val="F2F2F2"/>
                    </a:solidFill>
                  </a:tcPr>
                </a:tc>
                <a:tc>
                  <a:txBody>
                    <a:bodyPr/>
                    <a:lstStyle/>
                    <a:p>
                      <a:pPr indent="0" lvl="0" marL="0" marR="0" rtl="0" algn="l">
                        <a:spcBef>
                          <a:spcPts val="0"/>
                        </a:spcBef>
                        <a:spcAft>
                          <a:spcPts val="0"/>
                        </a:spcAft>
                        <a:buNone/>
                      </a:pPr>
                      <a:r>
                        <a:rPr lang="en-US" sz="2000" u="none" cap="none" strike="noStrike"/>
                        <a:t>1994-present</a:t>
                      </a:r>
                      <a:endParaRPr b="0" i="0" sz="2000" u="none" cap="none" strike="noStrike">
                        <a:solidFill>
                          <a:srgbClr val="000000"/>
                        </a:solidFill>
                        <a:latin typeface="Calibri"/>
                        <a:ea typeface="Calibri"/>
                        <a:cs typeface="Calibri"/>
                        <a:sym typeface="Calibri"/>
                      </a:endParaRPr>
                    </a:p>
                  </a:txBody>
                  <a:tcPr marT="9525" marB="0" marR="9525" marL="9525" anchor="b">
                    <a:solidFill>
                      <a:srgbClr val="F2F2F2"/>
                    </a:solidFill>
                  </a:tcPr>
                </a:tc>
              </a:tr>
              <a:tr h="335750">
                <a:tc>
                  <a:txBody>
                    <a:bodyPr/>
                    <a:lstStyle/>
                    <a:p>
                      <a:pPr indent="0" lvl="0" marL="0" marR="0" rtl="0" algn="l">
                        <a:spcBef>
                          <a:spcPts val="0"/>
                        </a:spcBef>
                        <a:spcAft>
                          <a:spcPts val="0"/>
                        </a:spcAft>
                        <a:buNone/>
                      </a:pPr>
                      <a:r>
                        <a:rPr lang="en-US" sz="2000" u="none" cap="none" strike="noStrike"/>
                        <a:t>ABI</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c>
                  <a:txBody>
                    <a:bodyPr/>
                    <a:lstStyle/>
                    <a:p>
                      <a:pPr indent="0" lvl="0" marL="0" marR="0" rtl="0" algn="l">
                        <a:spcBef>
                          <a:spcPts val="0"/>
                        </a:spcBef>
                        <a:spcAft>
                          <a:spcPts val="0"/>
                        </a:spcAft>
                        <a:buNone/>
                      </a:pPr>
                      <a:r>
                        <a:rPr lang="en-US" sz="2000" u="none" cap="none" strike="noStrike"/>
                        <a:t>GOES 16-17</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c>
                  <a:txBody>
                    <a:bodyPr/>
                    <a:lstStyle/>
                    <a:p>
                      <a:pPr indent="0" lvl="0" marL="0" marR="0" rtl="0" algn="l">
                        <a:spcBef>
                          <a:spcPts val="0"/>
                        </a:spcBef>
                        <a:spcAft>
                          <a:spcPts val="0"/>
                        </a:spcAft>
                        <a:buNone/>
                      </a:pPr>
                      <a:r>
                        <a:rPr b="0" i="0" lang="en-US" sz="2000" u="none" cap="none" strike="noStrike">
                          <a:solidFill>
                            <a:srgbClr val="000000"/>
                          </a:solidFill>
                          <a:latin typeface="Arial Narrow"/>
                          <a:ea typeface="Arial Narrow"/>
                          <a:cs typeface="Arial Narrow"/>
                          <a:sym typeface="Arial Narrow"/>
                        </a:rPr>
                        <a:t>Geostationary</a:t>
                      </a:r>
                      <a:endParaRPr b="0" i="0" sz="2000" u="none" cap="none" strike="noStrike">
                        <a:solidFill>
                          <a:srgbClr val="000000"/>
                        </a:solidFill>
                        <a:latin typeface="Arial Narrow"/>
                        <a:ea typeface="Arial Narrow"/>
                        <a:cs typeface="Arial Narrow"/>
                        <a:sym typeface="Arial Narrow"/>
                      </a:endParaRPr>
                    </a:p>
                  </a:txBody>
                  <a:tcPr marT="9525" marB="0" marR="9525" marL="9525" anchor="b">
                    <a:solidFill>
                      <a:schemeClr val="lt1"/>
                    </a:solidFill>
                  </a:tcPr>
                </a:tc>
                <a:tc>
                  <a:txBody>
                    <a:bodyPr/>
                    <a:lstStyle/>
                    <a:p>
                      <a:pPr indent="0" lvl="0" marL="0" marR="0" rtl="0" algn="l">
                        <a:spcBef>
                          <a:spcPts val="0"/>
                        </a:spcBef>
                        <a:spcAft>
                          <a:spcPts val="0"/>
                        </a:spcAft>
                        <a:buNone/>
                      </a:pPr>
                      <a:r>
                        <a:rPr lang="en-US" sz="2000" u="none" cap="none" strike="noStrike"/>
                        <a:t>2016-present</a:t>
                      </a:r>
                      <a:endParaRPr b="0" i="0" sz="2000" u="none" cap="none" strike="noStrike">
                        <a:solidFill>
                          <a:srgbClr val="000000"/>
                        </a:solidFill>
                        <a:latin typeface="Calibri"/>
                        <a:ea typeface="Calibri"/>
                        <a:cs typeface="Calibri"/>
                        <a:sym typeface="Calibri"/>
                      </a:endParaRPr>
                    </a:p>
                  </a:txBody>
                  <a:tcPr marT="9525" marB="0" marR="9525" marL="9525" anchor="b">
                    <a:solidFill>
                      <a:schemeClr val="lt1"/>
                    </a:solidFill>
                  </a:tcPr>
                </a:tc>
              </a:tr>
            </a:tbl>
          </a:graphicData>
        </a:graphic>
      </p:graphicFrame>
      <p:sp>
        <p:nvSpPr>
          <p:cNvPr id="344" name="Google Shape;344;p18"/>
          <p:cNvSpPr txBox="1"/>
          <p:nvPr/>
        </p:nvSpPr>
        <p:spPr>
          <a:xfrm>
            <a:off x="2113834" y="4923605"/>
            <a:ext cx="623164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Narrow"/>
                <a:ea typeface="Arial Narrow"/>
                <a:cs typeface="Arial Narrow"/>
                <a:sym typeface="Arial Narrow"/>
              </a:rPr>
              <a:t>Many concurrent observations from different sensors, </a:t>
            </a:r>
            <a:endParaRPr/>
          </a:p>
          <a:p>
            <a:pPr indent="0" lvl="0" marL="0" marR="0" rtl="0" algn="l">
              <a:spcBef>
                <a:spcPts val="0"/>
              </a:spcBef>
              <a:spcAft>
                <a:spcPts val="0"/>
              </a:spcAft>
              <a:buNone/>
            </a:pPr>
            <a:r>
              <a:rPr lang="en-US" sz="2400">
                <a:solidFill>
                  <a:schemeClr val="dk1"/>
                </a:solidFill>
                <a:latin typeface="Arial Narrow"/>
                <a:ea typeface="Arial Narrow"/>
                <a:cs typeface="Arial Narrow"/>
                <a:sym typeface="Arial Narrow"/>
              </a:rPr>
              <a:t>which can be combined into blended products.</a:t>
            </a:r>
            <a:endParaRPr/>
          </a:p>
        </p:txBody>
      </p:sp>
      <p:sp>
        <p:nvSpPr>
          <p:cNvPr id="345" name="Google Shape;345;p18"/>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
        <p:nvSpPr>
          <p:cNvPr id="346" name="Google Shape;346;p18"/>
          <p:cNvSpPr txBox="1"/>
          <p:nvPr/>
        </p:nvSpPr>
        <p:spPr>
          <a:xfrm>
            <a:off x="211390" y="82367"/>
            <a:ext cx="10864793" cy="5963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E4E79"/>
              </a:buClr>
              <a:buSzPts val="3200"/>
              <a:buFont typeface="Arial Narrow"/>
              <a:buNone/>
            </a:pPr>
            <a:r>
              <a:rPr b="0" i="0" lang="en-US" sz="3200">
                <a:solidFill>
                  <a:srgbClr val="1E4E79"/>
                </a:solidFill>
                <a:latin typeface="Arial Narrow"/>
                <a:ea typeface="Arial Narrow"/>
                <a:cs typeface="Arial Narrow"/>
                <a:sym typeface="Arial Narrow"/>
              </a:rPr>
              <a:t>Instruments measuring SST using </a:t>
            </a:r>
            <a:r>
              <a:rPr b="0" i="0" lang="en-US" sz="3200">
                <a:solidFill>
                  <a:schemeClr val="dk2"/>
                </a:solidFill>
                <a:latin typeface="Arial Narrow"/>
                <a:ea typeface="Arial Narrow"/>
                <a:cs typeface="Arial Narrow"/>
                <a:sym typeface="Arial Narrow"/>
              </a:rPr>
              <a:t>infrared sensors</a:t>
            </a:r>
            <a:endParaRPr b="0" i="1" sz="2400">
              <a:solidFill>
                <a:srgbClr val="1E4E79"/>
              </a:solidFill>
              <a:latin typeface="Arial Narrow"/>
              <a:ea typeface="Arial Narrow"/>
              <a:cs typeface="Arial Narrow"/>
              <a:sym typeface="Arial Narrow"/>
            </a:endParaRPr>
          </a:p>
        </p:txBody>
      </p:sp>
      <p:pic>
        <p:nvPicPr>
          <p:cNvPr id="347" name="Google Shape;347;p18"/>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9"/>
          <p:cNvSpPr txBox="1"/>
          <p:nvPr>
            <p:ph type="title"/>
          </p:nvPr>
        </p:nvSpPr>
        <p:spPr>
          <a:xfrm>
            <a:off x="2089354" y="2957053"/>
            <a:ext cx="8077200" cy="59632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E4E79"/>
              </a:buClr>
              <a:buSzPts val="4800"/>
              <a:buFont typeface="Arial Narrow"/>
              <a:buNone/>
            </a:pPr>
            <a:r>
              <a:rPr b="1" lang="en-US" sz="4800"/>
              <a:t>Measurements of SST </a:t>
            </a:r>
            <a:br>
              <a:rPr b="1" lang="en-US" sz="4800"/>
            </a:br>
            <a:r>
              <a:rPr b="1" lang="en-US" sz="4800"/>
              <a:t>in the microwaves</a:t>
            </a:r>
            <a:endParaRPr b="1" i="1" sz="4800">
              <a:latin typeface="Arial Narrow"/>
              <a:ea typeface="Arial Narrow"/>
              <a:cs typeface="Arial Narrow"/>
              <a:sym typeface="Arial Narrow"/>
            </a:endParaRPr>
          </a:p>
        </p:txBody>
      </p:sp>
      <p:sp>
        <p:nvSpPr>
          <p:cNvPr id="354" name="Google Shape;354;p19"/>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
        <p:nvSpPr>
          <p:cNvPr id="355" name="Google Shape;355;p19"/>
          <p:cNvSpPr/>
          <p:nvPr/>
        </p:nvSpPr>
        <p:spPr>
          <a:xfrm>
            <a:off x="1390935" y="5291894"/>
            <a:ext cx="1053212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Narrow"/>
                <a:ea typeface="Arial Narrow"/>
                <a:cs typeface="Arial Narrow"/>
                <a:sym typeface="Arial Narrow"/>
              </a:rPr>
              <a:t>Measured accurately in the tropics since 1999 (TRMM) and globally since 2002 (AMSR-E)</a:t>
            </a:r>
            <a:endParaRPr sz="2400">
              <a:solidFill>
                <a:schemeClr val="dk1"/>
              </a:solidFill>
              <a:latin typeface="Arial Narrow"/>
              <a:ea typeface="Arial Narrow"/>
              <a:cs typeface="Arial Narrow"/>
              <a:sym typeface="Arial Narrow"/>
            </a:endParaRPr>
          </a:p>
        </p:txBody>
      </p:sp>
      <p:pic>
        <p:nvPicPr>
          <p:cNvPr id="356" name="Google Shape;356;p19"/>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62" name="Google Shape;62;p2"/>
          <p:cNvPicPr preferRelativeResize="0"/>
          <p:nvPr/>
        </p:nvPicPr>
        <p:blipFill rotWithShape="1">
          <a:blip r:embed="rId3">
            <a:alphaModFix/>
          </a:blip>
          <a:srcRect b="0" l="0" r="0" t="0"/>
          <a:stretch/>
        </p:blipFill>
        <p:spPr>
          <a:xfrm>
            <a:off x="1520452" y="120502"/>
            <a:ext cx="9260959" cy="6222206"/>
          </a:xfrm>
          <a:prstGeom prst="rect">
            <a:avLst/>
          </a:prstGeom>
          <a:noFill/>
          <a:ln>
            <a:noFill/>
          </a:ln>
        </p:spPr>
      </p:pic>
      <p:sp>
        <p:nvSpPr>
          <p:cNvPr id="63" name="Google Shape;63;p2"/>
          <p:cNvSpPr txBox="1"/>
          <p:nvPr/>
        </p:nvSpPr>
        <p:spPr>
          <a:xfrm>
            <a:off x="4189230" y="265814"/>
            <a:ext cx="38771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Narrow"/>
                <a:ea typeface="Arial Narrow"/>
                <a:cs typeface="Arial Narrow"/>
                <a:sym typeface="Arial Narrow"/>
              </a:rPr>
              <a:t>NOAA GeoPolar Blended SST – 02/25/2019</a:t>
            </a:r>
            <a:endParaRPr/>
          </a:p>
        </p:txBody>
      </p:sp>
      <p:pic>
        <p:nvPicPr>
          <p:cNvPr id="64" name="Google Shape;64;p2"/>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0"/>
          <p:cNvSpPr txBox="1"/>
          <p:nvPr>
            <p:ph type="title"/>
          </p:nvPr>
        </p:nvSpPr>
        <p:spPr>
          <a:xfrm>
            <a:off x="213723" y="303640"/>
            <a:ext cx="807720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t>Reminder: Atmospheric windows</a:t>
            </a:r>
            <a:endParaRPr i="1" sz="3200">
              <a:latin typeface="Arial Narrow"/>
              <a:ea typeface="Arial Narrow"/>
              <a:cs typeface="Arial Narrow"/>
              <a:sym typeface="Arial Narrow"/>
            </a:endParaRPr>
          </a:p>
        </p:txBody>
      </p:sp>
      <p:sp>
        <p:nvSpPr>
          <p:cNvPr id="363" name="Google Shape;363;p20"/>
          <p:cNvSpPr/>
          <p:nvPr/>
        </p:nvSpPr>
        <p:spPr>
          <a:xfrm>
            <a:off x="356839" y="983028"/>
            <a:ext cx="10183343" cy="830997"/>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2400" u="none" cap="none" strike="noStrike">
                <a:solidFill>
                  <a:schemeClr val="dk1"/>
                </a:solidFill>
                <a:latin typeface="Arial Narrow"/>
                <a:ea typeface="Arial Narrow"/>
                <a:cs typeface="Arial Narrow"/>
                <a:sym typeface="Arial Narrow"/>
              </a:rPr>
              <a:t>In the </a:t>
            </a:r>
            <a:r>
              <a:rPr b="1" i="0" lang="en-US" sz="2400" u="none" cap="none" strike="noStrike">
                <a:solidFill>
                  <a:schemeClr val="dk1"/>
                </a:solidFill>
                <a:latin typeface="Arial Narrow"/>
                <a:ea typeface="Arial Narrow"/>
                <a:cs typeface="Arial Narrow"/>
                <a:sym typeface="Arial Narrow"/>
              </a:rPr>
              <a:t>microwave</a:t>
            </a:r>
            <a:r>
              <a:rPr b="0" i="0" lang="en-US" sz="2400" u="none" cap="none" strike="noStrike">
                <a:solidFill>
                  <a:schemeClr val="dk1"/>
                </a:solidFill>
                <a:latin typeface="Arial Narrow"/>
                <a:ea typeface="Arial Narrow"/>
                <a:cs typeface="Arial Narrow"/>
                <a:sym typeface="Arial Narrow"/>
              </a:rPr>
              <a:t>, the atmosphere is almost 100% transparent but the sun and earth's radiation are weak (need large antennas to collect enough radiation)</a:t>
            </a:r>
            <a:endParaRPr/>
          </a:p>
        </p:txBody>
      </p:sp>
      <p:sp>
        <p:nvSpPr>
          <p:cNvPr id="364" name="Google Shape;364;p20"/>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365" name="Google Shape;365;p20"/>
          <p:cNvPicPr preferRelativeResize="0"/>
          <p:nvPr/>
        </p:nvPicPr>
        <p:blipFill rotWithShape="1">
          <a:blip r:embed="rId3">
            <a:alphaModFix/>
          </a:blip>
          <a:srcRect b="0" l="0" r="0" t="0"/>
          <a:stretch/>
        </p:blipFill>
        <p:spPr>
          <a:xfrm>
            <a:off x="1524000" y="2143433"/>
            <a:ext cx="8690500" cy="4161906"/>
          </a:xfrm>
          <a:prstGeom prst="rect">
            <a:avLst/>
          </a:prstGeom>
          <a:noFill/>
          <a:ln>
            <a:noFill/>
          </a:ln>
        </p:spPr>
      </p:pic>
      <p:sp>
        <p:nvSpPr>
          <p:cNvPr id="366" name="Google Shape;366;p20"/>
          <p:cNvSpPr txBox="1"/>
          <p:nvPr/>
        </p:nvSpPr>
        <p:spPr>
          <a:xfrm>
            <a:off x="1484508" y="2083302"/>
            <a:ext cx="854849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1" lang="en-US" sz="1800" cap="small">
                <a:solidFill>
                  <a:schemeClr val="dk1"/>
                </a:solidFill>
                <a:latin typeface="Arial"/>
                <a:ea typeface="Arial"/>
                <a:cs typeface="Arial"/>
                <a:sym typeface="Arial"/>
              </a:rPr>
              <a:t>Atmospheric Transmission</a:t>
            </a:r>
            <a:endParaRPr sz="1800">
              <a:solidFill>
                <a:schemeClr val="dk1"/>
              </a:solidFill>
              <a:latin typeface="Arial Narrow"/>
              <a:ea typeface="Arial Narrow"/>
              <a:cs typeface="Arial Narrow"/>
              <a:sym typeface="Arial Narrow"/>
            </a:endParaRPr>
          </a:p>
        </p:txBody>
      </p:sp>
      <p:sp>
        <p:nvSpPr>
          <p:cNvPr id="367" name="Google Shape;367;p20"/>
          <p:cNvSpPr/>
          <p:nvPr/>
        </p:nvSpPr>
        <p:spPr>
          <a:xfrm>
            <a:off x="9163799" y="4557821"/>
            <a:ext cx="1167651"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grpSp>
        <p:nvGrpSpPr>
          <p:cNvPr id="368" name="Google Shape;368;p20"/>
          <p:cNvGrpSpPr/>
          <p:nvPr/>
        </p:nvGrpSpPr>
        <p:grpSpPr>
          <a:xfrm>
            <a:off x="2162038" y="3819687"/>
            <a:ext cx="7791450" cy="2492714"/>
            <a:chOff x="2241550" y="3819687"/>
            <a:chExt cx="7791450" cy="2492714"/>
          </a:xfrm>
        </p:grpSpPr>
        <p:cxnSp>
          <p:nvCxnSpPr>
            <p:cNvPr id="369" name="Google Shape;369;p20"/>
            <p:cNvCxnSpPr/>
            <p:nvPr/>
          </p:nvCxnSpPr>
          <p:spPr>
            <a:xfrm>
              <a:off x="2241550" y="4169633"/>
              <a:ext cx="7791450" cy="0"/>
            </a:xfrm>
            <a:prstGeom prst="straightConnector1">
              <a:avLst/>
            </a:prstGeom>
            <a:noFill/>
            <a:ln cap="flat" cmpd="sng" w="34925">
              <a:solidFill>
                <a:schemeClr val="dk1"/>
              </a:solidFill>
              <a:prstDash val="solid"/>
              <a:miter lim="800000"/>
              <a:headEnd len="sm" w="sm" type="none"/>
              <a:tailEnd len="sm" w="sm" type="none"/>
            </a:ln>
          </p:spPr>
        </p:cxnSp>
        <p:grpSp>
          <p:nvGrpSpPr>
            <p:cNvPr id="370" name="Google Shape;370;p20"/>
            <p:cNvGrpSpPr/>
            <p:nvPr/>
          </p:nvGrpSpPr>
          <p:grpSpPr>
            <a:xfrm>
              <a:off x="2353512" y="3819687"/>
              <a:ext cx="7332234" cy="2492714"/>
              <a:chOff x="2353512" y="3819687"/>
              <a:chExt cx="7332234" cy="2492714"/>
            </a:xfrm>
          </p:grpSpPr>
          <p:sp>
            <p:nvSpPr>
              <p:cNvPr id="371" name="Google Shape;371;p20"/>
              <p:cNvSpPr/>
              <p:nvPr/>
            </p:nvSpPr>
            <p:spPr>
              <a:xfrm>
                <a:off x="3505200" y="4184651"/>
                <a:ext cx="59690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sp>
            <p:nvSpPr>
              <p:cNvPr id="372" name="Google Shape;372;p20"/>
              <p:cNvSpPr/>
              <p:nvPr/>
            </p:nvSpPr>
            <p:spPr>
              <a:xfrm>
                <a:off x="3543300" y="3819687"/>
                <a:ext cx="412750" cy="3372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grpSp>
            <p:nvGrpSpPr>
              <p:cNvPr id="373" name="Google Shape;373;p20"/>
              <p:cNvGrpSpPr/>
              <p:nvPr/>
            </p:nvGrpSpPr>
            <p:grpSpPr>
              <a:xfrm>
                <a:off x="2353512" y="4521902"/>
                <a:ext cx="7332234" cy="1790499"/>
                <a:chOff x="2353512" y="4278827"/>
                <a:chExt cx="7332234" cy="1790499"/>
              </a:xfrm>
            </p:grpSpPr>
            <p:sp>
              <p:nvSpPr>
                <p:cNvPr id="374" name="Google Shape;374;p20"/>
                <p:cNvSpPr/>
                <p:nvPr/>
              </p:nvSpPr>
              <p:spPr>
                <a:xfrm>
                  <a:off x="3055820" y="4278827"/>
                  <a:ext cx="1366965" cy="173285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grpSp>
              <p:nvGrpSpPr>
                <p:cNvPr id="375" name="Google Shape;375;p20"/>
                <p:cNvGrpSpPr/>
                <p:nvPr/>
              </p:nvGrpSpPr>
              <p:grpSpPr>
                <a:xfrm>
                  <a:off x="2353512" y="4794567"/>
                  <a:ext cx="7332234" cy="1274759"/>
                  <a:chOff x="2353512" y="4794567"/>
                  <a:chExt cx="7332234" cy="1274759"/>
                </a:xfrm>
              </p:grpSpPr>
              <p:sp>
                <p:nvSpPr>
                  <p:cNvPr id="376" name="Google Shape;376;p20"/>
                  <p:cNvSpPr txBox="1"/>
                  <p:nvPr/>
                </p:nvSpPr>
                <p:spPr>
                  <a:xfrm>
                    <a:off x="4510680" y="4962946"/>
                    <a:ext cx="13676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EMR Intensity</a:t>
                    </a:r>
                    <a:endParaRPr sz="1800">
                      <a:solidFill>
                        <a:schemeClr val="dk1"/>
                      </a:solidFill>
                      <a:latin typeface="Arial Narrow"/>
                      <a:ea typeface="Arial Narrow"/>
                      <a:cs typeface="Arial Narrow"/>
                      <a:sym typeface="Arial Narrow"/>
                    </a:endParaRPr>
                  </a:p>
                </p:txBody>
              </p:sp>
              <p:cxnSp>
                <p:nvCxnSpPr>
                  <p:cNvPr id="377" name="Google Shape;377;p20"/>
                  <p:cNvCxnSpPr/>
                  <p:nvPr/>
                </p:nvCxnSpPr>
                <p:spPr>
                  <a:xfrm>
                    <a:off x="3026685" y="5474703"/>
                    <a:ext cx="478515" cy="144241"/>
                  </a:xfrm>
                  <a:prstGeom prst="straightConnector1">
                    <a:avLst/>
                  </a:prstGeom>
                  <a:noFill/>
                  <a:ln cap="flat" cmpd="sng" w="25400">
                    <a:solidFill>
                      <a:srgbClr val="757070"/>
                    </a:solidFill>
                    <a:prstDash val="solid"/>
                    <a:miter lim="800000"/>
                    <a:headEnd len="sm" w="sm" type="none"/>
                    <a:tailEnd len="med" w="med" type="triangle"/>
                  </a:ln>
                </p:spPr>
              </p:cxnSp>
              <p:grpSp>
                <p:nvGrpSpPr>
                  <p:cNvPr id="378" name="Google Shape;378;p20"/>
                  <p:cNvGrpSpPr/>
                  <p:nvPr/>
                </p:nvGrpSpPr>
                <p:grpSpPr>
                  <a:xfrm>
                    <a:off x="2353512" y="4794567"/>
                    <a:ext cx="7332234" cy="1274759"/>
                    <a:chOff x="2353512" y="4794567"/>
                    <a:chExt cx="7332234" cy="1274759"/>
                  </a:xfrm>
                </p:grpSpPr>
                <p:grpSp>
                  <p:nvGrpSpPr>
                    <p:cNvPr id="379" name="Google Shape;379;p20"/>
                    <p:cNvGrpSpPr/>
                    <p:nvPr/>
                  </p:nvGrpSpPr>
                  <p:grpSpPr>
                    <a:xfrm>
                      <a:off x="3105894" y="4794568"/>
                      <a:ext cx="6579852" cy="1274758"/>
                      <a:chOff x="2973636" y="4860629"/>
                      <a:chExt cx="6579852" cy="1274758"/>
                    </a:xfrm>
                  </p:grpSpPr>
                  <p:grpSp>
                    <p:nvGrpSpPr>
                      <p:cNvPr id="380" name="Google Shape;380;p20"/>
                      <p:cNvGrpSpPr/>
                      <p:nvPr/>
                    </p:nvGrpSpPr>
                    <p:grpSpPr>
                      <a:xfrm>
                        <a:off x="2973636" y="4860629"/>
                        <a:ext cx="4012674" cy="1273511"/>
                        <a:chOff x="3091882" y="2831956"/>
                        <a:chExt cx="4012674" cy="1273511"/>
                      </a:xfrm>
                    </p:grpSpPr>
                    <p:pic>
                      <p:nvPicPr>
                        <p:cNvPr id="381" name="Google Shape;381;p20"/>
                        <p:cNvPicPr preferRelativeResize="0"/>
                        <p:nvPr/>
                      </p:nvPicPr>
                      <p:blipFill rotWithShape="1">
                        <a:blip r:embed="rId4">
                          <a:alphaModFix/>
                        </a:blip>
                        <a:srcRect b="0" l="0" r="0" t="0"/>
                        <a:stretch/>
                      </p:blipFill>
                      <p:spPr>
                        <a:xfrm>
                          <a:off x="3091882" y="2831957"/>
                          <a:ext cx="2262542" cy="1272551"/>
                        </a:xfrm>
                        <a:prstGeom prst="rect">
                          <a:avLst/>
                        </a:prstGeom>
                        <a:noFill/>
                        <a:ln>
                          <a:noFill/>
                        </a:ln>
                      </p:spPr>
                    </p:pic>
                    <p:pic>
                      <p:nvPicPr>
                        <p:cNvPr id="382" name="Google Shape;382;p20"/>
                        <p:cNvPicPr preferRelativeResize="0"/>
                        <p:nvPr/>
                      </p:nvPicPr>
                      <p:blipFill rotWithShape="1">
                        <a:blip r:embed="rId5">
                          <a:alphaModFix/>
                        </a:blip>
                        <a:srcRect b="0" l="0" r="0" t="0"/>
                        <a:stretch/>
                      </p:blipFill>
                      <p:spPr>
                        <a:xfrm>
                          <a:off x="4219131" y="2831956"/>
                          <a:ext cx="886841" cy="1272551"/>
                        </a:xfrm>
                        <a:prstGeom prst="rect">
                          <a:avLst/>
                        </a:prstGeom>
                        <a:noFill/>
                        <a:ln>
                          <a:noFill/>
                        </a:ln>
                      </p:spPr>
                    </p:pic>
                    <p:pic>
                      <p:nvPicPr>
                        <p:cNvPr id="383" name="Google Shape;383;p20"/>
                        <p:cNvPicPr preferRelativeResize="0"/>
                        <p:nvPr/>
                      </p:nvPicPr>
                      <p:blipFill rotWithShape="1">
                        <a:blip r:embed="rId6">
                          <a:alphaModFix/>
                        </a:blip>
                        <a:srcRect b="0" l="0" r="0" t="0"/>
                        <a:stretch/>
                      </p:blipFill>
                      <p:spPr>
                        <a:xfrm>
                          <a:off x="4995184" y="2832916"/>
                          <a:ext cx="2109372" cy="1272551"/>
                        </a:xfrm>
                        <a:prstGeom prst="rect">
                          <a:avLst/>
                        </a:prstGeom>
                        <a:noFill/>
                        <a:ln>
                          <a:noFill/>
                        </a:ln>
                      </p:spPr>
                    </p:pic>
                  </p:grpSp>
                  <p:grpSp>
                    <p:nvGrpSpPr>
                      <p:cNvPr id="384" name="Google Shape;384;p20"/>
                      <p:cNvGrpSpPr/>
                      <p:nvPr/>
                    </p:nvGrpSpPr>
                    <p:grpSpPr>
                      <a:xfrm>
                        <a:off x="6641433" y="4860629"/>
                        <a:ext cx="2912055" cy="1274758"/>
                        <a:chOff x="6641433" y="4860629"/>
                        <a:chExt cx="2912055" cy="1274758"/>
                      </a:xfrm>
                    </p:grpSpPr>
                    <p:pic>
                      <p:nvPicPr>
                        <p:cNvPr id="385" name="Google Shape;385;p20"/>
                        <p:cNvPicPr preferRelativeResize="0"/>
                        <p:nvPr/>
                      </p:nvPicPr>
                      <p:blipFill rotWithShape="1">
                        <a:blip r:embed="rId7">
                          <a:alphaModFix/>
                        </a:blip>
                        <a:srcRect b="0" l="0" r="0" t="0"/>
                        <a:stretch/>
                      </p:blipFill>
                      <p:spPr>
                        <a:xfrm>
                          <a:off x="8423522" y="4862836"/>
                          <a:ext cx="1129966" cy="1272551"/>
                        </a:xfrm>
                        <a:prstGeom prst="rect">
                          <a:avLst/>
                        </a:prstGeom>
                        <a:noFill/>
                        <a:ln>
                          <a:noFill/>
                        </a:ln>
                      </p:spPr>
                    </p:pic>
                    <p:pic>
                      <p:nvPicPr>
                        <p:cNvPr id="386" name="Google Shape;386;p20"/>
                        <p:cNvPicPr preferRelativeResize="0"/>
                        <p:nvPr/>
                      </p:nvPicPr>
                      <p:blipFill rotWithShape="1">
                        <a:blip r:embed="rId8">
                          <a:alphaModFix/>
                        </a:blip>
                        <a:srcRect b="0" l="0" r="0" t="0"/>
                        <a:stretch/>
                      </p:blipFill>
                      <p:spPr>
                        <a:xfrm>
                          <a:off x="6641433" y="4860629"/>
                          <a:ext cx="1027707" cy="1272551"/>
                        </a:xfrm>
                        <a:prstGeom prst="rect">
                          <a:avLst/>
                        </a:prstGeom>
                        <a:noFill/>
                        <a:ln>
                          <a:noFill/>
                        </a:ln>
                      </p:spPr>
                    </p:pic>
                    <p:pic>
                      <p:nvPicPr>
                        <p:cNvPr id="387" name="Google Shape;387;p20"/>
                        <p:cNvPicPr preferRelativeResize="0"/>
                        <p:nvPr/>
                      </p:nvPicPr>
                      <p:blipFill rotWithShape="1">
                        <a:blip r:embed="rId8">
                          <a:alphaModFix/>
                        </a:blip>
                        <a:srcRect b="0" l="0" r="0" t="0"/>
                        <a:stretch/>
                      </p:blipFill>
                      <p:spPr>
                        <a:xfrm>
                          <a:off x="7519980" y="4862346"/>
                          <a:ext cx="1027707" cy="1272551"/>
                        </a:xfrm>
                        <a:prstGeom prst="rect">
                          <a:avLst/>
                        </a:prstGeom>
                        <a:noFill/>
                        <a:ln>
                          <a:noFill/>
                        </a:ln>
                      </p:spPr>
                    </p:pic>
                  </p:grpSp>
                </p:grpSp>
                <p:pic>
                  <p:nvPicPr>
                    <p:cNvPr id="388" name="Google Shape;388;p20"/>
                    <p:cNvPicPr preferRelativeResize="0"/>
                    <p:nvPr/>
                  </p:nvPicPr>
                  <p:blipFill rotWithShape="1">
                    <a:blip r:embed="rId9">
                      <a:alphaModFix/>
                    </a:blip>
                    <a:srcRect b="0" l="0" r="0" t="0"/>
                    <a:stretch/>
                  </p:blipFill>
                  <p:spPr>
                    <a:xfrm>
                      <a:off x="2397042" y="4794568"/>
                      <a:ext cx="963059" cy="1272551"/>
                    </a:xfrm>
                    <a:prstGeom prst="rect">
                      <a:avLst/>
                    </a:prstGeom>
                    <a:noFill/>
                    <a:ln>
                      <a:noFill/>
                    </a:ln>
                  </p:spPr>
                </p:pic>
                <p:pic>
                  <p:nvPicPr>
                    <p:cNvPr id="389" name="Google Shape;389;p20"/>
                    <p:cNvPicPr preferRelativeResize="0"/>
                    <p:nvPr/>
                  </p:nvPicPr>
                  <p:blipFill rotWithShape="1">
                    <a:blip r:embed="rId10">
                      <a:alphaModFix/>
                    </a:blip>
                    <a:srcRect b="0" l="0" r="0" t="0"/>
                    <a:stretch/>
                  </p:blipFill>
                  <p:spPr>
                    <a:xfrm>
                      <a:off x="2353512" y="4794567"/>
                      <a:ext cx="79264" cy="1272551"/>
                    </a:xfrm>
                    <a:prstGeom prst="rect">
                      <a:avLst/>
                    </a:prstGeom>
                    <a:noFill/>
                    <a:ln>
                      <a:noFill/>
                    </a:ln>
                  </p:spPr>
                </p:pic>
              </p:grpSp>
              <p:sp>
                <p:nvSpPr>
                  <p:cNvPr id="390" name="Google Shape;390;p20"/>
                  <p:cNvSpPr/>
                  <p:nvPr/>
                </p:nvSpPr>
                <p:spPr>
                  <a:xfrm>
                    <a:off x="2432776" y="5670550"/>
                    <a:ext cx="345508" cy="18415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grpSp>
          </p:grpSp>
        </p:grpSp>
      </p:grpSp>
      <p:sp>
        <p:nvSpPr>
          <p:cNvPr id="391" name="Google Shape;391;p20"/>
          <p:cNvSpPr txBox="1"/>
          <p:nvPr/>
        </p:nvSpPr>
        <p:spPr>
          <a:xfrm>
            <a:off x="2317531" y="4756208"/>
            <a:ext cx="720080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small">
                <a:solidFill>
                  <a:schemeClr val="dk1"/>
                </a:solidFill>
                <a:latin typeface="Arial"/>
                <a:ea typeface="Arial"/>
                <a:cs typeface="Arial"/>
                <a:sym typeface="Arial"/>
              </a:rPr>
              <a:t>EMR Emitted by the Earth</a:t>
            </a:r>
            <a:endParaRPr sz="1800">
              <a:solidFill>
                <a:schemeClr val="dk1"/>
              </a:solidFill>
              <a:latin typeface="Arial Narrow"/>
              <a:ea typeface="Arial Narrow"/>
              <a:cs typeface="Arial Narrow"/>
              <a:sym typeface="Arial Narrow"/>
            </a:endParaRPr>
          </a:p>
        </p:txBody>
      </p:sp>
      <p:grpSp>
        <p:nvGrpSpPr>
          <p:cNvPr id="392" name="Google Shape;392;p20"/>
          <p:cNvGrpSpPr/>
          <p:nvPr/>
        </p:nvGrpSpPr>
        <p:grpSpPr>
          <a:xfrm>
            <a:off x="2168742" y="4297394"/>
            <a:ext cx="7789450" cy="400110"/>
            <a:chOff x="2168742" y="4297394"/>
            <a:chExt cx="7789450" cy="400110"/>
          </a:xfrm>
        </p:grpSpPr>
        <p:sp>
          <p:nvSpPr>
            <p:cNvPr id="393" name="Google Shape;393;p20"/>
            <p:cNvSpPr/>
            <p:nvPr/>
          </p:nvSpPr>
          <p:spPr>
            <a:xfrm>
              <a:off x="2168742" y="4297394"/>
              <a:ext cx="7789450" cy="4001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Narrow"/>
                <a:buNone/>
              </a:pPr>
              <a:r>
                <a:t/>
              </a:r>
              <a:endParaRPr sz="1800">
                <a:solidFill>
                  <a:schemeClr val="lt1"/>
                </a:solidFill>
                <a:latin typeface="Calibri"/>
                <a:ea typeface="Calibri"/>
                <a:cs typeface="Calibri"/>
                <a:sym typeface="Calibri"/>
              </a:endParaRPr>
            </a:p>
          </p:txBody>
        </p:sp>
        <p:sp>
          <p:nvSpPr>
            <p:cNvPr id="394" name="Google Shape;394;p20"/>
            <p:cNvSpPr txBox="1"/>
            <p:nvPr/>
          </p:nvSpPr>
          <p:spPr>
            <a:xfrm>
              <a:off x="6558881"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3</a:t>
              </a:r>
              <a:endParaRPr sz="1800">
                <a:solidFill>
                  <a:schemeClr val="dk1"/>
                </a:solidFill>
                <a:latin typeface="Arial Narrow"/>
                <a:ea typeface="Arial Narrow"/>
                <a:cs typeface="Arial Narrow"/>
                <a:sym typeface="Arial Narrow"/>
              </a:endParaRPr>
            </a:p>
          </p:txBody>
        </p:sp>
        <p:sp>
          <p:nvSpPr>
            <p:cNvPr id="395" name="Google Shape;395;p20"/>
            <p:cNvSpPr txBox="1"/>
            <p:nvPr/>
          </p:nvSpPr>
          <p:spPr>
            <a:xfrm>
              <a:off x="3089343"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-1</a:t>
              </a:r>
              <a:endParaRPr sz="1800">
                <a:solidFill>
                  <a:schemeClr val="dk1"/>
                </a:solidFill>
                <a:latin typeface="Arial Narrow"/>
                <a:ea typeface="Arial Narrow"/>
                <a:cs typeface="Arial Narrow"/>
                <a:sym typeface="Arial Narrow"/>
              </a:endParaRPr>
            </a:p>
          </p:txBody>
        </p:sp>
        <p:sp>
          <p:nvSpPr>
            <p:cNvPr id="396" name="Google Shape;396;p20"/>
            <p:cNvSpPr txBox="1"/>
            <p:nvPr/>
          </p:nvSpPr>
          <p:spPr>
            <a:xfrm>
              <a:off x="2168742"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-2</a:t>
              </a:r>
              <a:endParaRPr sz="1800">
                <a:solidFill>
                  <a:schemeClr val="dk1"/>
                </a:solidFill>
                <a:latin typeface="Arial Narrow"/>
                <a:ea typeface="Arial Narrow"/>
                <a:cs typeface="Arial Narrow"/>
                <a:sym typeface="Arial Narrow"/>
              </a:endParaRPr>
            </a:p>
          </p:txBody>
        </p:sp>
        <p:sp>
          <p:nvSpPr>
            <p:cNvPr id="397" name="Google Shape;397;p20"/>
            <p:cNvSpPr txBox="1"/>
            <p:nvPr/>
          </p:nvSpPr>
          <p:spPr>
            <a:xfrm>
              <a:off x="4013366" y="4297394"/>
              <a:ext cx="58381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-0</a:t>
              </a:r>
              <a:endParaRPr sz="1800">
                <a:solidFill>
                  <a:schemeClr val="dk1"/>
                </a:solidFill>
                <a:latin typeface="Arial Narrow"/>
                <a:ea typeface="Arial Narrow"/>
                <a:cs typeface="Arial Narrow"/>
                <a:sym typeface="Arial Narrow"/>
              </a:endParaRPr>
            </a:p>
          </p:txBody>
        </p:sp>
        <p:sp>
          <p:nvSpPr>
            <p:cNvPr id="398" name="Google Shape;398;p20"/>
            <p:cNvSpPr txBox="1"/>
            <p:nvPr/>
          </p:nvSpPr>
          <p:spPr>
            <a:xfrm>
              <a:off x="572841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2</a:t>
              </a:r>
              <a:endParaRPr sz="1800">
                <a:solidFill>
                  <a:schemeClr val="dk1"/>
                </a:solidFill>
                <a:latin typeface="Arial Narrow"/>
                <a:ea typeface="Arial Narrow"/>
                <a:cs typeface="Arial Narrow"/>
                <a:sym typeface="Arial Narrow"/>
              </a:endParaRPr>
            </a:p>
          </p:txBody>
        </p:sp>
        <p:sp>
          <p:nvSpPr>
            <p:cNvPr id="399" name="Google Shape;399;p20"/>
            <p:cNvSpPr txBox="1"/>
            <p:nvPr/>
          </p:nvSpPr>
          <p:spPr>
            <a:xfrm>
              <a:off x="742644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4</a:t>
              </a:r>
              <a:endParaRPr sz="1800">
                <a:solidFill>
                  <a:schemeClr val="dk1"/>
                </a:solidFill>
                <a:latin typeface="Arial Narrow"/>
                <a:ea typeface="Arial Narrow"/>
                <a:cs typeface="Arial Narrow"/>
                <a:sym typeface="Arial Narrow"/>
              </a:endParaRPr>
            </a:p>
          </p:txBody>
        </p:sp>
        <p:sp>
          <p:nvSpPr>
            <p:cNvPr id="400" name="Google Shape;400;p20"/>
            <p:cNvSpPr txBox="1"/>
            <p:nvPr/>
          </p:nvSpPr>
          <p:spPr>
            <a:xfrm>
              <a:off x="9281902"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6</a:t>
              </a:r>
              <a:endParaRPr sz="1800">
                <a:solidFill>
                  <a:schemeClr val="dk1"/>
                </a:solidFill>
                <a:latin typeface="Arial Narrow"/>
                <a:ea typeface="Arial Narrow"/>
                <a:cs typeface="Arial Narrow"/>
                <a:sym typeface="Arial Narrow"/>
              </a:endParaRPr>
            </a:p>
          </p:txBody>
        </p:sp>
        <p:sp>
          <p:nvSpPr>
            <p:cNvPr id="401" name="Google Shape;401;p20"/>
            <p:cNvSpPr txBox="1"/>
            <p:nvPr/>
          </p:nvSpPr>
          <p:spPr>
            <a:xfrm>
              <a:off x="4851654"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1</a:t>
              </a:r>
              <a:endParaRPr sz="1800">
                <a:solidFill>
                  <a:schemeClr val="dk1"/>
                </a:solidFill>
                <a:latin typeface="Arial Narrow"/>
                <a:ea typeface="Arial Narrow"/>
                <a:cs typeface="Arial Narrow"/>
                <a:sym typeface="Arial Narrow"/>
              </a:endParaRPr>
            </a:p>
          </p:txBody>
        </p:sp>
        <p:sp>
          <p:nvSpPr>
            <p:cNvPr id="402" name="Google Shape;402;p20"/>
            <p:cNvSpPr txBox="1"/>
            <p:nvPr/>
          </p:nvSpPr>
          <p:spPr>
            <a:xfrm>
              <a:off x="8327320" y="4297394"/>
              <a:ext cx="530915"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10</a:t>
              </a:r>
              <a:r>
                <a:rPr b="1" baseline="30000" lang="en-US" sz="2000">
                  <a:solidFill>
                    <a:schemeClr val="dk1"/>
                  </a:solidFill>
                  <a:latin typeface="Calibri"/>
                  <a:ea typeface="Calibri"/>
                  <a:cs typeface="Calibri"/>
                  <a:sym typeface="Calibri"/>
                </a:rPr>
                <a:t>5</a:t>
              </a:r>
              <a:endParaRPr sz="1800">
                <a:solidFill>
                  <a:schemeClr val="dk1"/>
                </a:solidFill>
                <a:latin typeface="Arial Narrow"/>
                <a:ea typeface="Arial Narrow"/>
                <a:cs typeface="Arial Narrow"/>
                <a:sym typeface="Arial Narrow"/>
              </a:endParaRPr>
            </a:p>
          </p:txBody>
        </p:sp>
      </p:grpSp>
      <p:sp>
        <p:nvSpPr>
          <p:cNvPr id="403" name="Google Shape;403;p20"/>
          <p:cNvSpPr txBox="1"/>
          <p:nvPr/>
        </p:nvSpPr>
        <p:spPr>
          <a:xfrm>
            <a:off x="210408" y="4331739"/>
            <a:ext cx="2022966"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WAVELENGTH </a:t>
            </a:r>
            <a:r>
              <a:rPr b="1" lang="en-US" sz="1400">
                <a:solidFill>
                  <a:schemeClr val="dk1"/>
                </a:solidFill>
                <a:latin typeface="Calibri"/>
                <a:ea typeface="Calibri"/>
                <a:cs typeface="Calibri"/>
                <a:sym typeface="Calibri"/>
              </a:rPr>
              <a:t>(μm)</a:t>
            </a:r>
            <a:endParaRPr sz="1800">
              <a:solidFill>
                <a:schemeClr val="dk1"/>
              </a:solidFill>
              <a:latin typeface="Arial Narrow"/>
              <a:ea typeface="Arial Narrow"/>
              <a:cs typeface="Arial Narrow"/>
              <a:sym typeface="Arial Narrow"/>
            </a:endParaRPr>
          </a:p>
        </p:txBody>
      </p:sp>
      <p:grpSp>
        <p:nvGrpSpPr>
          <p:cNvPr id="404" name="Google Shape;404;p20"/>
          <p:cNvGrpSpPr/>
          <p:nvPr/>
        </p:nvGrpSpPr>
        <p:grpSpPr>
          <a:xfrm>
            <a:off x="6788768" y="5133172"/>
            <a:ext cx="2023424" cy="1003807"/>
            <a:chOff x="3445850" y="3964055"/>
            <a:chExt cx="1666282" cy="2268524"/>
          </a:xfrm>
        </p:grpSpPr>
        <p:pic>
          <p:nvPicPr>
            <p:cNvPr id="405" name="Google Shape;405;p20"/>
            <p:cNvPicPr preferRelativeResize="0"/>
            <p:nvPr/>
          </p:nvPicPr>
          <p:blipFill rotWithShape="1">
            <a:blip r:embed="rId11">
              <a:alphaModFix/>
            </a:blip>
            <a:srcRect b="0" l="0" r="0" t="0"/>
            <a:stretch/>
          </p:blipFill>
          <p:spPr>
            <a:xfrm>
              <a:off x="3445850" y="3964055"/>
              <a:ext cx="1666282" cy="2268524"/>
            </a:xfrm>
            <a:prstGeom prst="rect">
              <a:avLst/>
            </a:prstGeom>
            <a:noFill/>
            <a:ln>
              <a:noFill/>
            </a:ln>
          </p:spPr>
        </p:pic>
        <p:sp>
          <p:nvSpPr>
            <p:cNvPr id="406" name="Google Shape;406;p20"/>
            <p:cNvSpPr txBox="1"/>
            <p:nvPr/>
          </p:nvSpPr>
          <p:spPr>
            <a:xfrm>
              <a:off x="3559560" y="4293276"/>
              <a:ext cx="736478" cy="69555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400">
                  <a:solidFill>
                    <a:schemeClr val="dk1"/>
                  </a:solidFill>
                  <a:latin typeface="Arial"/>
                  <a:ea typeface="Arial"/>
                  <a:cs typeface="Arial"/>
                  <a:sym typeface="Arial"/>
                </a:rPr>
                <a:t>X 10</a:t>
              </a:r>
              <a:r>
                <a:rPr b="1" baseline="30000" lang="en-US" sz="1400">
                  <a:solidFill>
                    <a:schemeClr val="dk1"/>
                  </a:solidFill>
                  <a:latin typeface="Arial"/>
                  <a:ea typeface="Arial"/>
                  <a:cs typeface="Arial"/>
                  <a:sym typeface="Arial"/>
                </a:rPr>
                <a:t>6</a:t>
              </a:r>
              <a:endParaRPr/>
            </a:p>
          </p:txBody>
        </p:sp>
      </p:grpSp>
      <p:sp>
        <p:nvSpPr>
          <p:cNvPr id="407" name="Google Shape;407;p20"/>
          <p:cNvSpPr/>
          <p:nvPr/>
        </p:nvSpPr>
        <p:spPr>
          <a:xfrm>
            <a:off x="6912085" y="2497395"/>
            <a:ext cx="2408899" cy="1179871"/>
          </a:xfrm>
          <a:prstGeom prst="rect">
            <a:avLst/>
          </a:prstGeom>
          <a:solidFill>
            <a:schemeClr val="accent1">
              <a:alpha val="57647"/>
            </a:schemeClr>
          </a:solidFill>
          <a:ln cap="flat" cmpd="sng" w="158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408" name="Google Shape;408;p20"/>
          <p:cNvPicPr preferRelativeResize="0"/>
          <p:nvPr/>
        </p:nvPicPr>
        <p:blipFill rotWithShape="1">
          <a:blip r:embed="rId12">
            <a:alphaModFix/>
          </a:blip>
          <a:srcRect b="8609" l="0" r="1057" t="0"/>
          <a:stretch/>
        </p:blipFill>
        <p:spPr>
          <a:xfrm>
            <a:off x="4256566" y="5184244"/>
            <a:ext cx="2310359" cy="945103"/>
          </a:xfrm>
          <a:prstGeom prst="rect">
            <a:avLst/>
          </a:prstGeom>
          <a:noFill/>
          <a:ln>
            <a:noFill/>
          </a:ln>
        </p:spPr>
      </p:pic>
      <p:sp>
        <p:nvSpPr>
          <p:cNvPr id="409" name="Google Shape;409;p20"/>
          <p:cNvSpPr/>
          <p:nvPr/>
        </p:nvSpPr>
        <p:spPr>
          <a:xfrm>
            <a:off x="2483488" y="5223609"/>
            <a:ext cx="1766506" cy="8741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10" name="Google Shape;410;p20"/>
          <p:cNvSpPr txBox="1"/>
          <p:nvPr/>
        </p:nvSpPr>
        <p:spPr>
          <a:xfrm>
            <a:off x="3724138" y="5406976"/>
            <a:ext cx="8386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Narrow"/>
                <a:ea typeface="Arial Narrow"/>
                <a:cs typeface="Arial Narrow"/>
                <a:sym typeface="Arial Narrow"/>
              </a:rPr>
              <a:t>Infrared</a:t>
            </a:r>
            <a:endParaRPr/>
          </a:p>
        </p:txBody>
      </p:sp>
      <p:sp>
        <p:nvSpPr>
          <p:cNvPr id="411" name="Google Shape;411;p20"/>
          <p:cNvSpPr txBox="1"/>
          <p:nvPr/>
        </p:nvSpPr>
        <p:spPr>
          <a:xfrm>
            <a:off x="7625467" y="5432738"/>
            <a:ext cx="10887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Narrow"/>
                <a:ea typeface="Arial Narrow"/>
                <a:cs typeface="Arial Narrow"/>
                <a:sym typeface="Arial Narrow"/>
              </a:rPr>
              <a:t>Microwave</a:t>
            </a:r>
            <a:endParaRPr/>
          </a:p>
        </p:txBody>
      </p:sp>
      <p:pic>
        <p:nvPicPr>
          <p:cNvPr id="412" name="Google Shape;412;p20"/>
          <p:cNvPicPr preferRelativeResize="0"/>
          <p:nvPr/>
        </p:nvPicPr>
        <p:blipFill rotWithShape="1">
          <a:blip r:embed="rId1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1"/>
          <p:cNvSpPr txBox="1"/>
          <p:nvPr>
            <p:ph idx="1" type="body"/>
          </p:nvPr>
        </p:nvSpPr>
        <p:spPr>
          <a:xfrm>
            <a:off x="2133600" y="1160206"/>
            <a:ext cx="8378952" cy="50119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9"/>
              </a:buClr>
              <a:buSzPts val="1500"/>
              <a:buNone/>
            </a:pPr>
            <a:r>
              <a:t/>
            </a:r>
            <a:endParaRPr b="1"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t/>
            </a:r>
            <a:endParaRPr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rPr lang="en-US" sz="1500">
                <a:solidFill>
                  <a:srgbClr val="002060"/>
                </a:solidFill>
                <a:latin typeface="Arial"/>
                <a:ea typeface="Arial"/>
                <a:cs typeface="Arial"/>
                <a:sym typeface="Arial"/>
              </a:rPr>
              <a:t>	</a:t>
            </a:r>
            <a:endParaRPr b="1" sz="1500">
              <a:solidFill>
                <a:srgbClr val="002060"/>
              </a:solidFill>
              <a:latin typeface="Arial"/>
              <a:ea typeface="Arial"/>
              <a:cs typeface="Arial"/>
              <a:sym typeface="Arial"/>
            </a:endParaRPr>
          </a:p>
        </p:txBody>
      </p:sp>
      <p:sp>
        <p:nvSpPr>
          <p:cNvPr id="419" name="Google Shape;419;p21"/>
          <p:cNvSpPr/>
          <p:nvPr/>
        </p:nvSpPr>
        <p:spPr>
          <a:xfrm>
            <a:off x="403123" y="1160206"/>
            <a:ext cx="11503742" cy="424116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400">
                <a:solidFill>
                  <a:schemeClr val="dk2"/>
                </a:solidFill>
                <a:latin typeface="Arial Narrow"/>
                <a:ea typeface="Arial Narrow"/>
                <a:cs typeface="Arial Narrow"/>
                <a:sym typeface="Arial Narrow"/>
              </a:rPr>
              <a:t>Low Intensity Signal: </a:t>
            </a:r>
            <a:endParaRPr/>
          </a:p>
          <a:p>
            <a:pPr indent="0" lvl="1" marL="457200" marR="0" rtl="0" algn="l">
              <a:lnSpc>
                <a:spcPct val="120000"/>
              </a:lnSpc>
              <a:spcBef>
                <a:spcPts val="0"/>
              </a:spcBef>
              <a:spcAft>
                <a:spcPts val="0"/>
              </a:spcAft>
              <a:buNone/>
            </a:pPr>
            <a:r>
              <a:rPr b="0" i="0" lang="en-US" sz="2000" u="none" cap="none" strike="noStrike">
                <a:solidFill>
                  <a:schemeClr val="dk1"/>
                </a:solidFill>
                <a:latin typeface="Arial Narrow"/>
                <a:ea typeface="Arial Narrow"/>
                <a:cs typeface="Arial Narrow"/>
                <a:sym typeface="Arial Narrow"/>
              </a:rPr>
              <a:t>The intensity of microwave radiation at the top of the atmosphere is low</a:t>
            </a:r>
            <a:endParaRPr/>
          </a:p>
          <a:p>
            <a:pPr indent="0" lvl="1" marL="457200" marR="0" rtl="0" algn="l">
              <a:lnSpc>
                <a:spcPct val="120000"/>
              </a:lnSpc>
              <a:spcBef>
                <a:spcPts val="0"/>
              </a:spcBef>
              <a:spcAft>
                <a:spcPts val="0"/>
              </a:spcAft>
              <a:buNone/>
            </a:pPr>
            <a:r>
              <a:rPr b="0" i="0" lang="en-US" sz="2000" u="none" cap="none" strike="noStrike">
                <a:solidFill>
                  <a:schemeClr val="dk1"/>
                </a:solidFill>
                <a:latin typeface="Arial Narrow"/>
                <a:ea typeface="Arial Narrow"/>
                <a:cs typeface="Arial Narrow"/>
                <a:sym typeface="Arial Narrow"/>
              </a:rPr>
              <a:t>This can be partially compensated for with larger (~m) antennae for microwave instruments. </a:t>
            </a:r>
            <a:endParaRPr/>
          </a:p>
          <a:p>
            <a:pPr indent="0" lvl="0" marL="0" marR="0" rtl="0" algn="l">
              <a:spcBef>
                <a:spcPts val="0"/>
              </a:spcBef>
              <a:spcAft>
                <a:spcPts val="0"/>
              </a:spcAft>
              <a:buNone/>
            </a:pPr>
            <a:r>
              <a:t/>
            </a:r>
            <a:endParaRPr sz="2400">
              <a:solidFill>
                <a:schemeClr val="dk2"/>
              </a:solidFill>
              <a:latin typeface="Arial Narrow"/>
              <a:ea typeface="Arial Narrow"/>
              <a:cs typeface="Arial Narrow"/>
              <a:sym typeface="Arial Narrow"/>
            </a:endParaRPr>
          </a:p>
          <a:p>
            <a:pPr indent="-190500" lvl="0" marL="342900" marR="0" rtl="0" algn="l">
              <a:spcBef>
                <a:spcPts val="0"/>
              </a:spcBef>
              <a:spcAft>
                <a:spcPts val="0"/>
              </a:spcAft>
              <a:buClr>
                <a:schemeClr val="dk1"/>
              </a:buClr>
              <a:buSzPts val="2400"/>
              <a:buFont typeface="Arial"/>
              <a:buNone/>
            </a:pPr>
            <a:r>
              <a:t/>
            </a:r>
            <a:endParaRPr sz="2400">
              <a:solidFill>
                <a:schemeClr val="dk2"/>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b="1" lang="en-US" sz="2400">
                <a:solidFill>
                  <a:schemeClr val="dk2"/>
                </a:solidFill>
                <a:latin typeface="Arial Narrow"/>
                <a:ea typeface="Arial Narrow"/>
                <a:cs typeface="Arial Narrow"/>
                <a:sym typeface="Arial Narrow"/>
              </a:rPr>
              <a:t>Diffraction Limits Spatial Resolution:</a:t>
            </a:r>
            <a:r>
              <a:rPr lang="en-US" sz="2400">
                <a:solidFill>
                  <a:schemeClr val="dk2"/>
                </a:solidFill>
                <a:latin typeface="Arial Narrow"/>
                <a:ea typeface="Arial Narrow"/>
                <a:cs typeface="Arial Narrow"/>
                <a:sym typeface="Arial Narrow"/>
              </a:rPr>
              <a:t> </a:t>
            </a:r>
            <a:endParaRPr/>
          </a:p>
          <a:p>
            <a:pPr indent="0" lvl="1" marL="457200" marR="0" rtl="0" algn="l">
              <a:lnSpc>
                <a:spcPct val="120000"/>
              </a:lnSpc>
              <a:spcBef>
                <a:spcPts val="0"/>
              </a:spcBef>
              <a:spcAft>
                <a:spcPts val="0"/>
              </a:spcAft>
              <a:buNone/>
            </a:pPr>
            <a:r>
              <a:rPr b="0" i="0" lang="en-US" sz="2000" u="none" cap="none" strike="noStrike">
                <a:solidFill>
                  <a:schemeClr val="dk1"/>
                </a:solidFill>
                <a:latin typeface="Arial Narrow"/>
                <a:ea typeface="Arial Narrow"/>
                <a:cs typeface="Arial Narrow"/>
                <a:sym typeface="Arial Narrow"/>
              </a:rPr>
              <a:t>The longer wavelengths give rise to diffraction effects that limit the spatial resolution</a:t>
            </a:r>
            <a:endParaRPr/>
          </a:p>
          <a:p>
            <a:pPr indent="0" lvl="1" marL="457200" marR="0" rtl="0" algn="l">
              <a:lnSpc>
                <a:spcPct val="120000"/>
              </a:lnSpc>
              <a:spcBef>
                <a:spcPts val="0"/>
              </a:spcBef>
              <a:spcAft>
                <a:spcPts val="0"/>
              </a:spcAft>
              <a:buNone/>
            </a:pPr>
            <a:r>
              <a:rPr b="0" i="0" lang="en-US" sz="2000" u="none" cap="none" strike="noStrike">
                <a:solidFill>
                  <a:schemeClr val="dk1"/>
                </a:solidFill>
                <a:latin typeface="Arial Narrow"/>
                <a:ea typeface="Arial Narrow"/>
                <a:cs typeface="Arial Narrow"/>
                <a:sym typeface="Arial Narrow"/>
              </a:rPr>
              <a:t>Typically resolution ranges from to 25-50 km </a:t>
            </a:r>
            <a:endParaRPr/>
          </a:p>
          <a:p>
            <a:pPr indent="0" lvl="1" marL="457200" marR="0" rtl="0" algn="l">
              <a:lnSpc>
                <a:spcPct val="120000"/>
              </a:lnSpc>
              <a:spcBef>
                <a:spcPts val="0"/>
              </a:spcBef>
              <a:spcAft>
                <a:spcPts val="0"/>
              </a:spcAft>
              <a:buNone/>
            </a:pPr>
            <a:r>
              <a:rPr b="0" i="0" lang="en-US" sz="2000" u="none" cap="none" strike="noStrike">
                <a:solidFill>
                  <a:schemeClr val="dk1"/>
                </a:solidFill>
                <a:latin typeface="Arial Narrow"/>
                <a:ea typeface="Arial Narrow"/>
                <a:cs typeface="Arial Narrow"/>
                <a:sym typeface="Arial Narrow"/>
              </a:rPr>
              <a:t>The precision with which thermal ocean fronts can be located is limited with microwave imagery.</a:t>
            </a:r>
            <a:endParaRPr/>
          </a:p>
          <a:p>
            <a:pPr indent="-190500" lvl="0" marL="342900" marR="0" rtl="0" algn="l">
              <a:spcBef>
                <a:spcPts val="0"/>
              </a:spcBef>
              <a:spcAft>
                <a:spcPts val="0"/>
              </a:spcAft>
              <a:buClr>
                <a:schemeClr val="dk1"/>
              </a:buClr>
              <a:buSzPts val="2400"/>
              <a:buFont typeface="Arial"/>
              <a:buNone/>
            </a:pPr>
            <a:r>
              <a:t/>
            </a:r>
            <a:endParaRPr sz="2400">
              <a:solidFill>
                <a:schemeClr val="dk2"/>
              </a:solidFill>
              <a:latin typeface="Arial Narrow"/>
              <a:ea typeface="Arial Narrow"/>
              <a:cs typeface="Arial Narrow"/>
              <a:sym typeface="Arial Narrow"/>
            </a:endParaRPr>
          </a:p>
          <a:p>
            <a:pPr indent="-215900" lvl="0" marL="342900" marR="0" rtl="0" algn="l">
              <a:spcBef>
                <a:spcPts val="0"/>
              </a:spcBef>
              <a:spcAft>
                <a:spcPts val="0"/>
              </a:spcAft>
              <a:buClr>
                <a:schemeClr val="dk1"/>
              </a:buClr>
              <a:buSzPts val="2000"/>
              <a:buFont typeface="Arial"/>
              <a:buNone/>
            </a:pPr>
            <a:r>
              <a:t/>
            </a:r>
            <a:endParaRPr sz="2000">
              <a:solidFill>
                <a:schemeClr val="dk2"/>
              </a:solidFill>
              <a:latin typeface="Arial Narrow"/>
              <a:ea typeface="Arial Narrow"/>
              <a:cs typeface="Arial Narrow"/>
              <a:sym typeface="Arial Narrow"/>
            </a:endParaRPr>
          </a:p>
        </p:txBody>
      </p:sp>
      <p:sp>
        <p:nvSpPr>
          <p:cNvPr id="420" name="Google Shape;420;p21"/>
          <p:cNvSpPr txBox="1"/>
          <p:nvPr/>
        </p:nvSpPr>
        <p:spPr>
          <a:xfrm>
            <a:off x="10321265" y="6070903"/>
            <a:ext cx="1912185"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Pearson et al, 2018</a:t>
            </a:r>
            <a:endParaRPr/>
          </a:p>
        </p:txBody>
      </p:sp>
      <p:sp>
        <p:nvSpPr>
          <p:cNvPr id="421" name="Google Shape;421;p21"/>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
        <p:nvSpPr>
          <p:cNvPr id="422" name="Google Shape;422;p21"/>
          <p:cNvSpPr txBox="1"/>
          <p:nvPr>
            <p:ph type="title"/>
          </p:nvPr>
        </p:nvSpPr>
        <p:spPr>
          <a:xfrm>
            <a:off x="213723" y="303640"/>
            <a:ext cx="807720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t>Characteristics of microwave sensors</a:t>
            </a:r>
            <a:endParaRPr i="1" sz="3200">
              <a:latin typeface="Arial Narrow"/>
              <a:ea typeface="Arial Narrow"/>
              <a:cs typeface="Arial Narrow"/>
              <a:sym typeface="Arial Narrow"/>
            </a:endParaRPr>
          </a:p>
        </p:txBody>
      </p:sp>
      <p:pic>
        <p:nvPicPr>
          <p:cNvPr id="423" name="Google Shape;423;p21"/>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2"/>
          <p:cNvSpPr txBox="1"/>
          <p:nvPr>
            <p:ph idx="1" type="body"/>
          </p:nvPr>
        </p:nvSpPr>
        <p:spPr>
          <a:xfrm>
            <a:off x="2133600" y="1160206"/>
            <a:ext cx="8378952" cy="50119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9"/>
              </a:buClr>
              <a:buSzPts val="1500"/>
              <a:buNone/>
            </a:pPr>
            <a:r>
              <a:t/>
            </a:r>
            <a:endParaRPr b="1"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t/>
            </a:r>
            <a:endParaRPr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rPr lang="en-US" sz="1500">
                <a:solidFill>
                  <a:srgbClr val="002060"/>
                </a:solidFill>
                <a:latin typeface="Arial"/>
                <a:ea typeface="Arial"/>
                <a:cs typeface="Arial"/>
                <a:sym typeface="Arial"/>
              </a:rPr>
              <a:t>	</a:t>
            </a:r>
            <a:endParaRPr b="1" sz="1500">
              <a:solidFill>
                <a:srgbClr val="002060"/>
              </a:solidFill>
              <a:latin typeface="Arial"/>
              <a:ea typeface="Arial"/>
              <a:cs typeface="Arial"/>
              <a:sym typeface="Arial"/>
            </a:endParaRPr>
          </a:p>
        </p:txBody>
      </p:sp>
      <p:sp>
        <p:nvSpPr>
          <p:cNvPr id="430" name="Google Shape;430;p22"/>
          <p:cNvSpPr/>
          <p:nvPr/>
        </p:nvSpPr>
        <p:spPr>
          <a:xfrm>
            <a:off x="373626" y="923005"/>
            <a:ext cx="11346426" cy="4610493"/>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chemeClr val="dk1"/>
              </a:buClr>
              <a:buSzPts val="2400"/>
              <a:buFont typeface="Arial"/>
              <a:buNone/>
            </a:pPr>
            <a:r>
              <a:t/>
            </a:r>
            <a:endParaRPr sz="2400">
              <a:solidFill>
                <a:schemeClr val="dk2"/>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b="1" lang="en-US" sz="2400">
                <a:solidFill>
                  <a:schemeClr val="dk2"/>
                </a:solidFill>
                <a:latin typeface="Arial Narrow"/>
                <a:ea typeface="Arial Narrow"/>
                <a:cs typeface="Arial Narrow"/>
                <a:sym typeface="Arial Narrow"/>
              </a:rPr>
              <a:t>The Coast Contaminates Ocean Signal </a:t>
            </a:r>
            <a:endParaRPr/>
          </a:p>
          <a:p>
            <a:pPr indent="-342900" lvl="1" marL="80010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The microwave emissivity of land and ice is significantly higher than the ocean. </a:t>
            </a:r>
            <a:endParaRPr/>
          </a:p>
          <a:p>
            <a:pPr indent="-342900" lvl="1" marL="80010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This leads to contamination of the ocean microwave signal close to the coasts and ice edges</a:t>
            </a:r>
            <a:endParaRPr/>
          </a:p>
          <a:p>
            <a:pPr indent="-342900" lvl="1" marL="80010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Accurate SST measurements are not possible in these areas. </a:t>
            </a:r>
            <a:endParaRPr/>
          </a:p>
          <a:p>
            <a:pPr indent="-190500" lvl="0" marL="342900" marR="0" rtl="0" algn="l">
              <a:spcBef>
                <a:spcPts val="0"/>
              </a:spcBef>
              <a:spcAft>
                <a:spcPts val="0"/>
              </a:spcAft>
              <a:buClr>
                <a:schemeClr val="dk1"/>
              </a:buClr>
              <a:buSzPts val="2400"/>
              <a:buFont typeface="Arial"/>
              <a:buNone/>
            </a:pPr>
            <a:r>
              <a:t/>
            </a:r>
            <a:endParaRPr sz="2400">
              <a:solidFill>
                <a:schemeClr val="dk2"/>
              </a:solidFill>
              <a:latin typeface="Arial Narrow"/>
              <a:ea typeface="Arial Narrow"/>
              <a:cs typeface="Arial Narrow"/>
              <a:sym typeface="Arial Narrow"/>
            </a:endParaRPr>
          </a:p>
          <a:p>
            <a:pPr indent="0" lvl="0" marL="0" marR="0" rtl="0" algn="l">
              <a:spcBef>
                <a:spcPts val="0"/>
              </a:spcBef>
              <a:spcAft>
                <a:spcPts val="0"/>
              </a:spcAft>
              <a:buNone/>
            </a:pPr>
            <a:r>
              <a:t/>
            </a:r>
            <a:endParaRPr sz="2400">
              <a:solidFill>
                <a:schemeClr val="dk2"/>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b="1" lang="en-US" sz="2400">
                <a:solidFill>
                  <a:schemeClr val="dk2"/>
                </a:solidFill>
                <a:latin typeface="Arial Narrow"/>
                <a:ea typeface="Arial Narrow"/>
                <a:cs typeface="Arial Narrow"/>
                <a:sym typeface="Arial Narrow"/>
              </a:rPr>
              <a:t>Sees Through Clouds </a:t>
            </a:r>
            <a:endParaRPr/>
          </a:p>
          <a:p>
            <a:pPr indent="-342900" lvl="1" marL="80010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An advantage of microwave measurements is that </a:t>
            </a:r>
            <a:r>
              <a:rPr b="1" i="0" lang="en-US" sz="2000" u="none" cap="none" strike="noStrike">
                <a:solidFill>
                  <a:schemeClr val="dk1"/>
                </a:solidFill>
                <a:latin typeface="Arial Narrow"/>
                <a:ea typeface="Arial Narrow"/>
                <a:cs typeface="Arial Narrow"/>
                <a:sym typeface="Arial Narrow"/>
              </a:rPr>
              <a:t>microwaves can penetrate non-precipitating clouds</a:t>
            </a:r>
            <a:r>
              <a:rPr b="0" i="0" lang="en-US" sz="2000" u="none" cap="none" strike="noStrike">
                <a:solidFill>
                  <a:schemeClr val="dk1"/>
                </a:solidFill>
                <a:latin typeface="Arial Narrow"/>
                <a:ea typeface="Arial Narrow"/>
                <a:cs typeface="Arial Narrow"/>
                <a:sym typeface="Arial Narrow"/>
              </a:rPr>
              <a:t>. </a:t>
            </a:r>
            <a:endParaRPr/>
          </a:p>
          <a:p>
            <a:pPr indent="-342900" lvl="1" marL="80010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Therefore, SST can be measured in cloudy conditions with microwave sensors (not with infrared sensors). </a:t>
            </a:r>
            <a:endParaRPr/>
          </a:p>
          <a:p>
            <a:pPr indent="-342900" lvl="1" marL="80010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Arial Narrow"/>
                <a:ea typeface="Arial Narrow"/>
                <a:cs typeface="Arial Narrow"/>
                <a:sym typeface="Arial Narrow"/>
              </a:rPr>
              <a:t>This is useful in persistently cloudy regions such as winter high-latitudes.</a:t>
            </a:r>
            <a:endParaRPr/>
          </a:p>
          <a:p>
            <a:pPr indent="-215900" lvl="0" marL="342900" marR="0" rtl="0" algn="l">
              <a:spcBef>
                <a:spcPts val="0"/>
              </a:spcBef>
              <a:spcAft>
                <a:spcPts val="0"/>
              </a:spcAft>
              <a:buClr>
                <a:schemeClr val="dk1"/>
              </a:buClr>
              <a:buSzPts val="2000"/>
              <a:buFont typeface="Arial"/>
              <a:buNone/>
            </a:pPr>
            <a:r>
              <a:t/>
            </a:r>
            <a:endParaRPr sz="2000">
              <a:solidFill>
                <a:schemeClr val="dk2"/>
              </a:solidFill>
              <a:latin typeface="Arial Narrow"/>
              <a:ea typeface="Arial Narrow"/>
              <a:cs typeface="Arial Narrow"/>
              <a:sym typeface="Arial Narrow"/>
            </a:endParaRPr>
          </a:p>
        </p:txBody>
      </p:sp>
      <p:sp>
        <p:nvSpPr>
          <p:cNvPr id="431" name="Google Shape;431;p22"/>
          <p:cNvSpPr txBox="1"/>
          <p:nvPr/>
        </p:nvSpPr>
        <p:spPr>
          <a:xfrm>
            <a:off x="10321265" y="6070903"/>
            <a:ext cx="1912185"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Pearson et al, 2018</a:t>
            </a:r>
            <a:endParaRPr/>
          </a:p>
        </p:txBody>
      </p:sp>
      <p:sp>
        <p:nvSpPr>
          <p:cNvPr id="432" name="Google Shape;432;p22"/>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
        <p:nvSpPr>
          <p:cNvPr id="433" name="Google Shape;433;p22"/>
          <p:cNvSpPr txBox="1"/>
          <p:nvPr>
            <p:ph type="title"/>
          </p:nvPr>
        </p:nvSpPr>
        <p:spPr>
          <a:xfrm>
            <a:off x="213723" y="303640"/>
            <a:ext cx="807720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t>Characteristics of microwave sensors (continued)</a:t>
            </a:r>
            <a:endParaRPr i="1" sz="3200">
              <a:latin typeface="Arial Narrow"/>
              <a:ea typeface="Arial Narrow"/>
              <a:cs typeface="Arial Narrow"/>
              <a:sym typeface="Arial Narrow"/>
            </a:endParaRPr>
          </a:p>
        </p:txBody>
      </p:sp>
      <p:pic>
        <p:nvPicPr>
          <p:cNvPr id="434" name="Google Shape;434;p22"/>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3"/>
          <p:cNvSpPr txBox="1"/>
          <p:nvPr>
            <p:ph idx="1" type="body"/>
          </p:nvPr>
        </p:nvSpPr>
        <p:spPr>
          <a:xfrm>
            <a:off x="2133600" y="1160206"/>
            <a:ext cx="8378952" cy="50119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9"/>
              </a:buClr>
              <a:buSzPts val="1500"/>
              <a:buNone/>
            </a:pPr>
            <a:r>
              <a:t/>
            </a:r>
            <a:endParaRPr b="1"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t/>
            </a:r>
            <a:endParaRPr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rPr lang="en-US" sz="1500">
                <a:solidFill>
                  <a:srgbClr val="002060"/>
                </a:solidFill>
                <a:latin typeface="Arial"/>
                <a:ea typeface="Arial"/>
                <a:cs typeface="Arial"/>
                <a:sym typeface="Arial"/>
              </a:rPr>
              <a:t>	</a:t>
            </a:r>
            <a:endParaRPr b="1" sz="1500">
              <a:solidFill>
                <a:srgbClr val="002060"/>
              </a:solidFill>
              <a:latin typeface="Arial"/>
              <a:ea typeface="Arial"/>
              <a:cs typeface="Arial"/>
              <a:sym typeface="Arial"/>
            </a:endParaRPr>
          </a:p>
        </p:txBody>
      </p:sp>
      <p:sp>
        <p:nvSpPr>
          <p:cNvPr id="441" name="Google Shape;441;p23"/>
          <p:cNvSpPr txBox="1"/>
          <p:nvPr>
            <p:ph type="title"/>
          </p:nvPr>
        </p:nvSpPr>
        <p:spPr>
          <a:xfrm>
            <a:off x="293183" y="368804"/>
            <a:ext cx="10794877"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t>Instruments measuring SST using microwave sensors</a:t>
            </a:r>
            <a:endParaRPr i="1">
              <a:latin typeface="Arial Narrow"/>
              <a:ea typeface="Arial Narrow"/>
              <a:cs typeface="Arial Narrow"/>
              <a:sym typeface="Arial Narrow"/>
            </a:endParaRPr>
          </a:p>
        </p:txBody>
      </p:sp>
      <p:pic>
        <p:nvPicPr>
          <p:cNvPr id="442" name="Google Shape;442;p23"/>
          <p:cNvPicPr preferRelativeResize="0"/>
          <p:nvPr/>
        </p:nvPicPr>
        <p:blipFill rotWithShape="1">
          <a:blip r:embed="rId3">
            <a:alphaModFix/>
          </a:blip>
          <a:srcRect b="0" l="0" r="0" t="0"/>
          <a:stretch/>
        </p:blipFill>
        <p:spPr>
          <a:xfrm>
            <a:off x="2313710" y="1878677"/>
            <a:ext cx="7135049" cy="2523651"/>
          </a:xfrm>
          <a:prstGeom prst="rect">
            <a:avLst/>
          </a:prstGeom>
          <a:noFill/>
          <a:ln>
            <a:noFill/>
          </a:ln>
        </p:spPr>
      </p:pic>
      <p:sp>
        <p:nvSpPr>
          <p:cNvPr id="443" name="Google Shape;443;p23"/>
          <p:cNvSpPr txBox="1"/>
          <p:nvPr/>
        </p:nvSpPr>
        <p:spPr>
          <a:xfrm>
            <a:off x="2313709" y="4653121"/>
            <a:ext cx="47724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Narrow"/>
                <a:ea typeface="Arial Narrow"/>
                <a:cs typeface="Arial Narrow"/>
                <a:sym typeface="Arial Narrow"/>
              </a:rPr>
              <a:t>Currently only on polar-orbiting satellites.</a:t>
            </a:r>
            <a:endParaRPr/>
          </a:p>
        </p:txBody>
      </p:sp>
      <p:sp>
        <p:nvSpPr>
          <p:cNvPr id="444" name="Google Shape;444;p23"/>
          <p:cNvSpPr txBox="1"/>
          <p:nvPr/>
        </p:nvSpPr>
        <p:spPr>
          <a:xfrm>
            <a:off x="10321265" y="6070903"/>
            <a:ext cx="1912185"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Pearson et al, 2018</a:t>
            </a:r>
            <a:endParaRPr/>
          </a:p>
        </p:txBody>
      </p:sp>
      <p:sp>
        <p:nvSpPr>
          <p:cNvPr id="445" name="Google Shape;445;p23"/>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446" name="Google Shape;446;p23"/>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4"/>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Reminder: Levels of Data</a:t>
            </a:r>
            <a:endParaRPr i="1">
              <a:latin typeface="Arial Narrow"/>
              <a:ea typeface="Arial Narrow"/>
              <a:cs typeface="Arial Narrow"/>
              <a:sym typeface="Arial Narrow"/>
            </a:endParaRPr>
          </a:p>
        </p:txBody>
      </p:sp>
      <p:sp>
        <p:nvSpPr>
          <p:cNvPr id="453" name="Google Shape;453;p24"/>
          <p:cNvSpPr txBox="1"/>
          <p:nvPr>
            <p:ph idx="1" type="body"/>
          </p:nvPr>
        </p:nvSpPr>
        <p:spPr>
          <a:xfrm>
            <a:off x="838200" y="1228725"/>
            <a:ext cx="10515600" cy="4351338"/>
          </a:xfrm>
          <a:prstGeom prst="rect">
            <a:avLst/>
          </a:prstGeom>
          <a:noFill/>
          <a:ln>
            <a:noFill/>
          </a:ln>
        </p:spPr>
        <p:txBody>
          <a:bodyPr anchorCtr="0" anchor="t" bIns="45700" lIns="91425" spcFirstLastPara="1" rIns="91425" wrap="square" tIns="45700">
            <a:normAutofit/>
          </a:bodyPr>
          <a:lstStyle/>
          <a:p>
            <a:pPr indent="-279400" lvl="0" marL="279400" rtl="0" algn="l">
              <a:lnSpc>
                <a:spcPct val="90000"/>
              </a:lnSpc>
              <a:spcBef>
                <a:spcPts val="0"/>
              </a:spcBef>
              <a:spcAft>
                <a:spcPts val="0"/>
              </a:spcAft>
              <a:buClr>
                <a:srgbClr val="262626"/>
              </a:buClr>
              <a:buSzPts val="2400"/>
              <a:buChar char="•"/>
            </a:pPr>
            <a:r>
              <a:rPr lang="en-US" sz="2400">
                <a:latin typeface="Arial Narrow"/>
                <a:ea typeface="Arial Narrow"/>
                <a:cs typeface="Arial Narrow"/>
                <a:sym typeface="Arial Narrow"/>
              </a:rPr>
              <a:t>Level 0: Raw data received from satellite, in standard binary form</a:t>
            </a:r>
            <a:endParaRPr/>
          </a:p>
          <a:p>
            <a:pPr indent="-279400" lvl="0" marL="279400" rtl="0" algn="l">
              <a:lnSpc>
                <a:spcPct val="90000"/>
              </a:lnSpc>
              <a:spcBef>
                <a:spcPts val="1000"/>
              </a:spcBef>
              <a:spcAft>
                <a:spcPts val="0"/>
              </a:spcAft>
              <a:buClr>
                <a:srgbClr val="262626"/>
              </a:buClr>
              <a:buSzPts val="2400"/>
              <a:buChar char="•"/>
            </a:pPr>
            <a:r>
              <a:rPr lang="en-US" sz="2400">
                <a:latin typeface="Arial Narrow"/>
                <a:ea typeface="Arial Narrow"/>
                <a:cs typeface="Arial Narrow"/>
                <a:sym typeface="Arial Narrow"/>
              </a:rPr>
              <a:t>Level 1: Unprocessed data in sensor’s geographic coordinates, containing calibration   	information</a:t>
            </a:r>
            <a:endParaRPr/>
          </a:p>
          <a:p>
            <a:pPr indent="-228600" lvl="0" marL="228600" rtl="0" algn="l">
              <a:lnSpc>
                <a:spcPct val="90000"/>
              </a:lnSpc>
              <a:spcBef>
                <a:spcPts val="1000"/>
              </a:spcBef>
              <a:spcAft>
                <a:spcPts val="0"/>
              </a:spcAft>
              <a:buClr>
                <a:srgbClr val="262626"/>
              </a:buClr>
              <a:buSzPts val="2400"/>
              <a:buChar char="•"/>
            </a:pPr>
            <a:r>
              <a:rPr lang="en-US" sz="2400">
                <a:latin typeface="Arial Narrow"/>
                <a:ea typeface="Arial Narrow"/>
                <a:cs typeface="Arial Narrow"/>
                <a:sym typeface="Arial Narrow"/>
              </a:rPr>
              <a:t>Level 2: Derived geophysical variables atmospherically corrected and geolocated, but 	presented in sensor’s geographic coordinates (granules). </a:t>
            </a:r>
            <a:br>
              <a:rPr lang="en-US" sz="2400">
                <a:latin typeface="Arial Narrow"/>
                <a:ea typeface="Arial Narrow"/>
                <a:cs typeface="Arial Narrow"/>
                <a:sym typeface="Arial Narrow"/>
              </a:rPr>
            </a:br>
            <a:r>
              <a:rPr lang="en-US" sz="2400">
                <a:latin typeface="Arial Narrow"/>
                <a:ea typeface="Arial Narrow"/>
                <a:cs typeface="Arial Narrow"/>
                <a:sym typeface="Arial Narrow"/>
              </a:rPr>
              <a:t>	Also sometimes referred to as “along-track” data.</a:t>
            </a:r>
            <a:endParaRPr/>
          </a:p>
          <a:p>
            <a:pPr indent="-228600" lvl="0" marL="228600" rtl="0" algn="l">
              <a:lnSpc>
                <a:spcPct val="90000"/>
              </a:lnSpc>
              <a:spcBef>
                <a:spcPts val="1000"/>
              </a:spcBef>
              <a:spcAft>
                <a:spcPts val="0"/>
              </a:spcAft>
              <a:buClr>
                <a:srgbClr val="262626"/>
              </a:buClr>
              <a:buSzPts val="2400"/>
              <a:buChar char="•"/>
            </a:pPr>
            <a:r>
              <a:rPr b="1" lang="en-US" sz="2400">
                <a:latin typeface="Arial Narrow"/>
                <a:ea typeface="Arial Narrow"/>
                <a:cs typeface="Arial Narrow"/>
                <a:sym typeface="Arial Narrow"/>
              </a:rPr>
              <a:t>Level 3: Derived geophysical variables mapped on uniform space-time grid scales. 	Spatial and temporal composites.</a:t>
            </a:r>
            <a:endParaRPr/>
          </a:p>
          <a:p>
            <a:pPr indent="-228600" lvl="0" marL="228600" rtl="0" algn="l">
              <a:lnSpc>
                <a:spcPct val="90000"/>
              </a:lnSpc>
              <a:spcBef>
                <a:spcPts val="1000"/>
              </a:spcBef>
              <a:spcAft>
                <a:spcPts val="0"/>
              </a:spcAft>
              <a:buClr>
                <a:srgbClr val="262626"/>
              </a:buClr>
              <a:buSzPts val="2400"/>
              <a:buChar char="•"/>
            </a:pPr>
            <a:r>
              <a:rPr b="1" lang="en-US" sz="2400">
                <a:latin typeface="Arial Narrow"/>
                <a:ea typeface="Arial Narrow"/>
                <a:cs typeface="Arial Narrow"/>
                <a:sym typeface="Arial Narrow"/>
              </a:rPr>
              <a:t>Level 4: Model output or results from analyses of lower-level data </a:t>
            </a:r>
            <a:br>
              <a:rPr b="1" lang="en-US" sz="2400">
                <a:latin typeface="Arial Narrow"/>
                <a:ea typeface="Arial Narrow"/>
                <a:cs typeface="Arial Narrow"/>
                <a:sym typeface="Arial Narrow"/>
              </a:rPr>
            </a:br>
            <a:r>
              <a:rPr b="1" lang="en-US" sz="2400">
                <a:latin typeface="Arial Narrow"/>
                <a:ea typeface="Arial Narrow"/>
                <a:cs typeface="Arial Narrow"/>
                <a:sym typeface="Arial Narrow"/>
              </a:rPr>
              <a:t>	e.g., variables derived from multiple measurements, like cloud-free product</a:t>
            </a:r>
            <a:endParaRPr/>
          </a:p>
          <a:p>
            <a:pPr indent="0" lvl="0" marL="0" rtl="0" algn="l">
              <a:lnSpc>
                <a:spcPct val="90000"/>
              </a:lnSpc>
              <a:spcBef>
                <a:spcPts val="1000"/>
              </a:spcBef>
              <a:spcAft>
                <a:spcPts val="0"/>
              </a:spcAft>
              <a:buClr>
                <a:srgbClr val="262626"/>
              </a:buClr>
              <a:buSzPts val="2800"/>
              <a:buNone/>
            </a:pPr>
            <a:r>
              <a:t/>
            </a:r>
            <a:endParaRPr sz="2800"/>
          </a:p>
        </p:txBody>
      </p:sp>
      <p:sp>
        <p:nvSpPr>
          <p:cNvPr id="454" name="Google Shape;454;p24"/>
          <p:cNvSpPr txBox="1"/>
          <p:nvPr/>
        </p:nvSpPr>
        <p:spPr>
          <a:xfrm>
            <a:off x="2603500" y="5727700"/>
            <a:ext cx="65485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Narrow"/>
                <a:ea typeface="Arial Narrow"/>
                <a:cs typeface="Arial Narrow"/>
                <a:sym typeface="Arial Narrow"/>
              </a:rPr>
              <a:t>This course focuses primarily on level 3 and level 4 data </a:t>
            </a:r>
            <a:endParaRPr/>
          </a:p>
        </p:txBody>
      </p:sp>
      <p:sp>
        <p:nvSpPr>
          <p:cNvPr id="455" name="Google Shape;455;p24"/>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456" name="Google Shape;456;p24"/>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5"/>
          <p:cNvSpPr txBox="1"/>
          <p:nvPr/>
        </p:nvSpPr>
        <p:spPr>
          <a:xfrm>
            <a:off x="314317" y="857813"/>
            <a:ext cx="11023175" cy="5776903"/>
          </a:xfrm>
          <a:prstGeom prst="rect">
            <a:avLst/>
          </a:prstGeom>
          <a:noFill/>
          <a:ln>
            <a:noFill/>
          </a:ln>
        </p:spPr>
        <p:txBody>
          <a:bodyPr anchorCtr="0" anchor="t" bIns="45700" lIns="91425" spcFirstLastPara="1" rIns="91425" wrap="square" tIns="45700">
            <a:noAutofit/>
          </a:bodyPr>
          <a:lstStyle/>
          <a:p>
            <a:pPr indent="0" lvl="2" marL="0" marR="0" rtl="0" algn="l">
              <a:lnSpc>
                <a:spcPct val="120000"/>
              </a:lnSpc>
              <a:spcBef>
                <a:spcPts val="0"/>
              </a:spcBef>
              <a:spcAft>
                <a:spcPts val="0"/>
              </a:spcAft>
              <a:buNone/>
            </a:pPr>
            <a:r>
              <a:rPr b="1" i="0" lang="en-US" sz="2000" u="none" cap="none" strike="noStrike">
                <a:solidFill>
                  <a:schemeClr val="dk2"/>
                </a:solidFill>
                <a:latin typeface="Arial Narrow"/>
                <a:ea typeface="Arial Narrow"/>
                <a:cs typeface="Arial Narrow"/>
                <a:sym typeface="Arial Narrow"/>
              </a:rPr>
              <a:t>User’s wish list:</a:t>
            </a:r>
            <a:endParaRPr/>
          </a:p>
          <a:p>
            <a:pPr indent="-342900" lvl="2" marL="342900" marR="0" rtl="0" algn="l">
              <a:lnSpc>
                <a:spcPct val="120000"/>
              </a:lnSpc>
              <a:spcBef>
                <a:spcPts val="0"/>
              </a:spcBef>
              <a:spcAft>
                <a:spcPts val="0"/>
              </a:spcAft>
              <a:buClr>
                <a:srgbClr val="00B050"/>
              </a:buClr>
              <a:buSzPts val="2000"/>
              <a:buFont typeface="Arial"/>
              <a:buChar char="•"/>
            </a:pPr>
            <a:r>
              <a:rPr b="0" i="0" lang="en-US" sz="2000" u="none" cap="none" strike="noStrike">
                <a:solidFill>
                  <a:srgbClr val="00B050"/>
                </a:solidFill>
                <a:latin typeface="Arial Narrow"/>
                <a:ea typeface="Arial Narrow"/>
                <a:cs typeface="Arial Narrow"/>
                <a:sym typeface="Arial Narrow"/>
              </a:rPr>
              <a:t>High-resolution</a:t>
            </a:r>
            <a:endParaRPr/>
          </a:p>
          <a:p>
            <a:pPr indent="-342900" lvl="2" marL="342900" marR="0" rtl="0" algn="l">
              <a:lnSpc>
                <a:spcPct val="120000"/>
              </a:lnSpc>
              <a:spcBef>
                <a:spcPts val="0"/>
              </a:spcBef>
              <a:spcAft>
                <a:spcPts val="0"/>
              </a:spcAft>
              <a:buClr>
                <a:srgbClr val="0070C0"/>
              </a:buClr>
              <a:buSzPts val="2000"/>
              <a:buFont typeface="Arial"/>
              <a:buChar char="•"/>
            </a:pPr>
            <a:r>
              <a:rPr b="0" i="0" lang="en-US" sz="2000" u="none" cap="none" strike="noStrike">
                <a:solidFill>
                  <a:srgbClr val="0070C0"/>
                </a:solidFill>
                <a:latin typeface="Arial Narrow"/>
                <a:ea typeface="Arial Narrow"/>
                <a:cs typeface="Arial Narrow"/>
                <a:sym typeface="Arial Narrow"/>
              </a:rPr>
              <a:t>Satellite data only</a:t>
            </a:r>
            <a:endParaRPr/>
          </a:p>
          <a:p>
            <a:pPr indent="-342900" lvl="2" marL="342900" marR="0" rtl="0" algn="l">
              <a:lnSpc>
                <a:spcPct val="120000"/>
              </a:lnSpc>
              <a:spcBef>
                <a:spcPts val="0"/>
              </a:spcBef>
              <a:spcAft>
                <a:spcPts val="0"/>
              </a:spcAft>
              <a:buClr>
                <a:srgbClr val="FFC000"/>
              </a:buClr>
              <a:buSzPts val="2000"/>
              <a:buFont typeface="Arial"/>
              <a:buChar char="•"/>
            </a:pPr>
            <a:r>
              <a:rPr b="0" i="0" lang="en-US" sz="2000" u="none" cap="none" strike="noStrike">
                <a:solidFill>
                  <a:srgbClr val="FFC000"/>
                </a:solidFill>
                <a:latin typeface="Arial Narrow"/>
                <a:ea typeface="Arial Narrow"/>
                <a:cs typeface="Arial Narrow"/>
                <a:sym typeface="Arial Narrow"/>
              </a:rPr>
              <a:t>Gap-free</a:t>
            </a:r>
            <a:endParaRPr/>
          </a:p>
          <a:p>
            <a:pPr indent="0" lvl="0" marL="0" marR="0" rtl="0" algn="l">
              <a:lnSpc>
                <a:spcPct val="120000"/>
              </a:lnSpc>
              <a:spcBef>
                <a:spcPts val="1200"/>
              </a:spcBef>
              <a:spcAft>
                <a:spcPts val="0"/>
              </a:spcAft>
              <a:buNone/>
            </a:pPr>
            <a:r>
              <a:rPr b="1" lang="en-US" sz="2000">
                <a:solidFill>
                  <a:schemeClr val="dk2"/>
                </a:solidFill>
                <a:latin typeface="Arial Narrow"/>
                <a:ea typeface="Arial Narrow"/>
                <a:cs typeface="Arial Narrow"/>
                <a:sym typeface="Arial Narrow"/>
              </a:rPr>
              <a:t>Can it be done? Sure: pick any 2 from your wish list</a:t>
            </a:r>
            <a:endParaRPr/>
          </a:p>
          <a:p>
            <a:pPr indent="-342900" lvl="0" marL="342900" marR="0" rtl="0" algn="l">
              <a:lnSpc>
                <a:spcPct val="120000"/>
              </a:lnSpc>
              <a:spcBef>
                <a:spcPts val="600"/>
              </a:spcBef>
              <a:spcAft>
                <a:spcPts val="0"/>
              </a:spcAft>
              <a:buClr>
                <a:srgbClr val="00B050"/>
              </a:buClr>
              <a:buSzPts val="2000"/>
              <a:buFont typeface="Arial"/>
              <a:buChar char="•"/>
            </a:pPr>
            <a:r>
              <a:rPr b="1" lang="en-US" sz="2000">
                <a:solidFill>
                  <a:srgbClr val="00B050"/>
                </a:solidFill>
                <a:latin typeface="Arial Narrow"/>
                <a:ea typeface="Arial Narrow"/>
                <a:cs typeface="Arial Narrow"/>
                <a:sym typeface="Arial Narrow"/>
              </a:rPr>
              <a:t>High-res</a:t>
            </a:r>
            <a:r>
              <a:rPr b="1" lang="en-US" sz="2000">
                <a:solidFill>
                  <a:schemeClr val="dk2"/>
                </a:solidFill>
                <a:latin typeface="Arial Narrow"/>
                <a:ea typeface="Arial Narrow"/>
                <a:cs typeface="Arial Narrow"/>
                <a:sym typeface="Arial Narrow"/>
              </a:rPr>
              <a:t>, </a:t>
            </a:r>
            <a:r>
              <a:rPr b="1" lang="en-US" sz="2000">
                <a:solidFill>
                  <a:srgbClr val="0070C0"/>
                </a:solidFill>
                <a:latin typeface="Arial Narrow"/>
                <a:ea typeface="Arial Narrow"/>
                <a:cs typeface="Arial Narrow"/>
                <a:sym typeface="Arial Narrow"/>
              </a:rPr>
              <a:t>satellite data only,</a:t>
            </a:r>
            <a:r>
              <a:rPr b="1" lang="en-US" sz="2000">
                <a:solidFill>
                  <a:schemeClr val="dk2"/>
                </a:solidFill>
                <a:latin typeface="Arial Narrow"/>
                <a:ea typeface="Arial Narrow"/>
                <a:cs typeface="Arial Narrow"/>
                <a:sym typeface="Arial Narrow"/>
              </a:rPr>
              <a:t> </a:t>
            </a:r>
            <a:r>
              <a:rPr b="1" lang="en-US" sz="2000" strike="sngStrike">
                <a:solidFill>
                  <a:srgbClr val="7F7F7F"/>
                </a:solidFill>
                <a:latin typeface="Arial Narrow"/>
                <a:ea typeface="Arial Narrow"/>
                <a:cs typeface="Arial Narrow"/>
                <a:sym typeface="Arial Narrow"/>
              </a:rPr>
              <a:t>gap-free</a:t>
            </a:r>
            <a:r>
              <a:rPr b="1" lang="en-US" sz="2000">
                <a:solidFill>
                  <a:srgbClr val="7F7F7F"/>
                </a:solidFill>
                <a:latin typeface="Arial Narrow"/>
                <a:ea typeface="Arial Narrow"/>
                <a:cs typeface="Arial Narrow"/>
                <a:sym typeface="Arial Narrow"/>
              </a:rPr>
              <a:t> </a:t>
            </a:r>
            <a:r>
              <a:rPr lang="en-US" sz="2000">
                <a:solidFill>
                  <a:schemeClr val="dk2"/>
                </a:solidFill>
                <a:latin typeface="Arial Narrow"/>
                <a:ea typeface="Arial Narrow"/>
                <a:cs typeface="Arial Narrow"/>
                <a:sym typeface="Arial Narrow"/>
              </a:rPr>
              <a:t>-&gt; </a:t>
            </a:r>
            <a:endParaRPr/>
          </a:p>
          <a:p>
            <a:pPr indent="-342900" lvl="1" marL="800100" marR="0" rtl="0" algn="l">
              <a:lnSpc>
                <a:spcPct val="120000"/>
              </a:lnSpc>
              <a:spcBef>
                <a:spcPts val="0"/>
              </a:spcBef>
              <a:spcAft>
                <a:spcPts val="0"/>
              </a:spcAft>
              <a:buClr>
                <a:schemeClr val="dk2"/>
              </a:buClr>
              <a:buSzPts val="2000"/>
              <a:buFont typeface="Noto Sans Symbols"/>
              <a:buChar char="▪"/>
            </a:pPr>
            <a:r>
              <a:rPr b="0" i="0" lang="en-US" sz="2000" u="none" cap="none" strike="noStrike">
                <a:solidFill>
                  <a:schemeClr val="dk2"/>
                </a:solidFill>
                <a:latin typeface="Arial Narrow"/>
                <a:ea typeface="Arial Narrow"/>
                <a:cs typeface="Arial Narrow"/>
                <a:sym typeface="Arial Narrow"/>
              </a:rPr>
              <a:t>L3 products, combining multiple sensors</a:t>
            </a:r>
            <a:endParaRPr/>
          </a:p>
          <a:p>
            <a:pPr indent="-342900" lvl="0" marL="342900" marR="0" rtl="0" algn="l">
              <a:lnSpc>
                <a:spcPct val="120000"/>
              </a:lnSpc>
              <a:spcBef>
                <a:spcPts val="600"/>
              </a:spcBef>
              <a:spcAft>
                <a:spcPts val="0"/>
              </a:spcAft>
              <a:buClr>
                <a:srgbClr val="0070C0"/>
              </a:buClr>
              <a:buSzPts val="2000"/>
              <a:buFont typeface="Arial"/>
              <a:buChar char="•"/>
            </a:pPr>
            <a:r>
              <a:rPr b="1" lang="en-US" sz="2000">
                <a:solidFill>
                  <a:srgbClr val="0070C0"/>
                </a:solidFill>
                <a:latin typeface="Arial Narrow"/>
                <a:ea typeface="Arial Narrow"/>
                <a:cs typeface="Arial Narrow"/>
                <a:sym typeface="Arial Narrow"/>
              </a:rPr>
              <a:t>Satellite data only</a:t>
            </a:r>
            <a:r>
              <a:rPr b="1" lang="en-US" sz="2000">
                <a:solidFill>
                  <a:schemeClr val="dk2"/>
                </a:solidFill>
                <a:latin typeface="Arial Narrow"/>
                <a:ea typeface="Arial Narrow"/>
                <a:cs typeface="Arial Narrow"/>
                <a:sym typeface="Arial Narrow"/>
              </a:rPr>
              <a:t>, </a:t>
            </a:r>
            <a:r>
              <a:rPr b="1" lang="en-US" sz="2000">
                <a:solidFill>
                  <a:srgbClr val="FFC000"/>
                </a:solidFill>
                <a:latin typeface="Arial Narrow"/>
                <a:ea typeface="Arial Narrow"/>
                <a:cs typeface="Arial Narrow"/>
                <a:sym typeface="Arial Narrow"/>
              </a:rPr>
              <a:t>gap-free</a:t>
            </a:r>
            <a:r>
              <a:rPr b="1" lang="en-US" sz="2000">
                <a:solidFill>
                  <a:schemeClr val="dk2"/>
                </a:solidFill>
                <a:latin typeface="Arial Narrow"/>
                <a:ea typeface="Arial Narrow"/>
                <a:cs typeface="Arial Narrow"/>
                <a:sym typeface="Arial Narrow"/>
              </a:rPr>
              <a:t>, </a:t>
            </a:r>
            <a:r>
              <a:rPr b="1" lang="en-US" sz="2000" strike="sngStrike">
                <a:solidFill>
                  <a:srgbClr val="7F7F7F"/>
                </a:solidFill>
                <a:latin typeface="Arial Narrow"/>
                <a:ea typeface="Arial Narrow"/>
                <a:cs typeface="Arial Narrow"/>
                <a:sym typeface="Arial Narrow"/>
              </a:rPr>
              <a:t>High-res</a:t>
            </a:r>
            <a:r>
              <a:rPr b="1" lang="en-US" sz="2000">
                <a:solidFill>
                  <a:schemeClr val="dk2"/>
                </a:solidFill>
                <a:latin typeface="Arial Narrow"/>
                <a:ea typeface="Arial Narrow"/>
                <a:cs typeface="Arial Narrow"/>
                <a:sym typeface="Arial Narrow"/>
              </a:rPr>
              <a:t> </a:t>
            </a:r>
            <a:r>
              <a:rPr lang="en-US" sz="2000">
                <a:solidFill>
                  <a:schemeClr val="dk2"/>
                </a:solidFill>
                <a:latin typeface="Arial Narrow"/>
                <a:ea typeface="Arial Narrow"/>
                <a:cs typeface="Arial Narrow"/>
                <a:sym typeface="Arial Narrow"/>
              </a:rPr>
              <a:t>-&gt;</a:t>
            </a:r>
            <a:endParaRPr/>
          </a:p>
          <a:p>
            <a:pPr indent="-342900" lvl="1" marL="800100" marR="0" rtl="0" algn="l">
              <a:lnSpc>
                <a:spcPct val="120000"/>
              </a:lnSpc>
              <a:spcBef>
                <a:spcPts val="0"/>
              </a:spcBef>
              <a:spcAft>
                <a:spcPts val="0"/>
              </a:spcAft>
              <a:buClr>
                <a:schemeClr val="dk2"/>
              </a:buClr>
              <a:buSzPts val="2000"/>
              <a:buFont typeface="Noto Sans Symbols"/>
              <a:buChar char="▪"/>
            </a:pPr>
            <a:r>
              <a:rPr b="0" i="0" lang="en-US" sz="2000" u="none" cap="none" strike="noStrike">
                <a:solidFill>
                  <a:schemeClr val="dk2"/>
                </a:solidFill>
                <a:latin typeface="Arial Narrow"/>
                <a:ea typeface="Arial Narrow"/>
                <a:cs typeface="Arial Narrow"/>
                <a:sym typeface="Arial Narrow"/>
              </a:rPr>
              <a:t> L3 weekly or monthly composites at a spatial resolution lower than the sensor’s </a:t>
            </a:r>
            <a:endParaRPr/>
          </a:p>
          <a:p>
            <a:pPr indent="-342900" lvl="0" marL="342900" marR="0" rtl="0" algn="l">
              <a:lnSpc>
                <a:spcPct val="120000"/>
              </a:lnSpc>
              <a:spcBef>
                <a:spcPts val="600"/>
              </a:spcBef>
              <a:spcAft>
                <a:spcPts val="0"/>
              </a:spcAft>
              <a:buClr>
                <a:srgbClr val="00B050"/>
              </a:buClr>
              <a:buSzPts val="2000"/>
              <a:buFont typeface="Arial"/>
              <a:buChar char="•"/>
            </a:pPr>
            <a:r>
              <a:rPr b="1" lang="en-US" sz="2000">
                <a:solidFill>
                  <a:srgbClr val="00B050"/>
                </a:solidFill>
                <a:latin typeface="Arial Narrow"/>
                <a:ea typeface="Arial Narrow"/>
                <a:cs typeface="Arial Narrow"/>
                <a:sym typeface="Arial Narrow"/>
              </a:rPr>
              <a:t>High-res</a:t>
            </a:r>
            <a:r>
              <a:rPr b="1" lang="en-US" sz="2000">
                <a:solidFill>
                  <a:schemeClr val="dk2"/>
                </a:solidFill>
                <a:latin typeface="Arial Narrow"/>
                <a:ea typeface="Arial Narrow"/>
                <a:cs typeface="Arial Narrow"/>
                <a:sym typeface="Arial Narrow"/>
              </a:rPr>
              <a:t>, </a:t>
            </a:r>
            <a:r>
              <a:rPr b="1" lang="en-US" sz="2000">
                <a:solidFill>
                  <a:srgbClr val="FFC000"/>
                </a:solidFill>
                <a:latin typeface="Arial Narrow"/>
                <a:ea typeface="Arial Narrow"/>
                <a:cs typeface="Arial Narrow"/>
                <a:sym typeface="Arial Narrow"/>
              </a:rPr>
              <a:t>gap-free</a:t>
            </a:r>
            <a:r>
              <a:rPr b="1" lang="en-US" sz="2000">
                <a:solidFill>
                  <a:schemeClr val="dk2"/>
                </a:solidFill>
                <a:latin typeface="Arial Narrow"/>
                <a:ea typeface="Arial Narrow"/>
                <a:cs typeface="Arial Narrow"/>
                <a:sym typeface="Arial Narrow"/>
              </a:rPr>
              <a:t>,</a:t>
            </a:r>
            <a:r>
              <a:rPr b="1" lang="en-US" sz="2000" strike="sngStrike">
                <a:solidFill>
                  <a:srgbClr val="7F7F7F"/>
                </a:solidFill>
                <a:latin typeface="Arial Narrow"/>
                <a:ea typeface="Arial Narrow"/>
                <a:cs typeface="Arial Narrow"/>
                <a:sym typeface="Arial Narrow"/>
              </a:rPr>
              <a:t> satellite data only</a:t>
            </a:r>
            <a:r>
              <a:rPr b="1" lang="en-US" sz="2000">
                <a:solidFill>
                  <a:schemeClr val="dk2"/>
                </a:solidFill>
                <a:latin typeface="Arial Narrow"/>
                <a:ea typeface="Arial Narrow"/>
                <a:cs typeface="Arial Narrow"/>
                <a:sym typeface="Arial Narrow"/>
              </a:rPr>
              <a:t> </a:t>
            </a:r>
            <a:r>
              <a:rPr lang="en-US" sz="2000">
                <a:solidFill>
                  <a:schemeClr val="dk2"/>
                </a:solidFill>
                <a:latin typeface="Arial Narrow"/>
                <a:ea typeface="Arial Narrow"/>
                <a:cs typeface="Arial Narrow"/>
                <a:sym typeface="Arial Narrow"/>
              </a:rPr>
              <a:t>-&gt;</a:t>
            </a:r>
            <a:endParaRPr/>
          </a:p>
          <a:p>
            <a:pPr indent="-342900" lvl="1" marL="800100" marR="0" rtl="0" algn="l">
              <a:lnSpc>
                <a:spcPct val="120000"/>
              </a:lnSpc>
              <a:spcBef>
                <a:spcPts val="0"/>
              </a:spcBef>
              <a:spcAft>
                <a:spcPts val="0"/>
              </a:spcAft>
              <a:buClr>
                <a:schemeClr val="dk2"/>
              </a:buClr>
              <a:buSzPts val="2000"/>
              <a:buFont typeface="Noto Sans Symbols"/>
              <a:buChar char="▪"/>
            </a:pPr>
            <a:r>
              <a:rPr b="0" i="0" lang="en-US" sz="2000" u="none" cap="none" strike="noStrike">
                <a:solidFill>
                  <a:schemeClr val="dk2"/>
                </a:solidFill>
                <a:latin typeface="Arial Narrow"/>
                <a:ea typeface="Arial Narrow"/>
                <a:cs typeface="Arial Narrow"/>
                <a:sym typeface="Arial Narrow"/>
              </a:rPr>
              <a:t>L4 </a:t>
            </a:r>
            <a:endParaRPr/>
          </a:p>
          <a:p>
            <a:pPr indent="-342900" lvl="1" marL="800100" marR="0" rtl="0" algn="l">
              <a:lnSpc>
                <a:spcPct val="120000"/>
              </a:lnSpc>
              <a:spcBef>
                <a:spcPts val="0"/>
              </a:spcBef>
              <a:spcAft>
                <a:spcPts val="0"/>
              </a:spcAft>
              <a:buClr>
                <a:schemeClr val="dk2"/>
              </a:buClr>
              <a:buSzPts val="2000"/>
              <a:buFont typeface="Noto Sans Symbols"/>
              <a:buChar char="▪"/>
            </a:pPr>
            <a:r>
              <a:rPr b="0" i="0" lang="en-US" sz="2000" u="none" cap="none" strike="noStrike">
                <a:solidFill>
                  <a:schemeClr val="dk2"/>
                </a:solidFill>
                <a:latin typeface="Arial Narrow"/>
                <a:ea typeface="Arial Narrow"/>
                <a:cs typeface="Arial Narrow"/>
                <a:sym typeface="Arial Narrow"/>
              </a:rPr>
              <a:t>Not guaranteed to be satellite data only, i.e. because interpolation is done to fill in the gaps, users do not know which pixels come from observations and which pixels are interpolated</a:t>
            </a:r>
            <a:endParaRPr/>
          </a:p>
          <a:p>
            <a:pPr indent="-215900" lvl="0" marL="342900" marR="0" rtl="0" algn="l">
              <a:spcBef>
                <a:spcPts val="0"/>
              </a:spcBef>
              <a:spcAft>
                <a:spcPts val="0"/>
              </a:spcAft>
              <a:buClr>
                <a:schemeClr val="dk1"/>
              </a:buClr>
              <a:buSzPts val="2000"/>
              <a:buFont typeface="Arial"/>
              <a:buNone/>
            </a:pPr>
            <a:r>
              <a:t/>
            </a:r>
            <a:endParaRPr sz="2000">
              <a:solidFill>
                <a:schemeClr val="dk2"/>
              </a:solidFill>
              <a:latin typeface="Arial Narrow"/>
              <a:ea typeface="Arial Narrow"/>
              <a:cs typeface="Arial Narrow"/>
              <a:sym typeface="Arial Narrow"/>
            </a:endParaRPr>
          </a:p>
          <a:p>
            <a:pPr indent="-215900" lvl="0" marL="342900" marR="0" rtl="0" algn="l">
              <a:spcBef>
                <a:spcPts val="0"/>
              </a:spcBef>
              <a:spcAft>
                <a:spcPts val="0"/>
              </a:spcAft>
              <a:buClr>
                <a:schemeClr val="dk1"/>
              </a:buClr>
              <a:buSzPts val="2000"/>
              <a:buFont typeface="Arial"/>
              <a:buNone/>
            </a:pPr>
            <a:r>
              <a:t/>
            </a:r>
            <a:endParaRPr sz="2000">
              <a:solidFill>
                <a:schemeClr val="dk2"/>
              </a:solidFill>
              <a:latin typeface="Arial Narrow"/>
              <a:ea typeface="Arial Narrow"/>
              <a:cs typeface="Arial Narrow"/>
              <a:sym typeface="Arial Narrow"/>
            </a:endParaRPr>
          </a:p>
        </p:txBody>
      </p:sp>
      <p:pic>
        <p:nvPicPr>
          <p:cNvPr id="463" name="Google Shape;463;p25"/>
          <p:cNvPicPr preferRelativeResize="0"/>
          <p:nvPr/>
        </p:nvPicPr>
        <p:blipFill rotWithShape="1">
          <a:blip r:embed="rId3">
            <a:alphaModFix/>
          </a:blip>
          <a:srcRect b="0" l="0" r="0" t="0"/>
          <a:stretch/>
        </p:blipFill>
        <p:spPr>
          <a:xfrm>
            <a:off x="7677809" y="551867"/>
            <a:ext cx="3768218" cy="2573827"/>
          </a:xfrm>
          <a:prstGeom prst="rect">
            <a:avLst/>
          </a:prstGeom>
          <a:noFill/>
          <a:ln>
            <a:noFill/>
          </a:ln>
        </p:spPr>
      </p:pic>
      <p:sp>
        <p:nvSpPr>
          <p:cNvPr id="464" name="Google Shape;464;p25"/>
          <p:cNvSpPr txBox="1"/>
          <p:nvPr/>
        </p:nvSpPr>
        <p:spPr>
          <a:xfrm>
            <a:off x="154829" y="111832"/>
            <a:ext cx="8229600" cy="7223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rgbClr val="1E5C90"/>
                </a:solidFill>
                <a:latin typeface="Arial Narrow"/>
                <a:ea typeface="Arial Narrow"/>
                <a:cs typeface="Arial Narrow"/>
                <a:sym typeface="Arial Narrow"/>
              </a:rPr>
              <a:t>Which data set should be used? </a:t>
            </a:r>
            <a:endParaRPr/>
          </a:p>
        </p:txBody>
      </p:sp>
      <p:sp>
        <p:nvSpPr>
          <p:cNvPr id="465" name="Google Shape;465;p25"/>
          <p:cNvSpPr txBox="1"/>
          <p:nvPr/>
        </p:nvSpPr>
        <p:spPr>
          <a:xfrm>
            <a:off x="10093665" y="6067435"/>
            <a:ext cx="2066591"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Arial Narrow"/>
                <a:ea typeface="Arial Narrow"/>
                <a:cs typeface="Arial Narrow"/>
                <a:sym typeface="Arial Narrow"/>
              </a:rPr>
              <a:t>Slide from Irina Gladkova</a:t>
            </a:r>
            <a:endParaRPr/>
          </a:p>
        </p:txBody>
      </p:sp>
      <p:sp>
        <p:nvSpPr>
          <p:cNvPr id="466" name="Google Shape;466;p25"/>
          <p:cNvSpPr txBox="1"/>
          <p:nvPr>
            <p:ph idx="11" type="ftr"/>
          </p:nvPr>
        </p:nvSpPr>
        <p:spPr>
          <a:xfrm>
            <a:off x="1200193" y="6441410"/>
            <a:ext cx="936934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Narrow"/>
                <a:ea typeface="Arial Narrow"/>
                <a:cs typeface="Arial Narrow"/>
                <a:sym typeface="Arial Narrow"/>
              </a:rPr>
              <a:t>NOAA CoastWatch Satellite Course                                      http://coastwatch.noaa.gov</a:t>
            </a:r>
            <a:endParaRPr/>
          </a:p>
        </p:txBody>
      </p:sp>
      <p:pic>
        <p:nvPicPr>
          <p:cNvPr id="467" name="Google Shape;467;p25"/>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6"/>
          <p:cNvSpPr txBox="1"/>
          <p:nvPr>
            <p:ph idx="1" type="body"/>
          </p:nvPr>
        </p:nvSpPr>
        <p:spPr>
          <a:xfrm>
            <a:off x="2133600" y="1160206"/>
            <a:ext cx="8378952" cy="50119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99"/>
              </a:buClr>
              <a:buSzPts val="1500"/>
              <a:buNone/>
            </a:pPr>
            <a:r>
              <a:t/>
            </a:r>
            <a:endParaRPr b="1"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t/>
            </a:r>
            <a:endParaRPr sz="1500">
              <a:solidFill>
                <a:srgbClr val="002060"/>
              </a:solidFill>
              <a:latin typeface="Arial"/>
              <a:ea typeface="Arial"/>
              <a:cs typeface="Arial"/>
              <a:sym typeface="Arial"/>
            </a:endParaRPr>
          </a:p>
          <a:p>
            <a:pPr indent="0" lvl="0" marL="0" rtl="0" algn="l">
              <a:lnSpc>
                <a:spcPct val="120000"/>
              </a:lnSpc>
              <a:spcBef>
                <a:spcPts val="1000"/>
              </a:spcBef>
              <a:spcAft>
                <a:spcPts val="0"/>
              </a:spcAft>
              <a:buClr>
                <a:srgbClr val="000099"/>
              </a:buClr>
              <a:buSzPts val="1500"/>
              <a:buNone/>
            </a:pPr>
            <a:r>
              <a:rPr lang="en-US" sz="1500">
                <a:solidFill>
                  <a:srgbClr val="002060"/>
                </a:solidFill>
                <a:latin typeface="Arial"/>
                <a:ea typeface="Arial"/>
                <a:cs typeface="Arial"/>
                <a:sym typeface="Arial"/>
              </a:rPr>
              <a:t>	</a:t>
            </a:r>
            <a:endParaRPr b="1" sz="1500">
              <a:solidFill>
                <a:srgbClr val="002060"/>
              </a:solidFill>
              <a:latin typeface="Arial"/>
              <a:ea typeface="Arial"/>
              <a:cs typeface="Arial"/>
              <a:sym typeface="Arial"/>
            </a:endParaRPr>
          </a:p>
        </p:txBody>
      </p:sp>
      <p:sp>
        <p:nvSpPr>
          <p:cNvPr id="474" name="Google Shape;474;p26"/>
          <p:cNvSpPr txBox="1"/>
          <p:nvPr>
            <p:ph type="title"/>
          </p:nvPr>
        </p:nvSpPr>
        <p:spPr>
          <a:xfrm>
            <a:off x="442331" y="359396"/>
            <a:ext cx="807720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Characteristics of some popular SST L4 products</a:t>
            </a:r>
            <a:endParaRPr i="1">
              <a:latin typeface="Arial Narrow"/>
              <a:ea typeface="Arial Narrow"/>
              <a:cs typeface="Arial Narrow"/>
              <a:sym typeface="Arial Narrow"/>
            </a:endParaRPr>
          </a:p>
        </p:txBody>
      </p:sp>
      <p:graphicFrame>
        <p:nvGraphicFramePr>
          <p:cNvPr id="475" name="Google Shape;475;p26"/>
          <p:cNvGraphicFramePr/>
          <p:nvPr/>
        </p:nvGraphicFramePr>
        <p:xfrm>
          <a:off x="602167" y="1429786"/>
          <a:ext cx="3000000" cy="3000000"/>
        </p:xfrm>
        <a:graphic>
          <a:graphicData uri="http://schemas.openxmlformats.org/drawingml/2006/table">
            <a:tbl>
              <a:tblPr>
                <a:noFill/>
                <a:tableStyleId>{7051207C-538C-44B4-BCA6-72584FECD1CD}</a:tableStyleId>
              </a:tblPr>
              <a:tblGrid>
                <a:gridCol w="3666975"/>
                <a:gridCol w="1143550"/>
                <a:gridCol w="1336075"/>
                <a:gridCol w="1135150"/>
                <a:gridCol w="1182025"/>
                <a:gridCol w="1165200"/>
                <a:gridCol w="897775"/>
              </a:tblGrid>
              <a:tr h="724875">
                <a:tc>
                  <a:txBody>
                    <a:bodyPr/>
                    <a:lstStyle/>
                    <a:p>
                      <a:pPr indent="0" lvl="0" marL="0" marR="0" rtl="0" algn="ctr">
                        <a:spcBef>
                          <a:spcPts val="0"/>
                        </a:spcBef>
                        <a:spcAft>
                          <a:spcPts val="0"/>
                        </a:spcAft>
                        <a:buNone/>
                      </a:pPr>
                      <a:r>
                        <a:rPr b="1" lang="en-US" sz="2000" u="none" cap="none" strike="noStrike"/>
                        <a:t>Name</a:t>
                      </a:r>
                      <a:endParaRPr b="1" i="0" sz="2000" u="none" cap="none" strike="noStrike">
                        <a:solidFill>
                          <a:srgbClr val="000000"/>
                        </a:solidFill>
                        <a:latin typeface="Calibri"/>
                        <a:ea typeface="Calibri"/>
                        <a:cs typeface="Calibri"/>
                        <a:sym typeface="Calibri"/>
                      </a:endParaRPr>
                    </a:p>
                  </a:txBody>
                  <a:tcPr marT="7425" marB="0" marR="7425" marL="7425" anchor="b">
                    <a:solidFill>
                      <a:srgbClr val="D8D8D8"/>
                    </a:solidFill>
                  </a:tcPr>
                </a:tc>
                <a:tc>
                  <a:txBody>
                    <a:bodyPr/>
                    <a:lstStyle/>
                    <a:p>
                      <a:pPr indent="63500" lvl="0" marL="0" marR="0" rtl="0" algn="ctr">
                        <a:spcBef>
                          <a:spcPts val="0"/>
                        </a:spcBef>
                        <a:spcAft>
                          <a:spcPts val="0"/>
                        </a:spcAft>
                        <a:buNone/>
                      </a:pPr>
                      <a:r>
                        <a:rPr b="1" lang="en-US" sz="2000" u="none" cap="none" strike="noStrike"/>
                        <a:t>aka</a:t>
                      </a:r>
                      <a:endParaRPr b="1" i="0" sz="2000" u="none" cap="none" strike="noStrike">
                        <a:solidFill>
                          <a:srgbClr val="000000"/>
                        </a:solidFill>
                        <a:latin typeface="Calibri"/>
                        <a:ea typeface="Calibri"/>
                        <a:cs typeface="Calibri"/>
                        <a:sym typeface="Calibri"/>
                      </a:endParaRPr>
                    </a:p>
                  </a:txBody>
                  <a:tcPr marT="7425" marB="0" marR="7425" marL="7425" anchor="b">
                    <a:solidFill>
                      <a:srgbClr val="D8D8D8"/>
                    </a:solidFill>
                  </a:tcPr>
                </a:tc>
                <a:tc>
                  <a:txBody>
                    <a:bodyPr/>
                    <a:lstStyle/>
                    <a:p>
                      <a:pPr indent="0" lvl="0" marL="0" marR="0" rtl="0" algn="ctr">
                        <a:spcBef>
                          <a:spcPts val="0"/>
                        </a:spcBef>
                        <a:spcAft>
                          <a:spcPts val="0"/>
                        </a:spcAft>
                        <a:buNone/>
                      </a:pPr>
                      <a:r>
                        <a:rPr b="1" lang="en-US" sz="2000" u="none" cap="none" strike="noStrike"/>
                        <a:t> Institution</a:t>
                      </a:r>
                      <a:endParaRPr b="1" i="0" sz="2000" u="none" cap="none" strike="noStrike">
                        <a:solidFill>
                          <a:srgbClr val="000000"/>
                        </a:solidFill>
                        <a:latin typeface="Calibri"/>
                        <a:ea typeface="Calibri"/>
                        <a:cs typeface="Calibri"/>
                        <a:sym typeface="Calibri"/>
                      </a:endParaRPr>
                    </a:p>
                  </a:txBody>
                  <a:tcPr marT="7425" marB="0" marR="7425" marL="7425" anchor="b">
                    <a:solidFill>
                      <a:srgbClr val="D8D8D8"/>
                    </a:solidFill>
                  </a:tcPr>
                </a:tc>
                <a:tc>
                  <a:txBody>
                    <a:bodyPr/>
                    <a:lstStyle/>
                    <a:p>
                      <a:pPr indent="0" lvl="0" marL="0" marR="0" rtl="0" algn="ctr">
                        <a:spcBef>
                          <a:spcPts val="0"/>
                        </a:spcBef>
                        <a:spcAft>
                          <a:spcPts val="0"/>
                        </a:spcAft>
                        <a:buNone/>
                      </a:pPr>
                      <a:r>
                        <a:rPr b="1" lang="en-US" sz="2000" u="none" cap="none" strike="noStrike"/>
                        <a:t>spatial resolution</a:t>
                      </a:r>
                      <a:endParaRPr b="1" i="0" sz="2000" u="none" cap="none" strike="noStrike">
                        <a:solidFill>
                          <a:srgbClr val="000000"/>
                        </a:solidFill>
                        <a:latin typeface="Calibri"/>
                        <a:ea typeface="Calibri"/>
                        <a:cs typeface="Calibri"/>
                        <a:sym typeface="Calibri"/>
                      </a:endParaRPr>
                    </a:p>
                  </a:txBody>
                  <a:tcPr marT="7425" marB="0" marR="7425" marL="7425" anchor="b">
                    <a:solidFill>
                      <a:srgbClr val="D8D8D8"/>
                    </a:solidFill>
                  </a:tcPr>
                </a:tc>
                <a:tc>
                  <a:txBody>
                    <a:bodyPr/>
                    <a:lstStyle/>
                    <a:p>
                      <a:pPr indent="0" lvl="0" marL="0" marR="0" rtl="0" algn="ctr">
                        <a:spcBef>
                          <a:spcPts val="0"/>
                        </a:spcBef>
                        <a:spcAft>
                          <a:spcPts val="0"/>
                        </a:spcAft>
                        <a:buNone/>
                      </a:pPr>
                      <a:r>
                        <a:rPr b="1" lang="en-US" sz="2000" u="none" cap="none" strike="noStrike"/>
                        <a:t>temporal resolution</a:t>
                      </a:r>
                      <a:endParaRPr b="1" i="0" sz="2000" u="none" cap="none" strike="noStrike">
                        <a:solidFill>
                          <a:srgbClr val="000000"/>
                        </a:solidFill>
                        <a:latin typeface="Calibri"/>
                        <a:ea typeface="Calibri"/>
                        <a:cs typeface="Calibri"/>
                        <a:sym typeface="Calibri"/>
                      </a:endParaRPr>
                    </a:p>
                  </a:txBody>
                  <a:tcPr marT="7425" marB="0" marR="7425" marL="7425" anchor="b">
                    <a:solidFill>
                      <a:srgbClr val="D8D8D8"/>
                    </a:solidFill>
                  </a:tcPr>
                </a:tc>
                <a:tc>
                  <a:txBody>
                    <a:bodyPr/>
                    <a:lstStyle/>
                    <a:p>
                      <a:pPr indent="0" lvl="0" marL="0" marR="0" rtl="0" algn="ctr">
                        <a:spcBef>
                          <a:spcPts val="0"/>
                        </a:spcBef>
                        <a:spcAft>
                          <a:spcPts val="0"/>
                        </a:spcAft>
                        <a:buNone/>
                      </a:pPr>
                      <a:r>
                        <a:rPr b="1" lang="en-US" sz="2000" u="none" cap="none" strike="noStrike"/>
                        <a:t>time coverage</a:t>
                      </a:r>
                      <a:endParaRPr b="1" i="0" sz="2000" u="none" cap="none" strike="noStrike">
                        <a:solidFill>
                          <a:srgbClr val="000000"/>
                        </a:solidFill>
                        <a:latin typeface="Calibri"/>
                        <a:ea typeface="Calibri"/>
                        <a:cs typeface="Calibri"/>
                        <a:sym typeface="Calibri"/>
                      </a:endParaRPr>
                    </a:p>
                  </a:txBody>
                  <a:tcPr marT="7425" marB="0" marR="7425" marL="7425" anchor="b">
                    <a:solidFill>
                      <a:srgbClr val="D8D8D8"/>
                    </a:solidFill>
                  </a:tcPr>
                </a:tc>
                <a:tc>
                  <a:txBody>
                    <a:bodyPr/>
                    <a:lstStyle/>
                    <a:p>
                      <a:pPr indent="0" lvl="0" marL="0" marR="0" rtl="0" algn="ctr">
                        <a:spcBef>
                          <a:spcPts val="0"/>
                        </a:spcBef>
                        <a:spcAft>
                          <a:spcPts val="0"/>
                        </a:spcAft>
                        <a:buNone/>
                      </a:pPr>
                      <a:r>
                        <a:rPr b="1" lang="en-US" sz="2000" u="none" cap="none" strike="noStrike"/>
                        <a:t>cloud-free</a:t>
                      </a:r>
                      <a:endParaRPr b="1" i="0" sz="2000" u="none" cap="none" strike="noStrike">
                        <a:solidFill>
                          <a:srgbClr val="000000"/>
                        </a:solidFill>
                        <a:latin typeface="Calibri"/>
                        <a:ea typeface="Calibri"/>
                        <a:cs typeface="Calibri"/>
                        <a:sym typeface="Calibri"/>
                      </a:endParaRPr>
                    </a:p>
                  </a:txBody>
                  <a:tcPr marT="7425" marB="0" marR="7425" marL="7425" anchor="b">
                    <a:solidFill>
                      <a:srgbClr val="D8D8D8"/>
                    </a:solidFill>
                  </a:tcPr>
                </a:tc>
              </a:tr>
              <a:tr h="724875">
                <a:tc>
                  <a:txBody>
                    <a:bodyPr/>
                    <a:lstStyle/>
                    <a:p>
                      <a:pPr indent="0" lvl="0" marL="119063" marR="0" rtl="0" algn="l">
                        <a:spcBef>
                          <a:spcPts val="0"/>
                        </a:spcBef>
                        <a:spcAft>
                          <a:spcPts val="0"/>
                        </a:spcAft>
                        <a:buNone/>
                      </a:pPr>
                      <a:r>
                        <a:rPr lang="en-US" sz="2000" u="none" cap="none" strike="noStrike"/>
                        <a:t>Operational Sea Surface Temperature    and Sea Ice Analysis</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63500" lvl="0" marL="0" marR="0" rtl="0" algn="l">
                        <a:spcBef>
                          <a:spcPts val="0"/>
                        </a:spcBef>
                        <a:spcAft>
                          <a:spcPts val="0"/>
                        </a:spcAft>
                        <a:buNone/>
                      </a:pPr>
                      <a:r>
                        <a:rPr lang="en-US" sz="2000" u="none" cap="none" strike="noStrike"/>
                        <a:t>OSTIA</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l">
                        <a:spcBef>
                          <a:spcPts val="0"/>
                        </a:spcBef>
                        <a:spcAft>
                          <a:spcPts val="0"/>
                        </a:spcAft>
                        <a:buNone/>
                      </a:pPr>
                      <a:r>
                        <a:rPr lang="en-US" sz="2000" u="none" cap="none" strike="noStrike"/>
                        <a:t> Met Office</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ctr">
                        <a:spcBef>
                          <a:spcPts val="0"/>
                        </a:spcBef>
                        <a:spcAft>
                          <a:spcPts val="0"/>
                        </a:spcAft>
                        <a:buNone/>
                      </a:pPr>
                      <a:r>
                        <a:rPr lang="en-US" sz="2000" u="none" cap="none" strike="noStrike"/>
                        <a:t>0.05º</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ctr">
                        <a:spcBef>
                          <a:spcPts val="0"/>
                        </a:spcBef>
                        <a:spcAft>
                          <a:spcPts val="0"/>
                        </a:spcAft>
                        <a:buNone/>
                      </a:pPr>
                      <a:r>
                        <a:rPr lang="en-US" sz="2000" u="none" cap="none" strike="noStrike"/>
                        <a:t>daily</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ctr">
                        <a:spcBef>
                          <a:spcPts val="0"/>
                        </a:spcBef>
                        <a:spcAft>
                          <a:spcPts val="0"/>
                        </a:spcAft>
                        <a:buNone/>
                      </a:pPr>
                      <a:r>
                        <a:rPr lang="en-US" sz="2000" u="none" cap="none" strike="noStrike"/>
                        <a:t>2006-present</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ctr">
                        <a:spcBef>
                          <a:spcPts val="0"/>
                        </a:spcBef>
                        <a:spcAft>
                          <a:spcPts val="0"/>
                        </a:spcAft>
                        <a:buNone/>
                      </a:pPr>
                      <a:r>
                        <a:rPr lang="en-US" sz="2000" u="none" cap="none" strike="noStrike"/>
                        <a:t>yes</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r>
              <a:tr h="724875">
                <a:tc>
                  <a:txBody>
                    <a:bodyPr/>
                    <a:lstStyle/>
                    <a:p>
                      <a:pPr indent="0" lvl="0" marL="119063" marR="0" rtl="0" algn="l">
                        <a:spcBef>
                          <a:spcPts val="0"/>
                        </a:spcBef>
                        <a:spcAft>
                          <a:spcPts val="0"/>
                        </a:spcAft>
                        <a:buNone/>
                      </a:pPr>
                      <a:r>
                        <a:rPr lang="en-US" sz="2000" u="none" cap="none" strike="noStrike"/>
                        <a:t>AVHRR Pathfinder </a:t>
                      </a:r>
                      <a:br>
                        <a:rPr lang="en-US" sz="2000" u="none" cap="none" strike="noStrike"/>
                      </a:br>
                      <a:r>
                        <a:rPr lang="en-US" sz="2000" u="none" cap="none" strike="noStrike"/>
                        <a:t>Sea Surface Temperature</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63500" lvl="0" marL="0" marR="0" rtl="0" algn="l">
                        <a:spcBef>
                          <a:spcPts val="0"/>
                        </a:spcBef>
                        <a:spcAft>
                          <a:spcPts val="0"/>
                        </a:spcAft>
                        <a:buNone/>
                      </a:pPr>
                      <a:r>
                        <a:rPr lang="en-US" sz="2000" u="none" cap="none" strike="noStrike"/>
                        <a:t>Pathfinder</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l">
                        <a:spcBef>
                          <a:spcPts val="0"/>
                        </a:spcBef>
                        <a:spcAft>
                          <a:spcPts val="0"/>
                        </a:spcAft>
                        <a:buNone/>
                      </a:pPr>
                      <a:r>
                        <a:rPr lang="en-US" sz="2000" u="none" cap="none" strike="noStrike"/>
                        <a:t> NOAA/NASA</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ctr">
                        <a:spcBef>
                          <a:spcPts val="0"/>
                        </a:spcBef>
                        <a:spcAft>
                          <a:spcPts val="0"/>
                        </a:spcAft>
                        <a:buNone/>
                      </a:pPr>
                      <a:r>
                        <a:rPr lang="en-US" sz="2000" u="none" cap="none" strike="noStrike"/>
                        <a:t>4km</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ctr">
                        <a:spcBef>
                          <a:spcPts val="0"/>
                        </a:spcBef>
                        <a:spcAft>
                          <a:spcPts val="0"/>
                        </a:spcAft>
                        <a:buNone/>
                      </a:pPr>
                      <a:r>
                        <a:rPr lang="en-US" sz="2000" u="none" cap="none" strike="noStrike"/>
                        <a:t>daily</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ctr">
                        <a:spcBef>
                          <a:spcPts val="0"/>
                        </a:spcBef>
                        <a:spcAft>
                          <a:spcPts val="0"/>
                        </a:spcAft>
                        <a:buNone/>
                      </a:pPr>
                      <a:r>
                        <a:rPr lang="en-US" sz="2000" u="none" cap="none" strike="noStrike"/>
                        <a:t>1981-june 2018</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ctr">
                        <a:spcBef>
                          <a:spcPts val="0"/>
                        </a:spcBef>
                        <a:spcAft>
                          <a:spcPts val="0"/>
                        </a:spcAft>
                        <a:buNone/>
                      </a:pPr>
                      <a:r>
                        <a:rPr lang="en-US" sz="2000" u="none" cap="none" strike="noStrike"/>
                        <a:t>no</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r>
              <a:tr h="724875">
                <a:tc>
                  <a:txBody>
                    <a:bodyPr/>
                    <a:lstStyle/>
                    <a:p>
                      <a:pPr indent="0" lvl="0" marL="119063" marR="0" rtl="0" algn="l">
                        <a:spcBef>
                          <a:spcPts val="0"/>
                        </a:spcBef>
                        <a:spcAft>
                          <a:spcPts val="0"/>
                        </a:spcAft>
                        <a:buNone/>
                      </a:pPr>
                      <a:r>
                        <a:rPr lang="en-US" sz="2000" u="none" cap="none" strike="noStrike"/>
                        <a:t>Multi-scale Ultra-high Resolution </a:t>
                      </a:r>
                      <a:br>
                        <a:rPr lang="en-US" sz="2000" u="none" cap="none" strike="noStrike"/>
                      </a:br>
                      <a:r>
                        <a:rPr lang="en-US" sz="2000" u="none" cap="none" strike="noStrike"/>
                        <a:t>Sea Surface Temperature </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63500" lvl="0" marL="0" marR="0" rtl="0" algn="l">
                        <a:spcBef>
                          <a:spcPts val="0"/>
                        </a:spcBef>
                        <a:spcAft>
                          <a:spcPts val="0"/>
                        </a:spcAft>
                        <a:buNone/>
                      </a:pPr>
                      <a:r>
                        <a:rPr lang="en-US" sz="2000" u="none" cap="none" strike="noStrike"/>
                        <a:t>JPL MUR</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l">
                        <a:spcBef>
                          <a:spcPts val="0"/>
                        </a:spcBef>
                        <a:spcAft>
                          <a:spcPts val="0"/>
                        </a:spcAft>
                        <a:buNone/>
                      </a:pPr>
                      <a:r>
                        <a:rPr lang="en-US" sz="2000" u="none" cap="none" strike="noStrike"/>
                        <a:t> NASA</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ctr">
                        <a:spcBef>
                          <a:spcPts val="0"/>
                        </a:spcBef>
                        <a:spcAft>
                          <a:spcPts val="0"/>
                        </a:spcAft>
                        <a:buNone/>
                      </a:pPr>
                      <a:r>
                        <a:rPr lang="en-US" sz="2000" u="none" cap="none" strike="noStrike"/>
                        <a:t>1km</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ctr">
                        <a:spcBef>
                          <a:spcPts val="0"/>
                        </a:spcBef>
                        <a:spcAft>
                          <a:spcPts val="0"/>
                        </a:spcAft>
                        <a:buNone/>
                      </a:pPr>
                      <a:r>
                        <a:rPr lang="en-US" sz="2000" u="none" cap="none" strike="noStrike"/>
                        <a:t>daily</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ctr">
                        <a:spcBef>
                          <a:spcPts val="0"/>
                        </a:spcBef>
                        <a:spcAft>
                          <a:spcPts val="0"/>
                        </a:spcAft>
                        <a:buNone/>
                      </a:pPr>
                      <a:r>
                        <a:rPr lang="en-US" sz="2000" u="none" cap="none" strike="noStrike"/>
                        <a:t>2002-present</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c>
                  <a:txBody>
                    <a:bodyPr/>
                    <a:lstStyle/>
                    <a:p>
                      <a:pPr indent="0" lvl="0" marL="0" marR="0" rtl="0" algn="ctr">
                        <a:spcBef>
                          <a:spcPts val="0"/>
                        </a:spcBef>
                        <a:spcAft>
                          <a:spcPts val="0"/>
                        </a:spcAft>
                        <a:buNone/>
                      </a:pPr>
                      <a:r>
                        <a:rPr lang="en-US" sz="2000" u="none" cap="none" strike="noStrike"/>
                        <a:t>yes</a:t>
                      </a:r>
                      <a:endParaRPr b="0" i="0" sz="2000" u="none" cap="none" strike="noStrike">
                        <a:solidFill>
                          <a:srgbClr val="000000"/>
                        </a:solidFill>
                        <a:latin typeface="Calibri"/>
                        <a:ea typeface="Calibri"/>
                        <a:cs typeface="Calibri"/>
                        <a:sym typeface="Calibri"/>
                      </a:endParaRPr>
                    </a:p>
                  </a:txBody>
                  <a:tcPr marT="7425" marB="0" marR="7425" marL="7425" anchor="ctr">
                    <a:solidFill>
                      <a:schemeClr val="lt1"/>
                    </a:solidFill>
                  </a:tcPr>
                </a:tc>
              </a:tr>
              <a:tr h="724875">
                <a:tc>
                  <a:txBody>
                    <a:bodyPr/>
                    <a:lstStyle/>
                    <a:p>
                      <a:pPr indent="0" lvl="0" marL="119063" marR="0" rtl="0" algn="l">
                        <a:spcBef>
                          <a:spcPts val="0"/>
                        </a:spcBef>
                        <a:spcAft>
                          <a:spcPts val="0"/>
                        </a:spcAft>
                        <a:buNone/>
                      </a:pPr>
                      <a:r>
                        <a:rPr lang="en-US" sz="2000" u="none" cap="none" strike="noStrike"/>
                        <a:t>NOAA Geo-polar blended </a:t>
                      </a:r>
                      <a:br>
                        <a:rPr lang="en-US" sz="2000" u="none" cap="none" strike="noStrike"/>
                      </a:br>
                      <a:r>
                        <a:rPr lang="en-US" sz="2000" u="none" cap="none" strike="noStrike"/>
                        <a:t>Sea Surface Temperature</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63500" marR="0" rtl="0" algn="l">
                        <a:spcBef>
                          <a:spcPts val="0"/>
                        </a:spcBef>
                        <a:spcAft>
                          <a:spcPts val="0"/>
                        </a:spcAft>
                        <a:buNone/>
                      </a:pPr>
                      <a:r>
                        <a:rPr lang="en-US" sz="2000" u="none" cap="none" strike="noStrike"/>
                        <a:t>GOES-POES</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l">
                        <a:spcBef>
                          <a:spcPts val="0"/>
                        </a:spcBef>
                        <a:spcAft>
                          <a:spcPts val="0"/>
                        </a:spcAft>
                        <a:buNone/>
                      </a:pPr>
                      <a:r>
                        <a:rPr lang="en-US" sz="2000" u="none" cap="none" strike="noStrike"/>
                        <a:t> NOAA</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ctr">
                        <a:spcBef>
                          <a:spcPts val="0"/>
                        </a:spcBef>
                        <a:spcAft>
                          <a:spcPts val="0"/>
                        </a:spcAft>
                        <a:buNone/>
                      </a:pPr>
                      <a:r>
                        <a:rPr lang="en-US" sz="2000" u="none" cap="none" strike="noStrike"/>
                        <a:t>5km</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ctr">
                        <a:spcBef>
                          <a:spcPts val="0"/>
                        </a:spcBef>
                        <a:spcAft>
                          <a:spcPts val="0"/>
                        </a:spcAft>
                        <a:buNone/>
                      </a:pPr>
                      <a:r>
                        <a:rPr lang="en-US" sz="2000" u="none" cap="none" strike="noStrike"/>
                        <a:t>daily</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ctr">
                        <a:spcBef>
                          <a:spcPts val="0"/>
                        </a:spcBef>
                        <a:spcAft>
                          <a:spcPts val="0"/>
                        </a:spcAft>
                        <a:buNone/>
                      </a:pPr>
                      <a:r>
                        <a:rPr lang="en-US" sz="2000" u="none" cap="none" strike="noStrike"/>
                        <a:t>2002-present</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c>
                  <a:txBody>
                    <a:bodyPr/>
                    <a:lstStyle/>
                    <a:p>
                      <a:pPr indent="0" lvl="0" marL="0" marR="0" rtl="0" algn="ctr">
                        <a:spcBef>
                          <a:spcPts val="0"/>
                        </a:spcBef>
                        <a:spcAft>
                          <a:spcPts val="0"/>
                        </a:spcAft>
                        <a:buNone/>
                      </a:pPr>
                      <a:r>
                        <a:rPr lang="en-US" sz="2000" u="none" cap="none" strike="noStrike"/>
                        <a:t>yes</a:t>
                      </a:r>
                      <a:endParaRPr b="0" i="0" sz="2000" u="none" cap="none" strike="noStrike">
                        <a:solidFill>
                          <a:srgbClr val="000000"/>
                        </a:solidFill>
                        <a:latin typeface="Calibri"/>
                        <a:ea typeface="Calibri"/>
                        <a:cs typeface="Calibri"/>
                        <a:sym typeface="Calibri"/>
                      </a:endParaRPr>
                    </a:p>
                  </a:txBody>
                  <a:tcPr marT="7425" marB="0" marR="7425" marL="7425" anchor="ctr">
                    <a:solidFill>
                      <a:srgbClr val="F2F2F2"/>
                    </a:solidFill>
                  </a:tcPr>
                </a:tc>
              </a:tr>
            </a:tbl>
          </a:graphicData>
        </a:graphic>
      </p:graphicFrame>
      <p:sp>
        <p:nvSpPr>
          <p:cNvPr id="476" name="Google Shape;476;p26"/>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477" name="Google Shape;477;p26"/>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7"/>
          <p:cNvSpPr txBox="1"/>
          <p:nvPr>
            <p:ph type="title"/>
          </p:nvPr>
        </p:nvSpPr>
        <p:spPr>
          <a:xfrm>
            <a:off x="246885" y="0"/>
            <a:ext cx="9144000" cy="908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NOAA Geo-Polar Blended SST</a:t>
            </a:r>
            <a:endParaRPr b="1">
              <a:latin typeface="Arial Narrow"/>
              <a:ea typeface="Arial Narrow"/>
              <a:cs typeface="Arial Narrow"/>
              <a:sym typeface="Arial Narrow"/>
            </a:endParaRPr>
          </a:p>
        </p:txBody>
      </p:sp>
      <p:pic>
        <p:nvPicPr>
          <p:cNvPr id="484" name="Google Shape;484;p27"/>
          <p:cNvPicPr preferRelativeResize="0"/>
          <p:nvPr/>
        </p:nvPicPr>
        <p:blipFill rotWithShape="1">
          <a:blip r:embed="rId3">
            <a:alphaModFix/>
          </a:blip>
          <a:srcRect b="0" l="0" r="0" t="0"/>
          <a:stretch/>
        </p:blipFill>
        <p:spPr>
          <a:xfrm>
            <a:off x="5256318" y="1405604"/>
            <a:ext cx="6798392" cy="3262814"/>
          </a:xfrm>
          <a:prstGeom prst="rect">
            <a:avLst/>
          </a:prstGeom>
          <a:noFill/>
          <a:ln>
            <a:noFill/>
          </a:ln>
        </p:spPr>
      </p:pic>
      <p:sp>
        <p:nvSpPr>
          <p:cNvPr id="485" name="Google Shape;485;p27"/>
          <p:cNvSpPr txBox="1"/>
          <p:nvPr>
            <p:ph idx="1" type="body"/>
          </p:nvPr>
        </p:nvSpPr>
        <p:spPr>
          <a:xfrm>
            <a:off x="246885" y="894645"/>
            <a:ext cx="4670803" cy="5263595"/>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rgbClr val="262626"/>
              </a:buClr>
              <a:buSzPts val="2000"/>
              <a:buChar char="•"/>
            </a:pPr>
            <a:r>
              <a:rPr lang="en-US" sz="2000"/>
              <a:t>Created by NOAA Satellite Service, Satellite Applications &amp; Research</a:t>
            </a:r>
            <a:endParaRPr/>
          </a:p>
          <a:p>
            <a:pPr indent="-228600" lvl="0" marL="228600" rtl="0" algn="l">
              <a:lnSpc>
                <a:spcPct val="110000"/>
              </a:lnSpc>
              <a:spcBef>
                <a:spcPts val="1000"/>
              </a:spcBef>
              <a:spcAft>
                <a:spcPts val="0"/>
              </a:spcAft>
              <a:buClr>
                <a:srgbClr val="262626"/>
              </a:buClr>
              <a:buSzPts val="2000"/>
              <a:buChar char="•"/>
            </a:pPr>
            <a:r>
              <a:rPr lang="en-US" sz="2000"/>
              <a:t>2002 – present</a:t>
            </a:r>
            <a:endParaRPr/>
          </a:p>
          <a:p>
            <a:pPr indent="-228600" lvl="0" marL="228600" rtl="0" algn="l">
              <a:lnSpc>
                <a:spcPct val="110000"/>
              </a:lnSpc>
              <a:spcBef>
                <a:spcPts val="1000"/>
              </a:spcBef>
              <a:spcAft>
                <a:spcPts val="0"/>
              </a:spcAft>
              <a:buClr>
                <a:srgbClr val="262626"/>
              </a:buClr>
              <a:buSzPts val="2000"/>
              <a:buChar char="•"/>
            </a:pPr>
            <a:r>
              <a:rPr lang="en-US" sz="2000"/>
              <a:t>Data from infrared polar &amp; geostationary satellites, blended together</a:t>
            </a:r>
            <a:endParaRPr/>
          </a:p>
          <a:p>
            <a:pPr indent="-228600" lvl="1" marL="685800" rtl="0" algn="l">
              <a:lnSpc>
                <a:spcPct val="110000"/>
              </a:lnSpc>
              <a:spcBef>
                <a:spcPts val="500"/>
              </a:spcBef>
              <a:spcAft>
                <a:spcPts val="0"/>
              </a:spcAft>
              <a:buClr>
                <a:srgbClr val="262626"/>
              </a:buClr>
              <a:buSzPts val="2000"/>
              <a:buChar char="•"/>
            </a:pPr>
            <a:r>
              <a:rPr lang="en-US" sz="2000"/>
              <a:t>Optimal interpolation assimilation balances detail preservation &amp; noise reduction</a:t>
            </a:r>
            <a:endParaRPr/>
          </a:p>
          <a:p>
            <a:pPr indent="-228600" lvl="1" marL="685800" rtl="0" algn="l">
              <a:lnSpc>
                <a:spcPct val="110000"/>
              </a:lnSpc>
              <a:spcBef>
                <a:spcPts val="500"/>
              </a:spcBef>
              <a:spcAft>
                <a:spcPts val="0"/>
              </a:spcAft>
              <a:buClr>
                <a:srgbClr val="262626"/>
              </a:buClr>
              <a:buSzPts val="2000"/>
              <a:buChar char="•"/>
            </a:pPr>
            <a:r>
              <a:rPr lang="en-US" sz="2000"/>
              <a:t>Near rear real-time data available on a daily basis (1 day delay)</a:t>
            </a:r>
            <a:endParaRPr/>
          </a:p>
          <a:p>
            <a:pPr indent="-228600" lvl="0" marL="228600" rtl="0" algn="l">
              <a:lnSpc>
                <a:spcPct val="110000"/>
              </a:lnSpc>
              <a:spcBef>
                <a:spcPts val="1000"/>
              </a:spcBef>
              <a:spcAft>
                <a:spcPts val="0"/>
              </a:spcAft>
              <a:buClr>
                <a:srgbClr val="262626"/>
              </a:buClr>
              <a:buSzPts val="2000"/>
              <a:buChar char="•"/>
            </a:pPr>
            <a:r>
              <a:rPr lang="en-US" sz="2000"/>
              <a:t>5 km spatial resolution</a:t>
            </a:r>
            <a:endParaRPr/>
          </a:p>
          <a:p>
            <a:pPr indent="-228600" lvl="0" marL="228600" rtl="0" algn="l">
              <a:lnSpc>
                <a:spcPct val="110000"/>
              </a:lnSpc>
              <a:spcBef>
                <a:spcPts val="1000"/>
              </a:spcBef>
              <a:spcAft>
                <a:spcPts val="0"/>
              </a:spcAft>
              <a:buClr>
                <a:srgbClr val="262626"/>
              </a:buClr>
              <a:buSzPts val="2000"/>
              <a:buChar char="•"/>
            </a:pPr>
            <a:r>
              <a:rPr lang="en-US" sz="2000"/>
              <a:t>Estimate of nighttime SST - must consider diurnal effect</a:t>
            </a:r>
            <a:endParaRPr/>
          </a:p>
        </p:txBody>
      </p:sp>
      <p:sp>
        <p:nvSpPr>
          <p:cNvPr id="486" name="Google Shape;486;p27"/>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487" name="Google Shape;487;p27"/>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8"/>
          <p:cNvSpPr txBox="1"/>
          <p:nvPr>
            <p:ph type="title"/>
          </p:nvPr>
        </p:nvSpPr>
        <p:spPr>
          <a:xfrm>
            <a:off x="142555" y="49238"/>
            <a:ext cx="9144000" cy="908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Multiscale Ultra-high Resolution (MUR) SST</a:t>
            </a:r>
            <a:endParaRPr b="1">
              <a:latin typeface="Arial Narrow"/>
              <a:ea typeface="Arial Narrow"/>
              <a:cs typeface="Arial Narrow"/>
              <a:sym typeface="Arial Narrow"/>
            </a:endParaRPr>
          </a:p>
        </p:txBody>
      </p:sp>
      <p:sp>
        <p:nvSpPr>
          <p:cNvPr id="494" name="Google Shape;494;p28"/>
          <p:cNvSpPr txBox="1"/>
          <p:nvPr>
            <p:ph idx="1" type="body"/>
          </p:nvPr>
        </p:nvSpPr>
        <p:spPr>
          <a:xfrm>
            <a:off x="255054" y="898244"/>
            <a:ext cx="5899115" cy="45011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262626"/>
              </a:buClr>
              <a:buSzPts val="2000"/>
              <a:buChar char="•"/>
            </a:pPr>
            <a:r>
              <a:rPr lang="en-US" sz="2000"/>
              <a:t>Created by NASA Jet Propulsion Laboratory</a:t>
            </a:r>
            <a:endParaRPr/>
          </a:p>
          <a:p>
            <a:pPr indent="-228600" lvl="0" marL="228600" rtl="0" algn="l">
              <a:lnSpc>
                <a:spcPct val="90000"/>
              </a:lnSpc>
              <a:spcBef>
                <a:spcPts val="1000"/>
              </a:spcBef>
              <a:spcAft>
                <a:spcPts val="0"/>
              </a:spcAft>
              <a:buClr>
                <a:srgbClr val="262626"/>
              </a:buClr>
              <a:buSzPts val="2000"/>
              <a:buChar char="•"/>
            </a:pPr>
            <a:r>
              <a:rPr lang="en-US" sz="2000"/>
              <a:t>June 1, 2002 – present</a:t>
            </a:r>
            <a:endParaRPr/>
          </a:p>
          <a:p>
            <a:pPr indent="-228600" lvl="0" marL="228600" rtl="0" algn="l">
              <a:lnSpc>
                <a:spcPct val="90000"/>
              </a:lnSpc>
              <a:spcBef>
                <a:spcPts val="1000"/>
              </a:spcBef>
              <a:spcAft>
                <a:spcPts val="0"/>
              </a:spcAft>
              <a:buClr>
                <a:srgbClr val="262626"/>
              </a:buClr>
              <a:buSzPts val="2000"/>
              <a:buChar char="•"/>
            </a:pPr>
            <a:r>
              <a:rPr lang="en-US" sz="2000"/>
              <a:t>Daily, global, cloud-free</a:t>
            </a:r>
            <a:endParaRPr/>
          </a:p>
          <a:p>
            <a:pPr indent="-228600" lvl="1" marL="685800" rtl="0" algn="l">
              <a:lnSpc>
                <a:spcPct val="110000"/>
              </a:lnSpc>
              <a:spcBef>
                <a:spcPts val="500"/>
              </a:spcBef>
              <a:spcAft>
                <a:spcPts val="0"/>
              </a:spcAft>
              <a:buClr>
                <a:srgbClr val="262626"/>
              </a:buClr>
              <a:buSzPts val="2000"/>
              <a:buChar char="•"/>
            </a:pPr>
            <a:r>
              <a:rPr lang="en-US" sz="2000"/>
              <a:t>Data from polar-orbiting infrared and microwave sensors blended together</a:t>
            </a:r>
            <a:endParaRPr/>
          </a:p>
          <a:p>
            <a:pPr indent="-228600" lvl="1" marL="685800" rtl="0" algn="l">
              <a:lnSpc>
                <a:spcPct val="110000"/>
              </a:lnSpc>
              <a:spcBef>
                <a:spcPts val="500"/>
              </a:spcBef>
              <a:spcAft>
                <a:spcPts val="0"/>
              </a:spcAft>
              <a:buClr>
                <a:srgbClr val="262626"/>
              </a:buClr>
              <a:buSzPts val="2000"/>
              <a:buChar char="•"/>
            </a:pPr>
            <a:r>
              <a:rPr lang="en-US" sz="2000"/>
              <a:t>Data assimilated with global in-situ SST data to account for differences in the source data sets (in situ data from NOAA’s iQuam database)</a:t>
            </a:r>
            <a:endParaRPr/>
          </a:p>
          <a:p>
            <a:pPr indent="-228600" lvl="1" marL="685800" rtl="0" algn="l">
              <a:lnSpc>
                <a:spcPct val="110000"/>
              </a:lnSpc>
              <a:spcBef>
                <a:spcPts val="500"/>
              </a:spcBef>
              <a:spcAft>
                <a:spcPts val="0"/>
              </a:spcAft>
              <a:buClr>
                <a:srgbClr val="262626"/>
              </a:buClr>
              <a:buSzPts val="2000"/>
              <a:buChar char="•"/>
            </a:pPr>
            <a:r>
              <a:rPr lang="en-US" sz="2000"/>
              <a:t>New data available on a daily basis (NRT &amp; science quality)</a:t>
            </a:r>
            <a:endParaRPr/>
          </a:p>
          <a:p>
            <a:pPr indent="-228600" lvl="0" marL="228600" rtl="0" algn="l">
              <a:lnSpc>
                <a:spcPct val="90000"/>
              </a:lnSpc>
              <a:spcBef>
                <a:spcPts val="1000"/>
              </a:spcBef>
              <a:spcAft>
                <a:spcPts val="0"/>
              </a:spcAft>
              <a:buClr>
                <a:srgbClr val="262626"/>
              </a:buClr>
              <a:buSzPts val="2000"/>
              <a:buChar char="•"/>
            </a:pPr>
            <a:r>
              <a:rPr lang="en-US" sz="2000"/>
              <a:t>1 km spatial resolution</a:t>
            </a:r>
            <a:endParaRPr/>
          </a:p>
          <a:p>
            <a:pPr indent="-228600" lvl="0" marL="228600" rtl="0" algn="l">
              <a:lnSpc>
                <a:spcPct val="110000"/>
              </a:lnSpc>
              <a:spcBef>
                <a:spcPts val="1000"/>
              </a:spcBef>
              <a:spcAft>
                <a:spcPts val="0"/>
              </a:spcAft>
              <a:buClr>
                <a:srgbClr val="262626"/>
              </a:buClr>
              <a:buSzPts val="2000"/>
              <a:buChar char="•"/>
            </a:pPr>
            <a:r>
              <a:rPr lang="en-US" sz="2000"/>
              <a:t>Estimate of nighttime foundation SST -must consider diurnal effect</a:t>
            </a:r>
            <a:endParaRPr/>
          </a:p>
        </p:txBody>
      </p:sp>
      <p:pic>
        <p:nvPicPr>
          <p:cNvPr descr="podaac-mur_sst_20150730.PNG" id="495" name="Google Shape;495;p28"/>
          <p:cNvPicPr preferRelativeResize="0"/>
          <p:nvPr/>
        </p:nvPicPr>
        <p:blipFill rotWithShape="1">
          <a:blip r:embed="rId3">
            <a:alphaModFix/>
          </a:blip>
          <a:srcRect b="0" l="0" r="0" t="0"/>
          <a:stretch/>
        </p:blipFill>
        <p:spPr>
          <a:xfrm>
            <a:off x="6825987" y="1098300"/>
            <a:ext cx="4921136" cy="4523061"/>
          </a:xfrm>
          <a:prstGeom prst="rect">
            <a:avLst/>
          </a:prstGeom>
          <a:noFill/>
          <a:ln>
            <a:noFill/>
          </a:ln>
        </p:spPr>
      </p:pic>
      <p:sp>
        <p:nvSpPr>
          <p:cNvPr id="496" name="Google Shape;496;p28"/>
          <p:cNvSpPr txBox="1"/>
          <p:nvPr/>
        </p:nvSpPr>
        <p:spPr>
          <a:xfrm>
            <a:off x="8478481" y="698189"/>
            <a:ext cx="147989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Narrow"/>
                <a:ea typeface="Arial Narrow"/>
                <a:cs typeface="Arial Narrow"/>
                <a:sym typeface="Arial Narrow"/>
              </a:rPr>
              <a:t>July 30, 2015</a:t>
            </a:r>
            <a:endParaRPr/>
          </a:p>
        </p:txBody>
      </p:sp>
      <p:sp>
        <p:nvSpPr>
          <p:cNvPr id="497" name="Google Shape;497;p28"/>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498" name="Google Shape;498;p28"/>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
                                        <p:tgtEl>
                                          <p:spTgt spid="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descr="20180607090000-JPL-L4_GHRSST-SSTfnd-MUR-GLOB-v02.0-fv04.1_day_AL_rend_sea_surface_temperature.png" id="504" name="Google Shape;504;p29"/>
          <p:cNvPicPr preferRelativeResize="0"/>
          <p:nvPr/>
        </p:nvPicPr>
        <p:blipFill rotWithShape="1">
          <a:blip r:embed="rId3">
            <a:alphaModFix/>
          </a:blip>
          <a:srcRect b="0" l="0" r="0" t="0"/>
          <a:stretch/>
        </p:blipFill>
        <p:spPr>
          <a:xfrm>
            <a:off x="3725939" y="3629659"/>
            <a:ext cx="3701147" cy="2584003"/>
          </a:xfrm>
          <a:prstGeom prst="rect">
            <a:avLst/>
          </a:prstGeom>
          <a:noFill/>
          <a:ln>
            <a:noFill/>
          </a:ln>
        </p:spPr>
      </p:pic>
      <p:pic>
        <p:nvPicPr>
          <p:cNvPr descr="20180607000000-OSPO-L4_GHRSST-SSTfnd-Geo_Polar_Blended-GLOB-v02.0-fv01.0_day_AL_rend_sea_surface_temperature.png" id="505" name="Google Shape;505;p29"/>
          <p:cNvPicPr preferRelativeResize="0"/>
          <p:nvPr/>
        </p:nvPicPr>
        <p:blipFill rotWithShape="1">
          <a:blip r:embed="rId4">
            <a:alphaModFix/>
          </a:blip>
          <a:srcRect b="0" l="0" r="0" t="0"/>
          <a:stretch/>
        </p:blipFill>
        <p:spPr>
          <a:xfrm>
            <a:off x="6335916" y="3629659"/>
            <a:ext cx="3701147" cy="2584003"/>
          </a:xfrm>
          <a:prstGeom prst="rect">
            <a:avLst/>
          </a:prstGeom>
          <a:noFill/>
          <a:ln>
            <a:noFill/>
          </a:ln>
        </p:spPr>
      </p:pic>
      <p:sp>
        <p:nvSpPr>
          <p:cNvPr id="506" name="Google Shape;506;p29"/>
          <p:cNvSpPr txBox="1"/>
          <p:nvPr/>
        </p:nvSpPr>
        <p:spPr>
          <a:xfrm>
            <a:off x="482600" y="1185195"/>
            <a:ext cx="3305939" cy="21140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1E5C90"/>
                </a:solidFill>
                <a:latin typeface="Arial Narrow"/>
                <a:ea typeface="Arial Narrow"/>
                <a:cs typeface="Arial Narrow"/>
                <a:sym typeface="Arial Narrow"/>
              </a:rPr>
              <a:t>Example: </a:t>
            </a:r>
            <a:br>
              <a:rPr b="1" lang="en-US" sz="2000">
                <a:solidFill>
                  <a:srgbClr val="1E5C90"/>
                </a:solidFill>
                <a:latin typeface="Arial Narrow"/>
                <a:ea typeface="Arial Narrow"/>
                <a:cs typeface="Arial Narrow"/>
                <a:sym typeface="Arial Narrow"/>
              </a:rPr>
            </a:br>
            <a:r>
              <a:rPr b="1" lang="en-US" sz="2000">
                <a:solidFill>
                  <a:srgbClr val="1E5C90"/>
                </a:solidFill>
                <a:latin typeface="Arial Narrow"/>
                <a:ea typeface="Arial Narrow"/>
                <a:cs typeface="Arial Narrow"/>
                <a:sym typeface="Arial Narrow"/>
              </a:rPr>
              <a:t>Aleutian Island </a:t>
            </a:r>
            <a:endParaRPr/>
          </a:p>
          <a:p>
            <a:pPr indent="0" lvl="0" marL="0" marR="0" rtl="0" algn="l">
              <a:spcBef>
                <a:spcPts val="0"/>
              </a:spcBef>
              <a:spcAft>
                <a:spcPts val="0"/>
              </a:spcAft>
              <a:buNone/>
            </a:pPr>
            <a:r>
              <a:rPr b="1" lang="en-US" sz="2000">
                <a:solidFill>
                  <a:srgbClr val="1E5C90"/>
                </a:solidFill>
                <a:latin typeface="Arial Narrow"/>
                <a:ea typeface="Arial Narrow"/>
                <a:cs typeface="Arial Narrow"/>
                <a:sym typeface="Arial Narrow"/>
              </a:rPr>
              <a:t>June 7, 2018 </a:t>
            </a:r>
            <a:endParaRPr/>
          </a:p>
        </p:txBody>
      </p:sp>
      <p:pic>
        <p:nvPicPr>
          <p:cNvPr descr="20180607122000-STAR-L2P_GHRSST-SSTsubskin-VIIRS_N20-ACSPO_V2.60-v02.0-fv01.0_night_AL_rend_sea_surface_temperature_masked.png" id="507" name="Google Shape;507;p29"/>
          <p:cNvPicPr preferRelativeResize="0"/>
          <p:nvPr/>
        </p:nvPicPr>
        <p:blipFill rotWithShape="1">
          <a:blip r:embed="rId5">
            <a:alphaModFix/>
          </a:blip>
          <a:srcRect b="0" l="0" r="0" t="0"/>
          <a:stretch/>
        </p:blipFill>
        <p:spPr>
          <a:xfrm>
            <a:off x="3725939" y="939799"/>
            <a:ext cx="3701147" cy="2584003"/>
          </a:xfrm>
          <a:prstGeom prst="rect">
            <a:avLst/>
          </a:prstGeom>
          <a:noFill/>
          <a:ln>
            <a:noFill/>
          </a:ln>
        </p:spPr>
      </p:pic>
      <p:pic>
        <p:nvPicPr>
          <p:cNvPr descr="20180607130000-STAR-L2P_GHRSST-SSTsubskin-MODIS_A-ACSPO_V2.51B08-v02.0-fv01.0_night_AL_rend_sea_surface_temperature_masked.png" id="508" name="Google Shape;508;p29"/>
          <p:cNvPicPr preferRelativeResize="0"/>
          <p:nvPr/>
        </p:nvPicPr>
        <p:blipFill rotWithShape="1">
          <a:blip r:embed="rId6">
            <a:alphaModFix/>
          </a:blip>
          <a:srcRect b="0" l="0" r="0" t="0"/>
          <a:stretch/>
        </p:blipFill>
        <p:spPr>
          <a:xfrm>
            <a:off x="6331061" y="939799"/>
            <a:ext cx="3706004" cy="2584003"/>
          </a:xfrm>
          <a:prstGeom prst="rect">
            <a:avLst/>
          </a:prstGeom>
          <a:noFill/>
          <a:ln>
            <a:noFill/>
          </a:ln>
        </p:spPr>
      </p:pic>
      <p:pic>
        <p:nvPicPr>
          <p:cNvPr descr="20180607131000-STAR-L2P_GHRSST-SSTsubskin-VIIRS_NPP-ACSPO_V2.60-v02.0-fv01.0_night_AL_rend_sea_surface_temperature_masked.png" id="509" name="Google Shape;509;p29"/>
          <p:cNvPicPr preferRelativeResize="0"/>
          <p:nvPr/>
        </p:nvPicPr>
        <p:blipFill rotWithShape="1">
          <a:blip r:embed="rId7">
            <a:alphaModFix/>
          </a:blip>
          <a:srcRect b="0" l="1" r="17595" t="0"/>
          <a:stretch/>
        </p:blipFill>
        <p:spPr>
          <a:xfrm>
            <a:off x="8948487" y="939799"/>
            <a:ext cx="3049837" cy="2584003"/>
          </a:xfrm>
          <a:prstGeom prst="rect">
            <a:avLst/>
          </a:prstGeom>
          <a:noFill/>
          <a:ln>
            <a:noFill/>
          </a:ln>
        </p:spPr>
      </p:pic>
      <p:pic>
        <p:nvPicPr>
          <p:cNvPr descr="20180607120000-UKMO-L4_GHRSST-SSTfnd-OSTIA-GLOB-v02.0-fv02.0_day_AL_rend_sea_surface_temperature.png" id="510" name="Google Shape;510;p29"/>
          <p:cNvPicPr preferRelativeResize="0"/>
          <p:nvPr/>
        </p:nvPicPr>
        <p:blipFill rotWithShape="1">
          <a:blip r:embed="rId8">
            <a:alphaModFix/>
          </a:blip>
          <a:srcRect b="0" l="0" r="0" t="0"/>
          <a:stretch/>
        </p:blipFill>
        <p:spPr>
          <a:xfrm>
            <a:off x="8948487" y="3629659"/>
            <a:ext cx="3049837" cy="2584003"/>
          </a:xfrm>
          <a:prstGeom prst="rect">
            <a:avLst/>
          </a:prstGeom>
          <a:noFill/>
          <a:ln>
            <a:noFill/>
          </a:ln>
        </p:spPr>
      </p:pic>
      <p:sp>
        <p:nvSpPr>
          <p:cNvPr id="511" name="Google Shape;511;p29"/>
          <p:cNvSpPr/>
          <p:nvPr/>
        </p:nvSpPr>
        <p:spPr>
          <a:xfrm>
            <a:off x="5349340" y="2618409"/>
            <a:ext cx="6703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N-20</a:t>
            </a:r>
            <a:endParaRPr/>
          </a:p>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12:20</a:t>
            </a:r>
            <a:endParaRPr sz="1800">
              <a:solidFill>
                <a:schemeClr val="dk1"/>
              </a:solidFill>
              <a:latin typeface="Arial Narrow"/>
              <a:ea typeface="Arial Narrow"/>
              <a:cs typeface="Arial Narrow"/>
              <a:sym typeface="Arial Narrow"/>
            </a:endParaRPr>
          </a:p>
        </p:txBody>
      </p:sp>
      <p:sp>
        <p:nvSpPr>
          <p:cNvPr id="512" name="Google Shape;512;p29"/>
          <p:cNvSpPr/>
          <p:nvPr/>
        </p:nvSpPr>
        <p:spPr>
          <a:xfrm>
            <a:off x="8087460" y="2618409"/>
            <a:ext cx="6703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Aqua</a:t>
            </a:r>
            <a:endParaRPr/>
          </a:p>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13:00</a:t>
            </a:r>
            <a:endParaRPr sz="1800">
              <a:solidFill>
                <a:schemeClr val="dk1"/>
              </a:solidFill>
              <a:latin typeface="Arial Narrow"/>
              <a:ea typeface="Arial Narrow"/>
              <a:cs typeface="Arial Narrow"/>
              <a:sym typeface="Arial Narrow"/>
            </a:endParaRPr>
          </a:p>
        </p:txBody>
      </p:sp>
      <p:sp>
        <p:nvSpPr>
          <p:cNvPr id="513" name="Google Shape;513;p29"/>
          <p:cNvSpPr/>
          <p:nvPr/>
        </p:nvSpPr>
        <p:spPr>
          <a:xfrm>
            <a:off x="10718141" y="2686711"/>
            <a:ext cx="71632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SNPP</a:t>
            </a:r>
            <a:endParaRPr/>
          </a:p>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13:10</a:t>
            </a:r>
            <a:endParaRPr sz="1800">
              <a:solidFill>
                <a:schemeClr val="dk1"/>
              </a:solidFill>
              <a:latin typeface="Arial Narrow"/>
              <a:ea typeface="Arial Narrow"/>
              <a:cs typeface="Arial Narrow"/>
              <a:sym typeface="Arial Narrow"/>
            </a:endParaRPr>
          </a:p>
        </p:txBody>
      </p:sp>
      <p:sp>
        <p:nvSpPr>
          <p:cNvPr id="514" name="Google Shape;514;p29"/>
          <p:cNvSpPr/>
          <p:nvPr/>
        </p:nvSpPr>
        <p:spPr>
          <a:xfrm>
            <a:off x="10403206" y="5556910"/>
            <a:ext cx="10805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L4 OSTIA</a:t>
            </a:r>
            <a:endParaRPr/>
          </a:p>
        </p:txBody>
      </p:sp>
      <p:sp>
        <p:nvSpPr>
          <p:cNvPr id="515" name="Google Shape;515;p29"/>
          <p:cNvSpPr/>
          <p:nvPr/>
        </p:nvSpPr>
        <p:spPr>
          <a:xfrm>
            <a:off x="7427086" y="5464577"/>
            <a:ext cx="14159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L4 Geo-Polar blended</a:t>
            </a:r>
            <a:endParaRPr/>
          </a:p>
        </p:txBody>
      </p:sp>
      <p:sp>
        <p:nvSpPr>
          <p:cNvPr id="516" name="Google Shape;516;p29"/>
          <p:cNvSpPr/>
          <p:nvPr/>
        </p:nvSpPr>
        <p:spPr>
          <a:xfrm>
            <a:off x="5328050" y="5566514"/>
            <a:ext cx="10805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L4 MUR</a:t>
            </a:r>
            <a:endParaRPr/>
          </a:p>
        </p:txBody>
      </p:sp>
      <p:sp>
        <p:nvSpPr>
          <p:cNvPr id="517" name="Google Shape;517;p29"/>
          <p:cNvSpPr txBox="1"/>
          <p:nvPr/>
        </p:nvSpPr>
        <p:spPr>
          <a:xfrm>
            <a:off x="175871" y="5875109"/>
            <a:ext cx="2066591"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2"/>
                </a:solidFill>
                <a:latin typeface="Arial Narrow"/>
                <a:ea typeface="Arial Narrow"/>
                <a:cs typeface="Arial Narrow"/>
                <a:sym typeface="Arial Narrow"/>
              </a:rPr>
              <a:t>Slide from Irina Gladkova</a:t>
            </a:r>
            <a:endParaRPr sz="1600">
              <a:solidFill>
                <a:schemeClr val="dk2"/>
              </a:solidFill>
              <a:latin typeface="Arial Narrow"/>
              <a:ea typeface="Arial Narrow"/>
              <a:cs typeface="Arial Narrow"/>
              <a:sym typeface="Arial Narrow"/>
            </a:endParaRPr>
          </a:p>
        </p:txBody>
      </p:sp>
      <p:sp>
        <p:nvSpPr>
          <p:cNvPr id="518" name="Google Shape;518;p29"/>
          <p:cNvSpPr txBox="1"/>
          <p:nvPr>
            <p:ph idx="4294967295"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NOAA CoastWatch Satellite Course                                      http://coastwatch.noaa.gov</a:t>
            </a:r>
            <a:endParaRPr/>
          </a:p>
        </p:txBody>
      </p:sp>
      <p:sp>
        <p:nvSpPr>
          <p:cNvPr id="519" name="Google Shape;519;p29"/>
          <p:cNvSpPr txBox="1"/>
          <p:nvPr/>
        </p:nvSpPr>
        <p:spPr>
          <a:xfrm>
            <a:off x="142555" y="49238"/>
            <a:ext cx="9144000" cy="90821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4E79"/>
              </a:buClr>
              <a:buSzPts val="3200"/>
              <a:buFont typeface="Arial Narrow"/>
              <a:buNone/>
            </a:pPr>
            <a:r>
              <a:rPr b="0" i="0" lang="en-US" sz="3200">
                <a:solidFill>
                  <a:srgbClr val="1E4E79"/>
                </a:solidFill>
                <a:latin typeface="Arial Narrow"/>
                <a:ea typeface="Arial Narrow"/>
                <a:cs typeface="Arial Narrow"/>
                <a:sym typeface="Arial Narrow"/>
              </a:rPr>
              <a:t>Is gap-free more important than satellite-based?</a:t>
            </a:r>
            <a:endParaRPr/>
          </a:p>
        </p:txBody>
      </p:sp>
      <p:pic>
        <p:nvPicPr>
          <p:cNvPr id="520" name="Google Shape;520;p29"/>
          <p:cNvPicPr preferRelativeResize="0"/>
          <p:nvPr/>
        </p:nvPicPr>
        <p:blipFill rotWithShape="1">
          <a:blip r:embed="rId9">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Topics covered in this presentation</a:t>
            </a:r>
            <a:endParaRPr/>
          </a:p>
        </p:txBody>
      </p:sp>
      <p:sp>
        <p:nvSpPr>
          <p:cNvPr id="71" name="Google Shape;71;p3"/>
          <p:cNvSpPr txBox="1"/>
          <p:nvPr>
            <p:ph idx="1" type="body"/>
          </p:nvPr>
        </p:nvSpPr>
        <p:spPr>
          <a:xfrm>
            <a:off x="838200" y="1337120"/>
            <a:ext cx="10515600" cy="4351338"/>
          </a:xfrm>
          <a:prstGeom prst="rect">
            <a:avLst/>
          </a:prstGeom>
          <a:noFill/>
          <a:ln>
            <a:noFill/>
          </a:ln>
        </p:spPr>
        <p:txBody>
          <a:bodyPr anchorCtr="0" anchor="t" bIns="45700" lIns="91425" spcFirstLastPara="1" rIns="91425" wrap="square" tIns="45700">
            <a:normAutofit/>
          </a:bodyPr>
          <a:lstStyle/>
          <a:p>
            <a:pPr indent="-228600" lvl="1" marL="685800" rtl="0" algn="l">
              <a:lnSpc>
                <a:spcPct val="150000"/>
              </a:lnSpc>
              <a:spcBef>
                <a:spcPts val="0"/>
              </a:spcBef>
              <a:spcAft>
                <a:spcPts val="0"/>
              </a:spcAft>
              <a:buClr>
                <a:srgbClr val="262626"/>
              </a:buClr>
              <a:buSzPts val="2400"/>
              <a:buChar char="•"/>
            </a:pPr>
            <a:r>
              <a:rPr lang="en-US">
                <a:latin typeface="Arial Narrow"/>
                <a:ea typeface="Arial Narrow"/>
                <a:cs typeface="Arial Narrow"/>
                <a:sym typeface="Arial Narrow"/>
              </a:rPr>
              <a:t>What is SST?</a:t>
            </a:r>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Which SST is measured from space?</a:t>
            </a:r>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Infrared vs microwave measurements</a:t>
            </a:r>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Measurements in the infrared</a:t>
            </a:r>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Measurements in the microwaves</a:t>
            </a:r>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L4 Products </a:t>
            </a:r>
            <a:endParaRPr/>
          </a:p>
          <a:p>
            <a:pPr indent="-228600" lvl="1" marL="685800" rtl="0" algn="l">
              <a:lnSpc>
                <a:spcPct val="150000"/>
              </a:lnSpc>
              <a:spcBef>
                <a:spcPts val="500"/>
              </a:spcBef>
              <a:spcAft>
                <a:spcPts val="0"/>
              </a:spcAft>
              <a:buClr>
                <a:srgbClr val="262626"/>
              </a:buClr>
              <a:buSzPts val="2400"/>
              <a:buChar char="•"/>
            </a:pPr>
            <a:r>
              <a:rPr lang="en-US">
                <a:latin typeface="Arial Narrow"/>
                <a:ea typeface="Arial Narrow"/>
                <a:cs typeface="Arial Narrow"/>
                <a:sym typeface="Arial Narrow"/>
              </a:rPr>
              <a:t>A word of caution on L4 products</a:t>
            </a:r>
            <a:endParaRPr/>
          </a:p>
          <a:p>
            <a:pPr indent="-76200" lvl="1" marL="685800" rtl="0" algn="l">
              <a:lnSpc>
                <a:spcPct val="150000"/>
              </a:lnSpc>
              <a:spcBef>
                <a:spcPts val="500"/>
              </a:spcBef>
              <a:spcAft>
                <a:spcPts val="0"/>
              </a:spcAft>
              <a:buClr>
                <a:srgbClr val="262626"/>
              </a:buClr>
              <a:buSzPts val="2400"/>
              <a:buNone/>
            </a:pPr>
            <a:r>
              <a:t/>
            </a:r>
            <a:endParaRPr>
              <a:latin typeface="Arial Narrow"/>
              <a:ea typeface="Arial Narrow"/>
              <a:cs typeface="Arial Narrow"/>
              <a:sym typeface="Arial Narrow"/>
            </a:endParaRPr>
          </a:p>
          <a:p>
            <a:pPr indent="-50800" lvl="0" marL="228600" rtl="0" algn="l">
              <a:lnSpc>
                <a:spcPct val="90000"/>
              </a:lnSpc>
              <a:spcBef>
                <a:spcPts val="1000"/>
              </a:spcBef>
              <a:spcAft>
                <a:spcPts val="0"/>
              </a:spcAft>
              <a:buClr>
                <a:srgbClr val="262626"/>
              </a:buClr>
              <a:buSzPts val="2800"/>
              <a:buNone/>
            </a:pPr>
            <a:r>
              <a:t/>
            </a:r>
            <a:endParaRPr>
              <a:latin typeface="Arial Narrow"/>
              <a:ea typeface="Arial Narrow"/>
              <a:cs typeface="Arial Narrow"/>
              <a:sym typeface="Arial Narrow"/>
            </a:endParaRPr>
          </a:p>
        </p:txBody>
      </p:sp>
      <p:sp>
        <p:nvSpPr>
          <p:cNvPr id="72" name="Google Shape;72;p3"/>
          <p:cNvSpPr txBox="1"/>
          <p:nvPr/>
        </p:nvSpPr>
        <p:spPr>
          <a:xfrm>
            <a:off x="838200" y="2425705"/>
            <a:ext cx="10515600" cy="4351338"/>
          </a:xfrm>
          <a:prstGeom prst="rect">
            <a:avLst/>
          </a:prstGeom>
          <a:noFill/>
          <a:ln>
            <a:noFill/>
          </a:ln>
        </p:spPr>
        <p:txBody>
          <a:bodyPr anchorCtr="0" anchor="t" bIns="45700" lIns="91425" spcFirstLastPara="1" rIns="91425" wrap="square" tIns="45700">
            <a:normAutofit/>
          </a:bodyPr>
          <a:lstStyle/>
          <a:p>
            <a:pPr indent="-76200" lvl="1" marL="685800" marR="0" rtl="0" algn="l">
              <a:lnSpc>
                <a:spcPct val="90000"/>
              </a:lnSpc>
              <a:spcBef>
                <a:spcPts val="0"/>
              </a:spcBef>
              <a:spcAft>
                <a:spcPts val="0"/>
              </a:spcAft>
              <a:buClr>
                <a:srgbClr val="262626"/>
              </a:buClr>
              <a:buSzPts val="2400"/>
              <a:buFont typeface="Arial"/>
              <a:buNone/>
            </a:pPr>
            <a:r>
              <a:t/>
            </a:r>
            <a:endParaRPr b="0" i="0" sz="2400" u="none" cap="none" strike="noStrike">
              <a:solidFill>
                <a:srgbClr val="262626"/>
              </a:solidFill>
              <a:latin typeface="Helvetica Neue"/>
              <a:ea typeface="Helvetica Neue"/>
              <a:cs typeface="Helvetica Neue"/>
              <a:sym typeface="Helvetica Neue"/>
            </a:endParaRPr>
          </a:p>
        </p:txBody>
      </p:sp>
      <p:sp>
        <p:nvSpPr>
          <p:cNvPr id="73" name="Google Shape;73;p3"/>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74" name="Google Shape;74;p3"/>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descr="20180612090000-JPL-L4_GHRSST-SSTfnd-MUR-GLOB-v02.0-fv04.1_day_MB_rend_sea_surface_temperature.png" id="526" name="Google Shape;526;p30"/>
          <p:cNvPicPr preferRelativeResize="0"/>
          <p:nvPr/>
        </p:nvPicPr>
        <p:blipFill rotWithShape="1">
          <a:blip r:embed="rId3">
            <a:alphaModFix/>
          </a:blip>
          <a:srcRect b="0" l="0" r="0" t="0"/>
          <a:stretch/>
        </p:blipFill>
        <p:spPr>
          <a:xfrm>
            <a:off x="3081925" y="3611003"/>
            <a:ext cx="3750585" cy="2649816"/>
          </a:xfrm>
          <a:prstGeom prst="rect">
            <a:avLst/>
          </a:prstGeom>
          <a:noFill/>
          <a:ln>
            <a:noFill/>
          </a:ln>
        </p:spPr>
      </p:pic>
      <p:pic>
        <p:nvPicPr>
          <p:cNvPr descr="20180612000000-OSPO-L4_GHRSST-SSTfnd-Geo_Polar_Blended-GLOB-v02.0-fv01.0_day_MB_rend_sea_surface_temperature.png" id="527" name="Google Shape;527;p30"/>
          <p:cNvPicPr preferRelativeResize="0"/>
          <p:nvPr/>
        </p:nvPicPr>
        <p:blipFill rotWithShape="1">
          <a:blip r:embed="rId4">
            <a:alphaModFix/>
          </a:blip>
          <a:srcRect b="0" l="0" r="0" t="0"/>
          <a:stretch/>
        </p:blipFill>
        <p:spPr>
          <a:xfrm>
            <a:off x="5746384" y="3611003"/>
            <a:ext cx="3750585" cy="2649816"/>
          </a:xfrm>
          <a:prstGeom prst="rect">
            <a:avLst/>
          </a:prstGeom>
          <a:noFill/>
          <a:ln>
            <a:noFill/>
          </a:ln>
        </p:spPr>
      </p:pic>
      <p:pic>
        <p:nvPicPr>
          <p:cNvPr descr="20180612120000-UKMO-L4_GHRSST-SSTfnd-OSTIA-GLOB-v02.0-fv02.0_day_MB_rend_sea_surface_temperature.png" id="528" name="Google Shape;528;p30"/>
          <p:cNvPicPr preferRelativeResize="0"/>
          <p:nvPr/>
        </p:nvPicPr>
        <p:blipFill rotWithShape="1">
          <a:blip r:embed="rId5">
            <a:alphaModFix/>
          </a:blip>
          <a:srcRect b="0" l="0" r="0" t="0"/>
          <a:stretch/>
        </p:blipFill>
        <p:spPr>
          <a:xfrm>
            <a:off x="8378014" y="3616451"/>
            <a:ext cx="3085814" cy="2649815"/>
          </a:xfrm>
          <a:prstGeom prst="rect">
            <a:avLst/>
          </a:prstGeom>
          <a:noFill/>
          <a:ln>
            <a:noFill/>
          </a:ln>
        </p:spPr>
      </p:pic>
      <p:pic>
        <p:nvPicPr>
          <p:cNvPr descr="20180612091000-STAR-L2P_GHRSST-SSTsubskin-VIIRS_N20-ACSPO_V2.60-v02.0-fv01.0_night_MB_rend_sea_surface_temperature.png" id="529" name="Google Shape;529;p30"/>
          <p:cNvPicPr preferRelativeResize="0"/>
          <p:nvPr/>
        </p:nvPicPr>
        <p:blipFill rotWithShape="1">
          <a:blip r:embed="rId6">
            <a:alphaModFix/>
          </a:blip>
          <a:srcRect b="0" l="0" r="0" t="0"/>
          <a:stretch/>
        </p:blipFill>
        <p:spPr>
          <a:xfrm>
            <a:off x="3072780" y="952500"/>
            <a:ext cx="3750585" cy="2649816"/>
          </a:xfrm>
          <a:prstGeom prst="rect">
            <a:avLst/>
          </a:prstGeom>
          <a:noFill/>
          <a:ln>
            <a:noFill/>
          </a:ln>
        </p:spPr>
      </p:pic>
      <p:pic>
        <p:nvPicPr>
          <p:cNvPr descr="20180612100000-STAR-L2P_GHRSST-SSTsubskin-VIIRS_NPP-ACSPO_V2.60-v02.0-fv01.0_night_MB_rend_sea_surface_temperature.png" id="530" name="Google Shape;530;p30"/>
          <p:cNvPicPr preferRelativeResize="0"/>
          <p:nvPr/>
        </p:nvPicPr>
        <p:blipFill rotWithShape="1">
          <a:blip r:embed="rId7">
            <a:alphaModFix/>
          </a:blip>
          <a:srcRect b="0" l="0" r="0" t="0"/>
          <a:stretch/>
        </p:blipFill>
        <p:spPr>
          <a:xfrm>
            <a:off x="5728096" y="952500"/>
            <a:ext cx="3750585" cy="2649816"/>
          </a:xfrm>
          <a:prstGeom prst="rect">
            <a:avLst/>
          </a:prstGeom>
          <a:noFill/>
          <a:ln>
            <a:noFill/>
          </a:ln>
        </p:spPr>
      </p:pic>
      <p:pic>
        <p:nvPicPr>
          <p:cNvPr descr="20180612100500-STAR-L2P_GHRSST-SSTsubskin-MODIS_A-ACSPO_V2.51B08-v02.0-fv01.0_night_MB_stitch_rend_sea_surface_temperature.png" id="531" name="Google Shape;531;p30"/>
          <p:cNvPicPr preferRelativeResize="0"/>
          <p:nvPr/>
        </p:nvPicPr>
        <p:blipFill rotWithShape="1">
          <a:blip r:embed="rId8">
            <a:alphaModFix/>
          </a:blip>
          <a:srcRect b="0" l="0" r="17831" t="0"/>
          <a:stretch/>
        </p:blipFill>
        <p:spPr>
          <a:xfrm>
            <a:off x="8375284" y="952499"/>
            <a:ext cx="3085814" cy="2649815"/>
          </a:xfrm>
          <a:prstGeom prst="rect">
            <a:avLst/>
          </a:prstGeom>
          <a:noFill/>
          <a:ln>
            <a:noFill/>
          </a:ln>
        </p:spPr>
      </p:pic>
      <p:sp>
        <p:nvSpPr>
          <p:cNvPr id="532" name="Google Shape;532;p30"/>
          <p:cNvSpPr txBox="1"/>
          <p:nvPr/>
        </p:nvSpPr>
        <p:spPr>
          <a:xfrm>
            <a:off x="171832" y="1132592"/>
            <a:ext cx="2482468" cy="169259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1E5C90"/>
                </a:solidFill>
                <a:latin typeface="Arial Narrow"/>
                <a:ea typeface="Arial Narrow"/>
                <a:cs typeface="Arial Narrow"/>
                <a:sym typeface="Arial Narrow"/>
              </a:rPr>
              <a:t>Example: </a:t>
            </a:r>
            <a:br>
              <a:rPr b="1" lang="en-US" sz="2000">
                <a:solidFill>
                  <a:srgbClr val="1E5C90"/>
                </a:solidFill>
                <a:latin typeface="Arial Narrow"/>
                <a:ea typeface="Arial Narrow"/>
                <a:cs typeface="Arial Narrow"/>
                <a:sym typeface="Arial Narrow"/>
              </a:rPr>
            </a:br>
            <a:r>
              <a:rPr b="1" lang="en-US" sz="2000">
                <a:solidFill>
                  <a:srgbClr val="1E5C90"/>
                </a:solidFill>
                <a:latin typeface="Arial Narrow"/>
                <a:ea typeface="Arial Narrow"/>
                <a:cs typeface="Arial Narrow"/>
                <a:sym typeface="Arial Narrow"/>
              </a:rPr>
              <a:t>Monterey Bay</a:t>
            </a:r>
            <a:br>
              <a:rPr b="1" lang="en-US" sz="2000">
                <a:solidFill>
                  <a:srgbClr val="1E5C90"/>
                </a:solidFill>
                <a:latin typeface="Arial Narrow"/>
                <a:ea typeface="Arial Narrow"/>
                <a:cs typeface="Arial Narrow"/>
                <a:sym typeface="Arial Narrow"/>
              </a:rPr>
            </a:br>
            <a:r>
              <a:rPr b="1" lang="en-US" sz="2000">
                <a:solidFill>
                  <a:srgbClr val="1E5C90"/>
                </a:solidFill>
                <a:latin typeface="Arial Narrow"/>
                <a:ea typeface="Arial Narrow"/>
                <a:cs typeface="Arial Narrow"/>
                <a:sym typeface="Arial Narrow"/>
              </a:rPr>
              <a:t>June 12, 2018 </a:t>
            </a:r>
            <a:endParaRPr/>
          </a:p>
        </p:txBody>
      </p:sp>
      <p:sp>
        <p:nvSpPr>
          <p:cNvPr id="533" name="Google Shape;533;p30"/>
          <p:cNvSpPr/>
          <p:nvPr/>
        </p:nvSpPr>
        <p:spPr>
          <a:xfrm>
            <a:off x="5034727" y="2298538"/>
            <a:ext cx="10360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N-20</a:t>
            </a:r>
            <a:endParaRPr/>
          </a:p>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09:10</a:t>
            </a:r>
            <a:endParaRPr sz="1800">
              <a:solidFill>
                <a:schemeClr val="dk1"/>
              </a:solidFill>
              <a:latin typeface="Arial Narrow"/>
              <a:ea typeface="Arial Narrow"/>
              <a:cs typeface="Arial Narrow"/>
              <a:sym typeface="Arial Narrow"/>
            </a:endParaRPr>
          </a:p>
        </p:txBody>
      </p:sp>
      <p:sp>
        <p:nvSpPr>
          <p:cNvPr id="534" name="Google Shape;534;p30"/>
          <p:cNvSpPr/>
          <p:nvPr/>
        </p:nvSpPr>
        <p:spPr>
          <a:xfrm>
            <a:off x="7688851" y="2298538"/>
            <a:ext cx="110704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SNPP</a:t>
            </a:r>
            <a:endParaRPr/>
          </a:p>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10:00</a:t>
            </a:r>
            <a:endParaRPr sz="1800">
              <a:solidFill>
                <a:schemeClr val="dk1"/>
              </a:solidFill>
              <a:latin typeface="Arial Narrow"/>
              <a:ea typeface="Arial Narrow"/>
              <a:cs typeface="Arial Narrow"/>
              <a:sym typeface="Arial Narrow"/>
            </a:endParaRPr>
          </a:p>
        </p:txBody>
      </p:sp>
      <p:sp>
        <p:nvSpPr>
          <p:cNvPr id="535" name="Google Shape;535;p30"/>
          <p:cNvSpPr/>
          <p:nvPr/>
        </p:nvSpPr>
        <p:spPr>
          <a:xfrm>
            <a:off x="10314628" y="2227140"/>
            <a:ext cx="10360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Aqua</a:t>
            </a:r>
            <a:endParaRPr/>
          </a:p>
          <a:p>
            <a:pPr indent="0" lvl="0" marL="0" marR="0" rtl="0" algn="l">
              <a:spcBef>
                <a:spcPts val="0"/>
              </a:spcBef>
              <a:spcAft>
                <a:spcPts val="0"/>
              </a:spcAft>
              <a:buNone/>
            </a:pPr>
            <a:r>
              <a:rPr b="1" lang="en-US" sz="1800">
                <a:solidFill>
                  <a:schemeClr val="lt1"/>
                </a:solidFill>
                <a:latin typeface="Arial Narrow"/>
                <a:ea typeface="Arial Narrow"/>
                <a:cs typeface="Arial Narrow"/>
                <a:sym typeface="Arial Narrow"/>
              </a:rPr>
              <a:t>10:05</a:t>
            </a:r>
            <a:endParaRPr sz="1800">
              <a:solidFill>
                <a:schemeClr val="dk1"/>
              </a:solidFill>
              <a:latin typeface="Arial Narrow"/>
              <a:ea typeface="Arial Narrow"/>
              <a:cs typeface="Arial Narrow"/>
              <a:sym typeface="Arial Narrow"/>
            </a:endParaRPr>
          </a:p>
        </p:txBody>
      </p:sp>
      <p:sp>
        <p:nvSpPr>
          <p:cNvPr id="536" name="Google Shape;536;p30"/>
          <p:cNvSpPr/>
          <p:nvPr/>
        </p:nvSpPr>
        <p:spPr>
          <a:xfrm>
            <a:off x="9364723" y="4878342"/>
            <a:ext cx="1669886"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chemeClr val="lt1"/>
                </a:solidFill>
                <a:latin typeface="Arial Narrow"/>
                <a:ea typeface="Arial Narrow"/>
                <a:cs typeface="Arial Narrow"/>
                <a:sym typeface="Arial Narrow"/>
              </a:rPr>
              <a:t>L4 OSTIA</a:t>
            </a:r>
            <a:br>
              <a:rPr b="1" lang="en-US" sz="1800">
                <a:solidFill>
                  <a:schemeClr val="lt1"/>
                </a:solidFill>
                <a:latin typeface="Arial Narrow"/>
                <a:ea typeface="Arial Narrow"/>
                <a:cs typeface="Arial Narrow"/>
                <a:sym typeface="Arial Narrow"/>
              </a:rPr>
            </a:br>
            <a:r>
              <a:rPr b="1" lang="en-US" sz="1800">
                <a:solidFill>
                  <a:schemeClr val="lt1"/>
                </a:solidFill>
                <a:latin typeface="Arial Narrow"/>
                <a:ea typeface="Arial Narrow"/>
                <a:cs typeface="Arial Narrow"/>
                <a:sym typeface="Arial Narrow"/>
              </a:rPr>
              <a:t>    5km</a:t>
            </a:r>
            <a:endParaRPr/>
          </a:p>
        </p:txBody>
      </p:sp>
      <p:sp>
        <p:nvSpPr>
          <p:cNvPr id="537" name="Google Shape;537;p30"/>
          <p:cNvSpPr/>
          <p:nvPr/>
        </p:nvSpPr>
        <p:spPr>
          <a:xfrm>
            <a:off x="6493165" y="4601344"/>
            <a:ext cx="1847737" cy="120032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chemeClr val="lt1"/>
                </a:solidFill>
                <a:latin typeface="Arial Narrow"/>
                <a:ea typeface="Arial Narrow"/>
                <a:cs typeface="Arial Narrow"/>
                <a:sym typeface="Arial Narrow"/>
              </a:rPr>
              <a:t>   L4</a:t>
            </a:r>
            <a:endParaRPr b="1" sz="1800">
              <a:solidFill>
                <a:schemeClr val="lt1"/>
              </a:solidFill>
              <a:latin typeface="Arial Narrow"/>
              <a:ea typeface="Arial Narrow"/>
              <a:cs typeface="Arial Narrow"/>
              <a:sym typeface="Arial Narrow"/>
            </a:endParaRPr>
          </a:p>
          <a:p>
            <a:pPr indent="0" lvl="0" marL="0" marR="0" rtl="0" algn="r">
              <a:spcBef>
                <a:spcPts val="0"/>
              </a:spcBef>
              <a:spcAft>
                <a:spcPts val="0"/>
              </a:spcAft>
              <a:buNone/>
            </a:pPr>
            <a:r>
              <a:rPr b="1" lang="en-US" sz="1800">
                <a:solidFill>
                  <a:schemeClr val="lt1"/>
                </a:solidFill>
                <a:latin typeface="Arial Narrow"/>
                <a:ea typeface="Arial Narrow"/>
                <a:cs typeface="Arial Narrow"/>
                <a:sym typeface="Arial Narrow"/>
              </a:rPr>
              <a:t>Geo-Polar</a:t>
            </a:r>
            <a:endParaRPr/>
          </a:p>
          <a:p>
            <a:pPr indent="0" lvl="0" marL="0" marR="0" rtl="0" algn="r">
              <a:spcBef>
                <a:spcPts val="0"/>
              </a:spcBef>
              <a:spcAft>
                <a:spcPts val="0"/>
              </a:spcAft>
              <a:buNone/>
            </a:pPr>
            <a:r>
              <a:rPr b="1" lang="en-US" sz="1800">
                <a:solidFill>
                  <a:schemeClr val="lt1"/>
                </a:solidFill>
                <a:latin typeface="Arial Narrow"/>
                <a:ea typeface="Arial Narrow"/>
                <a:cs typeface="Arial Narrow"/>
                <a:sym typeface="Arial Narrow"/>
              </a:rPr>
              <a:t>  blended</a:t>
            </a:r>
            <a:br>
              <a:rPr b="1" lang="en-US" sz="1800">
                <a:solidFill>
                  <a:schemeClr val="lt1"/>
                </a:solidFill>
                <a:latin typeface="Arial Narrow"/>
                <a:ea typeface="Arial Narrow"/>
                <a:cs typeface="Arial Narrow"/>
                <a:sym typeface="Arial Narrow"/>
              </a:rPr>
            </a:br>
            <a:r>
              <a:rPr b="1" lang="en-US" sz="1800">
                <a:solidFill>
                  <a:schemeClr val="lt1"/>
                </a:solidFill>
                <a:latin typeface="Arial Narrow"/>
                <a:ea typeface="Arial Narrow"/>
                <a:cs typeface="Arial Narrow"/>
                <a:sym typeface="Arial Narrow"/>
              </a:rPr>
              <a:t>     5km</a:t>
            </a:r>
            <a:endParaRPr/>
          </a:p>
        </p:txBody>
      </p:sp>
      <p:sp>
        <p:nvSpPr>
          <p:cNvPr id="538" name="Google Shape;538;p30"/>
          <p:cNvSpPr/>
          <p:nvPr/>
        </p:nvSpPr>
        <p:spPr>
          <a:xfrm>
            <a:off x="4005934" y="4878344"/>
            <a:ext cx="1669886"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chemeClr val="lt1"/>
                </a:solidFill>
                <a:latin typeface="Arial Narrow"/>
                <a:ea typeface="Arial Narrow"/>
                <a:cs typeface="Arial Narrow"/>
                <a:sym typeface="Arial Narrow"/>
              </a:rPr>
              <a:t>L4 MUR</a:t>
            </a:r>
            <a:br>
              <a:rPr b="1" lang="en-US" sz="1800">
                <a:solidFill>
                  <a:schemeClr val="lt1"/>
                </a:solidFill>
                <a:latin typeface="Arial Narrow"/>
                <a:ea typeface="Arial Narrow"/>
                <a:cs typeface="Arial Narrow"/>
                <a:sym typeface="Arial Narrow"/>
              </a:rPr>
            </a:br>
            <a:r>
              <a:rPr b="1" lang="en-US" sz="1800">
                <a:solidFill>
                  <a:schemeClr val="lt1"/>
                </a:solidFill>
                <a:latin typeface="Arial Narrow"/>
                <a:ea typeface="Arial Narrow"/>
                <a:cs typeface="Arial Narrow"/>
                <a:sym typeface="Arial Narrow"/>
              </a:rPr>
              <a:t>   1km</a:t>
            </a:r>
            <a:endParaRPr/>
          </a:p>
        </p:txBody>
      </p:sp>
      <p:sp>
        <p:nvSpPr>
          <p:cNvPr id="539" name="Google Shape;539;p30"/>
          <p:cNvSpPr txBox="1"/>
          <p:nvPr/>
        </p:nvSpPr>
        <p:spPr>
          <a:xfrm>
            <a:off x="10516" y="5920770"/>
            <a:ext cx="2066591"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2"/>
                </a:solidFill>
                <a:latin typeface="Arial Narrow"/>
                <a:ea typeface="Arial Narrow"/>
                <a:cs typeface="Arial Narrow"/>
                <a:sym typeface="Arial Narrow"/>
              </a:rPr>
              <a:t>Slide from Irina Gladkova</a:t>
            </a:r>
            <a:endParaRPr sz="1600">
              <a:solidFill>
                <a:schemeClr val="dk2"/>
              </a:solidFill>
              <a:latin typeface="Arial Narrow"/>
              <a:ea typeface="Arial Narrow"/>
              <a:cs typeface="Arial Narrow"/>
              <a:sym typeface="Arial Narrow"/>
            </a:endParaRPr>
          </a:p>
        </p:txBody>
      </p:sp>
      <p:sp>
        <p:nvSpPr>
          <p:cNvPr id="540" name="Google Shape;540;p30"/>
          <p:cNvSpPr txBox="1"/>
          <p:nvPr>
            <p:ph idx="4294967295"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lt1"/>
                </a:solidFill>
              </a:rPr>
              <a:t>NOAA CoastWatch Satellite Course                                      http://coastwatch.noaa.gov</a:t>
            </a:r>
            <a:endParaRPr/>
          </a:p>
        </p:txBody>
      </p:sp>
      <p:sp>
        <p:nvSpPr>
          <p:cNvPr id="541" name="Google Shape;541;p30"/>
          <p:cNvSpPr txBox="1"/>
          <p:nvPr/>
        </p:nvSpPr>
        <p:spPr>
          <a:xfrm>
            <a:off x="142555" y="49238"/>
            <a:ext cx="9144000" cy="90821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4E79"/>
              </a:buClr>
              <a:buSzPts val="3200"/>
              <a:buFont typeface="Arial Narrow"/>
              <a:buNone/>
            </a:pPr>
            <a:r>
              <a:rPr b="0" i="0" lang="en-US" sz="3200">
                <a:solidFill>
                  <a:srgbClr val="1E4E79"/>
                </a:solidFill>
                <a:latin typeface="Arial Narrow"/>
                <a:ea typeface="Arial Narrow"/>
                <a:cs typeface="Arial Narrow"/>
                <a:sym typeface="Arial Narrow"/>
              </a:rPr>
              <a:t>The high resolution is not always the best choice</a:t>
            </a:r>
            <a:endParaRPr/>
          </a:p>
        </p:txBody>
      </p:sp>
      <p:pic>
        <p:nvPicPr>
          <p:cNvPr id="542" name="Google Shape;542;p30"/>
          <p:cNvPicPr preferRelativeResize="0"/>
          <p:nvPr/>
        </p:nvPicPr>
        <p:blipFill rotWithShape="1">
          <a:blip r:embed="rId9">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31"/>
          <p:cNvPicPr preferRelativeResize="0"/>
          <p:nvPr/>
        </p:nvPicPr>
        <p:blipFill rotWithShape="1">
          <a:blip r:embed="rId3">
            <a:alphaModFix/>
          </a:blip>
          <a:srcRect b="7051" l="0" r="0" t="0"/>
          <a:stretch/>
        </p:blipFill>
        <p:spPr>
          <a:xfrm>
            <a:off x="579862" y="1574921"/>
            <a:ext cx="8060487" cy="4462976"/>
          </a:xfrm>
          <a:prstGeom prst="rect">
            <a:avLst/>
          </a:prstGeom>
          <a:noFill/>
          <a:ln>
            <a:noFill/>
          </a:ln>
        </p:spPr>
      </p:pic>
      <p:sp>
        <p:nvSpPr>
          <p:cNvPr id="549" name="Google Shape;549;p31"/>
          <p:cNvSpPr txBox="1"/>
          <p:nvPr/>
        </p:nvSpPr>
        <p:spPr>
          <a:xfrm>
            <a:off x="118947" y="209930"/>
            <a:ext cx="9470727" cy="7223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rgbClr val="1E5C90"/>
                </a:solidFill>
                <a:latin typeface="Arial Narrow"/>
                <a:ea typeface="Arial Narrow"/>
                <a:cs typeface="Arial Narrow"/>
                <a:sym typeface="Arial Narrow"/>
              </a:rPr>
              <a:t>SST Quality Monitor in available from NOAA SQUAM*</a:t>
            </a:r>
            <a:endParaRPr/>
          </a:p>
        </p:txBody>
      </p:sp>
      <p:sp>
        <p:nvSpPr>
          <p:cNvPr id="550" name="Google Shape;550;p31"/>
          <p:cNvSpPr/>
          <p:nvPr/>
        </p:nvSpPr>
        <p:spPr>
          <a:xfrm>
            <a:off x="6464826" y="5722852"/>
            <a:ext cx="5727174" cy="61555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chemeClr val="dk1"/>
                </a:solidFill>
                <a:latin typeface="Arial Narrow"/>
                <a:ea typeface="Arial Narrow"/>
                <a:cs typeface="Arial Narrow"/>
                <a:sym typeface="Arial Narrow"/>
              </a:rPr>
              <a:t>*SQUAM  - </a:t>
            </a:r>
            <a:r>
              <a:rPr lang="en-US" sz="1800">
                <a:solidFill>
                  <a:schemeClr val="dk1"/>
                </a:solidFill>
                <a:latin typeface="Arial Narrow"/>
                <a:ea typeface="Arial Narrow"/>
                <a:cs typeface="Arial Narrow"/>
                <a:sym typeface="Arial Narrow"/>
              </a:rPr>
              <a:t>SST Quality Monitor </a:t>
            </a:r>
            <a:endParaRPr sz="1600" u="sng">
              <a:solidFill>
                <a:schemeClr val="dk1"/>
              </a:solidFill>
              <a:latin typeface="Arial Narrow"/>
              <a:ea typeface="Arial Narrow"/>
              <a:cs typeface="Arial Narrow"/>
              <a:sym typeface="Arial Narrow"/>
              <a:hlinkClick r:id="rId4">
                <a:extLst>
                  <a:ext uri="{A12FA001-AC4F-418D-AE19-62706E023703}">
                    <ahyp:hlinkClr val="tx"/>
                  </a:ext>
                </a:extLst>
              </a:hlinkClick>
            </a:endParaRPr>
          </a:p>
          <a:p>
            <a:pPr indent="0" lvl="0" marL="0" marR="0" rtl="0" algn="r">
              <a:spcBef>
                <a:spcPts val="0"/>
              </a:spcBef>
              <a:spcAft>
                <a:spcPts val="0"/>
              </a:spcAft>
              <a:buNone/>
            </a:pPr>
            <a:r>
              <a:rPr lang="en-US" sz="1600" u="sng">
                <a:solidFill>
                  <a:schemeClr val="dk1"/>
                </a:solidFill>
                <a:latin typeface="Arial Narrow"/>
                <a:ea typeface="Arial Narrow"/>
                <a:cs typeface="Arial Narrow"/>
                <a:sym typeface="Arial Narrow"/>
                <a:hlinkClick r:id="rId5">
                  <a:extLst>
                    <a:ext uri="{A12FA001-AC4F-418D-AE19-62706E023703}">
                      <ahyp:hlinkClr val="tx"/>
                    </a:ext>
                  </a:extLst>
                </a:hlinkClick>
              </a:rPr>
              <a:t>https://www.star.nesdis.noaa.gov/sod/sst/squam/index.php</a:t>
            </a:r>
            <a:endParaRPr sz="1600">
              <a:solidFill>
                <a:schemeClr val="dk1"/>
              </a:solidFill>
              <a:latin typeface="Arial Narrow"/>
              <a:ea typeface="Arial Narrow"/>
              <a:cs typeface="Arial Narrow"/>
              <a:sym typeface="Arial Narrow"/>
            </a:endParaRPr>
          </a:p>
        </p:txBody>
      </p:sp>
      <p:sp>
        <p:nvSpPr>
          <p:cNvPr id="551" name="Google Shape;551;p31"/>
          <p:cNvSpPr txBox="1"/>
          <p:nvPr/>
        </p:nvSpPr>
        <p:spPr>
          <a:xfrm>
            <a:off x="223202" y="966559"/>
            <a:ext cx="102926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2"/>
                </a:solidFill>
                <a:latin typeface="Arial Narrow"/>
                <a:ea typeface="Arial Narrow"/>
                <a:cs typeface="Arial Narrow"/>
                <a:sym typeface="Arial Narrow"/>
              </a:rPr>
              <a:t>NOAA developed a tool to compare different products with each other and with in-situ data</a:t>
            </a:r>
            <a:endParaRPr/>
          </a:p>
        </p:txBody>
      </p:sp>
      <p:sp>
        <p:nvSpPr>
          <p:cNvPr id="552" name="Google Shape;552;p31"/>
          <p:cNvSpPr txBox="1"/>
          <p:nvPr>
            <p:ph idx="11" type="ftr"/>
          </p:nvPr>
        </p:nvSpPr>
        <p:spPr>
          <a:xfrm>
            <a:off x="1200193"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553" name="Google Shape;553;p31"/>
          <p:cNvPicPr preferRelativeResize="0"/>
          <p:nvPr/>
        </p:nvPicPr>
        <p:blipFill rotWithShape="1">
          <a:blip r:embed="rId6">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2"/>
          <p:cNvSpPr txBox="1"/>
          <p:nvPr>
            <p:ph type="title"/>
          </p:nvPr>
        </p:nvSpPr>
        <p:spPr>
          <a:xfrm>
            <a:off x="216012" y="119941"/>
            <a:ext cx="990386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t>Review important concepts for satellite SST measurements</a:t>
            </a:r>
            <a:endParaRPr i="1" sz="3200">
              <a:latin typeface="Arial Narrow"/>
              <a:ea typeface="Arial Narrow"/>
              <a:cs typeface="Arial Narrow"/>
              <a:sym typeface="Arial Narrow"/>
            </a:endParaRPr>
          </a:p>
        </p:txBody>
      </p:sp>
      <p:sp>
        <p:nvSpPr>
          <p:cNvPr id="560" name="Google Shape;560;p32"/>
          <p:cNvSpPr/>
          <p:nvPr/>
        </p:nvSpPr>
        <p:spPr>
          <a:xfrm>
            <a:off x="950143" y="1045592"/>
            <a:ext cx="5367130" cy="4489178"/>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chemeClr val="dk1"/>
                </a:solidFill>
                <a:latin typeface="Arial Narrow"/>
                <a:ea typeface="Arial Narrow"/>
                <a:cs typeface="Arial Narrow"/>
                <a:sym typeface="Arial Narrow"/>
              </a:rPr>
              <a:t>Infrared instruments:</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SST</a:t>
            </a:r>
            <a:r>
              <a:rPr baseline="-25000" lang="en-US" sz="2000">
                <a:solidFill>
                  <a:schemeClr val="dk1"/>
                </a:solidFill>
                <a:latin typeface="Arial Narrow"/>
                <a:ea typeface="Arial Narrow"/>
                <a:cs typeface="Arial Narrow"/>
                <a:sym typeface="Arial Narrow"/>
              </a:rPr>
              <a:t>skin</a:t>
            </a:r>
            <a:r>
              <a:rPr lang="en-US" sz="2000">
                <a:solidFill>
                  <a:schemeClr val="dk1"/>
                </a:solidFill>
                <a:latin typeface="Arial Narrow"/>
                <a:ea typeface="Arial Narrow"/>
                <a:cs typeface="Arial Narrow"/>
                <a:sym typeface="Arial Narrow"/>
              </a:rPr>
              <a:t> – the top ~ 20 um</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High spatial resolution</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Measurements blocked by clouds</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Sensors in both polar and geo orbit </a:t>
            </a:r>
            <a:endParaRPr/>
          </a:p>
          <a:p>
            <a:pPr indent="0" lvl="0" marL="0" marR="0" rtl="0" algn="l">
              <a:lnSpc>
                <a:spcPct val="120000"/>
              </a:lnSpc>
              <a:spcBef>
                <a:spcPts val="0"/>
              </a:spcBef>
              <a:spcAft>
                <a:spcPts val="0"/>
              </a:spcAft>
              <a:buClr>
                <a:schemeClr val="dk1"/>
              </a:buClr>
              <a:buSzPts val="2000"/>
              <a:buFont typeface="Arial Narrow"/>
              <a:buNone/>
            </a:pPr>
            <a:r>
              <a:t/>
            </a:r>
            <a:endParaRPr sz="2000">
              <a:solidFill>
                <a:schemeClr val="dk1"/>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b="1" lang="en-US" sz="2000">
                <a:solidFill>
                  <a:schemeClr val="dk1"/>
                </a:solidFill>
                <a:latin typeface="Arial Narrow"/>
                <a:ea typeface="Arial Narrow"/>
                <a:cs typeface="Arial Narrow"/>
                <a:sym typeface="Arial Narrow"/>
              </a:rPr>
              <a:t>Microwave instruments:</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SST</a:t>
            </a:r>
            <a:r>
              <a:rPr baseline="-25000" lang="en-US" sz="2000">
                <a:solidFill>
                  <a:schemeClr val="dk1"/>
                </a:solidFill>
                <a:latin typeface="Arial Narrow"/>
                <a:ea typeface="Arial Narrow"/>
                <a:cs typeface="Arial Narrow"/>
                <a:sym typeface="Arial Narrow"/>
              </a:rPr>
              <a:t>subskin</a:t>
            </a:r>
            <a:r>
              <a:rPr lang="en-US" sz="2000">
                <a:solidFill>
                  <a:schemeClr val="dk1"/>
                </a:solidFill>
                <a:latin typeface="Arial Narrow"/>
                <a:ea typeface="Arial Narrow"/>
                <a:cs typeface="Arial Narrow"/>
                <a:sym typeface="Arial Narrow"/>
              </a:rPr>
              <a:t> top ~ several mm</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Reduced spatial resolution</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Sees through clouds (fuller coverage)</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No measurements close to land (50-100km)</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Sensors only in polar orbit</a:t>
            </a:r>
            <a:endParaRPr/>
          </a:p>
        </p:txBody>
      </p:sp>
      <p:sp>
        <p:nvSpPr>
          <p:cNvPr id="561" name="Google Shape;561;p32"/>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
        <p:nvSpPr>
          <p:cNvPr id="562" name="Google Shape;562;p32"/>
          <p:cNvSpPr/>
          <p:nvPr/>
        </p:nvSpPr>
        <p:spPr>
          <a:xfrm>
            <a:off x="6555929" y="1005437"/>
            <a:ext cx="5367130" cy="3307316"/>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chemeClr val="dk1"/>
                </a:solidFill>
                <a:latin typeface="Arial Narrow"/>
                <a:ea typeface="Arial Narrow"/>
                <a:cs typeface="Arial Narrow"/>
                <a:sym typeface="Arial Narrow"/>
              </a:rPr>
              <a:t>Blended Products: </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Data from multiple satellites and/or multiple passes </a:t>
            </a:r>
            <a:br>
              <a:rPr lang="en-US" sz="2000">
                <a:solidFill>
                  <a:schemeClr val="dk1"/>
                </a:solidFill>
                <a:latin typeface="Arial Narrow"/>
                <a:ea typeface="Arial Narrow"/>
                <a:cs typeface="Arial Narrow"/>
                <a:sym typeface="Arial Narrow"/>
              </a:rPr>
            </a:br>
            <a:r>
              <a:rPr lang="en-US" sz="2000">
                <a:solidFill>
                  <a:schemeClr val="dk1"/>
                </a:solidFill>
                <a:latin typeface="Arial Narrow"/>
                <a:ea typeface="Arial Narrow"/>
                <a:cs typeface="Arial Narrow"/>
                <a:sym typeface="Arial Narrow"/>
              </a:rPr>
              <a:t>of the same satellite are combined</a:t>
            </a:r>
            <a:endParaRPr/>
          </a:p>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Often data-gaps are filled by interpellation</a:t>
            </a:r>
            <a:endParaRPr/>
          </a:p>
          <a:p>
            <a:pPr indent="-215900" lvl="0" marL="342900" marR="0" rtl="0" algn="l">
              <a:lnSpc>
                <a:spcPct val="120000"/>
              </a:lnSpc>
              <a:spcBef>
                <a:spcPts val="0"/>
              </a:spcBef>
              <a:spcAft>
                <a:spcPts val="0"/>
              </a:spcAft>
              <a:buClr>
                <a:schemeClr val="dk1"/>
              </a:buClr>
              <a:buSzPts val="2000"/>
              <a:buFont typeface="Arial"/>
              <a:buNone/>
            </a:pPr>
            <a:r>
              <a:t/>
            </a:r>
            <a:endParaRPr sz="2000">
              <a:solidFill>
                <a:schemeClr val="dk1"/>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b="1" lang="en-US" sz="2000">
                <a:solidFill>
                  <a:schemeClr val="dk1"/>
                </a:solidFill>
                <a:latin typeface="Arial Narrow"/>
                <a:ea typeface="Arial Narrow"/>
                <a:cs typeface="Arial Narrow"/>
                <a:sym typeface="Arial Narrow"/>
              </a:rPr>
              <a:t>Products Selection </a:t>
            </a:r>
            <a:endParaRPr sz="2000">
              <a:solidFill>
                <a:schemeClr val="dk1"/>
              </a:solidFill>
              <a:latin typeface="Arial Narrow"/>
              <a:ea typeface="Arial Narrow"/>
              <a:cs typeface="Arial Narrow"/>
              <a:sym typeface="Arial Narrow"/>
            </a:endParaRPr>
          </a:p>
          <a:p>
            <a:pPr indent="-342900" lvl="0" marL="342900" marR="0" rtl="0" algn="l">
              <a:lnSpc>
                <a:spcPct val="120000"/>
              </a:lnSpc>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There are many SST products to choose from</a:t>
            </a:r>
            <a:endParaRPr/>
          </a:p>
          <a:p>
            <a:pPr indent="-342900" lvl="0" marL="342900" marR="0" rtl="0" algn="l">
              <a:lnSpc>
                <a:spcPct val="120000"/>
              </a:lnSpc>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Before picking a product, select a few and compare them for several time steps and regions.</a:t>
            </a:r>
            <a:r>
              <a:rPr lang="en-US" sz="2000">
                <a:solidFill>
                  <a:schemeClr val="dk1"/>
                </a:solidFill>
                <a:latin typeface="Arial Narrow"/>
                <a:ea typeface="Arial Narrow"/>
                <a:cs typeface="Arial Narrow"/>
                <a:sym typeface="Arial Narrow"/>
              </a:rPr>
              <a:t> </a:t>
            </a:r>
            <a:endParaRPr sz="2000">
              <a:solidFill>
                <a:schemeClr val="dk1"/>
              </a:solidFill>
              <a:latin typeface="Arial Narrow"/>
              <a:ea typeface="Arial Narrow"/>
              <a:cs typeface="Arial Narrow"/>
              <a:sym typeface="Arial Narrow"/>
            </a:endParaRPr>
          </a:p>
        </p:txBody>
      </p:sp>
      <p:pic>
        <p:nvPicPr>
          <p:cNvPr id="563" name="Google Shape;563;p32"/>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
                                        <p:tgtEl>
                                          <p:spTgt spid="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33"/>
          <p:cNvSpPr txBox="1"/>
          <p:nvPr>
            <p:ph type="title"/>
          </p:nvPr>
        </p:nvSpPr>
        <p:spPr>
          <a:xfrm>
            <a:off x="528298" y="1155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NOAA CoastWatch Satellite Course - Narrated Presentations </a:t>
            </a:r>
            <a:endParaRPr/>
          </a:p>
        </p:txBody>
      </p:sp>
      <p:sp>
        <p:nvSpPr>
          <p:cNvPr id="570" name="Google Shape;570;p33"/>
          <p:cNvSpPr txBox="1"/>
          <p:nvPr>
            <p:ph idx="11" type="ftr"/>
          </p:nvPr>
        </p:nvSpPr>
        <p:spPr>
          <a:xfrm>
            <a:off x="1221458" y="6441410"/>
            <a:ext cx="936934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
        <p:nvSpPr>
          <p:cNvPr id="571" name="Google Shape;571;p33"/>
          <p:cNvSpPr txBox="1"/>
          <p:nvPr/>
        </p:nvSpPr>
        <p:spPr>
          <a:xfrm>
            <a:off x="1030958" y="1657350"/>
            <a:ext cx="8741692"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Satellite 101 – Part 1 </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Satellite 101 – Part 2 </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Fundamentals of Ocean Color </a:t>
            </a:r>
            <a:endParaRPr/>
          </a:p>
          <a:p>
            <a:pPr indent="-285750" lvl="0" marL="285750" marR="0" rtl="0" algn="l">
              <a:spcBef>
                <a:spcPts val="0"/>
              </a:spcBef>
              <a:spcAft>
                <a:spcPts val="0"/>
              </a:spcAft>
              <a:buClr>
                <a:schemeClr val="dk1"/>
              </a:buClr>
              <a:buSzPts val="3200"/>
              <a:buFont typeface="Arial"/>
              <a:buChar char="•"/>
            </a:pPr>
            <a:r>
              <a:rPr b="1" lang="en-US" sz="3200">
                <a:solidFill>
                  <a:schemeClr val="dk1"/>
                </a:solidFill>
                <a:latin typeface="Arial Narrow"/>
                <a:ea typeface="Arial Narrow"/>
                <a:cs typeface="Arial Narrow"/>
                <a:sym typeface="Arial Narrow"/>
              </a:rPr>
              <a:t>Fundamentals of Sea-Surface Temperature</a:t>
            </a:r>
            <a:endParaRPr/>
          </a:p>
          <a:p>
            <a:pPr indent="-285750" lvl="0" marL="285750" marR="0" rtl="0" algn="l">
              <a:spcBef>
                <a:spcPts val="0"/>
              </a:spcBef>
              <a:spcAft>
                <a:spcPts val="0"/>
              </a:spcAft>
              <a:buClr>
                <a:srgbClr val="7F7F7F"/>
              </a:buClr>
              <a:buSzPts val="3200"/>
              <a:buFont typeface="Arial"/>
              <a:buChar char="•"/>
            </a:pPr>
            <a:r>
              <a:rPr lang="en-US" sz="3200">
                <a:solidFill>
                  <a:srgbClr val="7F7F7F"/>
                </a:solidFill>
                <a:latin typeface="Arial Narrow"/>
                <a:ea typeface="Arial Narrow"/>
                <a:cs typeface="Arial Narrow"/>
                <a:sym typeface="Arial Narrow"/>
              </a:rPr>
              <a:t>Fundamentals of Altimetry, Wind and Salinity</a:t>
            </a:r>
            <a:endParaRPr/>
          </a:p>
          <a:p>
            <a:pPr indent="-285750" lvl="0" marL="285750" marR="0" rtl="0" algn="l">
              <a:spcBef>
                <a:spcPts val="0"/>
              </a:spcBef>
              <a:spcAft>
                <a:spcPts val="0"/>
              </a:spcAft>
              <a:buClr>
                <a:srgbClr val="7F7F7F"/>
              </a:buClr>
              <a:buSzPts val="3200"/>
              <a:buFont typeface="Arial"/>
              <a:buChar char="•"/>
            </a:pPr>
            <a:r>
              <a:rPr lang="en-US" sz="3200">
                <a:solidFill>
                  <a:srgbClr val="A5A5A5"/>
                </a:solidFill>
                <a:latin typeface="Arial Narrow"/>
                <a:ea typeface="Arial Narrow"/>
                <a:cs typeface="Arial Narrow"/>
                <a:sym typeface="Arial Narrow"/>
              </a:rPr>
              <a:t>Introduction to ERDDAP</a:t>
            </a:r>
            <a:endParaRPr/>
          </a:p>
          <a:p>
            <a:pPr indent="-285750" lvl="0" marL="285750" marR="0" rtl="0" algn="l">
              <a:spcBef>
                <a:spcPts val="0"/>
              </a:spcBef>
              <a:spcAft>
                <a:spcPts val="0"/>
              </a:spcAft>
              <a:buClr>
                <a:srgbClr val="7F7F7F"/>
              </a:buClr>
              <a:buSzPts val="3200"/>
              <a:buFont typeface="Arial"/>
              <a:buChar char="•"/>
            </a:pPr>
            <a:r>
              <a:rPr lang="en-US" sz="3200">
                <a:solidFill>
                  <a:srgbClr val="A5A5A5"/>
                </a:solidFill>
                <a:latin typeface="Arial Narrow"/>
                <a:ea typeface="Arial Narrow"/>
                <a:cs typeface="Arial Narrow"/>
                <a:sym typeface="Arial Narrow"/>
              </a:rPr>
              <a:t>What Dataset to Choose?</a:t>
            </a:r>
            <a:endParaRPr sz="3200">
              <a:solidFill>
                <a:srgbClr val="A5A5A5"/>
              </a:solidFill>
              <a:latin typeface="Arial Narrow"/>
              <a:ea typeface="Arial Narrow"/>
              <a:cs typeface="Arial Narrow"/>
              <a:sym typeface="Arial Narrow"/>
            </a:endParaRPr>
          </a:p>
          <a:p>
            <a:pPr indent="-285750" lvl="0" marL="285750" marR="0" rtl="0" algn="l">
              <a:spcBef>
                <a:spcPts val="0"/>
              </a:spcBef>
              <a:spcAft>
                <a:spcPts val="0"/>
              </a:spcAft>
              <a:buClr>
                <a:srgbClr val="7F7F7F"/>
              </a:buClr>
              <a:buSzPts val="3200"/>
              <a:buFont typeface="Arial"/>
              <a:buChar char="•"/>
            </a:pPr>
            <a:r>
              <a:rPr lang="en-US" sz="3200">
                <a:solidFill>
                  <a:srgbClr val="A5A5A5"/>
                </a:solidFill>
                <a:latin typeface="Arial Narrow"/>
                <a:ea typeface="Arial Narrow"/>
                <a:cs typeface="Arial Narrow"/>
                <a:sym typeface="Arial Narrow"/>
              </a:rPr>
              <a:t>Bringing Satellite Data into ARCGIS </a:t>
            </a:r>
            <a:endParaRPr sz="3200">
              <a:solidFill>
                <a:srgbClr val="7F7F7F"/>
              </a:solidFill>
              <a:latin typeface="Arial Narrow"/>
              <a:ea typeface="Arial Narrow"/>
              <a:cs typeface="Arial Narrow"/>
              <a:sym typeface="Arial Narrow"/>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Arial Narrow"/>
              <a:ea typeface="Arial Narrow"/>
              <a:cs typeface="Arial Narrow"/>
              <a:sym typeface="Arial Narrow"/>
            </a:endParaRPr>
          </a:p>
        </p:txBody>
      </p:sp>
      <p:pic>
        <p:nvPicPr>
          <p:cNvPr id="572" name="Google Shape;572;p33"/>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
                                        <p:tgtEl>
                                          <p:spTgt spid="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4"/>
          <p:cNvPicPr preferRelativeResize="0"/>
          <p:nvPr/>
        </p:nvPicPr>
        <p:blipFill rotWithShape="1">
          <a:blip r:embed="rId3">
            <a:alphaModFix/>
          </a:blip>
          <a:srcRect b="0" l="0" r="0" t="0"/>
          <a:stretch/>
        </p:blipFill>
        <p:spPr>
          <a:xfrm>
            <a:off x="1719269" y="985846"/>
            <a:ext cx="8637816" cy="4914897"/>
          </a:xfrm>
          <a:prstGeom prst="rect">
            <a:avLst/>
          </a:prstGeom>
          <a:noFill/>
          <a:ln>
            <a:noFill/>
          </a:ln>
        </p:spPr>
      </p:pic>
      <p:sp>
        <p:nvSpPr>
          <p:cNvPr id="80" name="Google Shape;80;p4"/>
          <p:cNvSpPr txBox="1"/>
          <p:nvPr/>
        </p:nvSpPr>
        <p:spPr>
          <a:xfrm>
            <a:off x="8910552" y="6003455"/>
            <a:ext cx="1765225" cy="338498"/>
          </a:xfrm>
          <a:prstGeom prst="rect">
            <a:avLst/>
          </a:prstGeom>
          <a:noFill/>
          <a:ln>
            <a:noFill/>
          </a:ln>
        </p:spPr>
        <p:txBody>
          <a:bodyPr anchorCtr="0" anchor="t" bIns="45675" lIns="91375" spcFirstLastPara="1" rIns="91375" wrap="square" tIns="45675">
            <a:spAutoFit/>
          </a:bodyPr>
          <a:lstStyle/>
          <a:p>
            <a:pPr indent="0" lvl="0" marL="0" marR="0" rtl="0" algn="r">
              <a:spcBef>
                <a:spcPts val="0"/>
              </a:spcBef>
              <a:spcAft>
                <a:spcPts val="0"/>
              </a:spcAft>
              <a:buNone/>
            </a:pPr>
            <a:r>
              <a:rPr lang="en-US" sz="1600">
                <a:solidFill>
                  <a:srgbClr val="000000"/>
                </a:solidFill>
                <a:latin typeface="Arial Narrow"/>
                <a:ea typeface="Arial Narrow"/>
                <a:cs typeface="Arial Narrow"/>
                <a:sym typeface="Arial Narrow"/>
              </a:rPr>
              <a:t>Martin 2010</a:t>
            </a:r>
            <a:endParaRPr/>
          </a:p>
        </p:txBody>
      </p:sp>
      <p:sp>
        <p:nvSpPr>
          <p:cNvPr id="81" name="Google Shape;81;p4"/>
          <p:cNvSpPr/>
          <p:nvPr/>
        </p:nvSpPr>
        <p:spPr>
          <a:xfrm>
            <a:off x="5967031" y="1720645"/>
            <a:ext cx="1036720" cy="3854245"/>
          </a:xfrm>
          <a:custGeom>
            <a:rect b="b" l="l" r="r" t="t"/>
            <a:pathLst>
              <a:path extrusionOk="0" h="3854245" w="1036720">
                <a:moveTo>
                  <a:pt x="20814" y="0"/>
                </a:moveTo>
                <a:cubicBezTo>
                  <a:pt x="2788" y="363794"/>
                  <a:pt x="-15238" y="727588"/>
                  <a:pt x="20814" y="1012723"/>
                </a:cubicBezTo>
                <a:cubicBezTo>
                  <a:pt x="56866" y="1297858"/>
                  <a:pt x="122414" y="1499420"/>
                  <a:pt x="237124" y="1710813"/>
                </a:cubicBezTo>
                <a:cubicBezTo>
                  <a:pt x="351834" y="1922207"/>
                  <a:pt x="589446" y="2110658"/>
                  <a:pt x="709072" y="2281084"/>
                </a:cubicBezTo>
                <a:cubicBezTo>
                  <a:pt x="828698" y="2451510"/>
                  <a:pt x="900802" y="2566220"/>
                  <a:pt x="954879" y="2733368"/>
                </a:cubicBezTo>
                <a:cubicBezTo>
                  <a:pt x="1008956" y="2900516"/>
                  <a:pt x="1023705" y="3097161"/>
                  <a:pt x="1033537" y="3283974"/>
                </a:cubicBezTo>
                <a:cubicBezTo>
                  <a:pt x="1043369" y="3470787"/>
                  <a:pt x="1028620" y="3662516"/>
                  <a:pt x="1013872" y="3854245"/>
                </a:cubicBezTo>
              </a:path>
            </a:pathLst>
          </a:cu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82" name="Google Shape;82;p4"/>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sp>
        <p:nvSpPr>
          <p:cNvPr id="83" name="Google Shape;83;p4"/>
          <p:cNvSpPr txBox="1"/>
          <p:nvPr/>
        </p:nvSpPr>
        <p:spPr>
          <a:xfrm>
            <a:off x="368411" y="272341"/>
            <a:ext cx="9482519" cy="59632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E4E79"/>
              </a:buClr>
              <a:buSzPts val="3200"/>
              <a:buFont typeface="Arial Narrow"/>
              <a:buNone/>
            </a:pPr>
            <a:r>
              <a:rPr b="0" i="0" lang="en-US" sz="3200">
                <a:solidFill>
                  <a:srgbClr val="1E4E79"/>
                </a:solidFill>
                <a:latin typeface="Arial Narrow"/>
                <a:ea typeface="Arial Narrow"/>
                <a:cs typeface="Arial Narrow"/>
                <a:sym typeface="Arial Narrow"/>
              </a:rPr>
              <a:t>Defining SST is complicated by ocean surface processes</a:t>
            </a:r>
            <a:endParaRPr b="0" i="1" sz="3200">
              <a:solidFill>
                <a:srgbClr val="1E4E79"/>
              </a:solidFill>
              <a:latin typeface="Arial Narrow"/>
              <a:ea typeface="Arial Narrow"/>
              <a:cs typeface="Arial Narrow"/>
              <a:sym typeface="Arial Narrow"/>
            </a:endParaRPr>
          </a:p>
        </p:txBody>
      </p:sp>
      <p:pic>
        <p:nvPicPr>
          <p:cNvPr id="84" name="Google Shape;84;p4"/>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216012" y="119941"/>
            <a:ext cx="807720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a:t>What is SST?</a:t>
            </a:r>
            <a:endParaRPr i="1" sz="3200">
              <a:latin typeface="Arial Narrow"/>
              <a:ea typeface="Arial Narrow"/>
              <a:cs typeface="Arial Narrow"/>
              <a:sym typeface="Arial Narrow"/>
            </a:endParaRPr>
          </a:p>
        </p:txBody>
      </p:sp>
      <p:sp>
        <p:nvSpPr>
          <p:cNvPr id="91" name="Google Shape;91;p5"/>
          <p:cNvSpPr txBox="1"/>
          <p:nvPr/>
        </p:nvSpPr>
        <p:spPr>
          <a:xfrm>
            <a:off x="9282873" y="6011911"/>
            <a:ext cx="1397076" cy="338498"/>
          </a:xfrm>
          <a:prstGeom prst="rect">
            <a:avLst/>
          </a:prstGeom>
          <a:noFill/>
          <a:ln>
            <a:noFill/>
          </a:ln>
        </p:spPr>
        <p:txBody>
          <a:bodyPr anchorCtr="0" anchor="t" bIns="45675" lIns="91375" spcFirstLastPara="1" rIns="91375" wrap="square" tIns="45675">
            <a:spAutoFit/>
          </a:bodyPr>
          <a:lstStyle/>
          <a:p>
            <a:pPr indent="0" lvl="0" marL="0" marR="0" rtl="0" algn="l">
              <a:spcBef>
                <a:spcPts val="0"/>
              </a:spcBef>
              <a:spcAft>
                <a:spcPts val="0"/>
              </a:spcAft>
              <a:buNone/>
            </a:pPr>
            <a:r>
              <a:rPr lang="en-US" sz="1600">
                <a:solidFill>
                  <a:srgbClr val="000000"/>
                </a:solidFill>
                <a:latin typeface="Arial Narrow"/>
                <a:ea typeface="Arial Narrow"/>
                <a:cs typeface="Arial Narrow"/>
                <a:sym typeface="Arial Narrow"/>
              </a:rPr>
              <a:t>www.ghrsst.org</a:t>
            </a:r>
            <a:endParaRPr/>
          </a:p>
        </p:txBody>
      </p:sp>
      <p:sp>
        <p:nvSpPr>
          <p:cNvPr id="92" name="Google Shape;92;p5"/>
          <p:cNvSpPr/>
          <p:nvPr/>
        </p:nvSpPr>
        <p:spPr>
          <a:xfrm>
            <a:off x="544169" y="1159038"/>
            <a:ext cx="5018431" cy="4119846"/>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000">
                <a:solidFill>
                  <a:schemeClr val="dk1"/>
                </a:solidFill>
                <a:latin typeface="Arial Narrow"/>
                <a:ea typeface="Arial Narrow"/>
                <a:cs typeface="Arial Narrow"/>
                <a:sym typeface="Arial Narrow"/>
              </a:rPr>
              <a:t>SST is Sea Surface Temperature </a:t>
            </a:r>
            <a:endParaRPr/>
          </a:p>
          <a:p>
            <a:pPr indent="0" lvl="0" marL="0" marR="0" rtl="0" algn="l">
              <a:lnSpc>
                <a:spcPct val="120000"/>
              </a:lnSpc>
              <a:spcBef>
                <a:spcPts val="0"/>
              </a:spcBef>
              <a:spcAft>
                <a:spcPts val="0"/>
              </a:spcAft>
              <a:buNone/>
            </a:pPr>
            <a:r>
              <a:t/>
            </a:r>
            <a:endParaRPr b="1" sz="2000">
              <a:solidFill>
                <a:schemeClr val="dk1"/>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So more precisely the question is what </a:t>
            </a:r>
            <a:r>
              <a:rPr b="1" i="1" lang="en-US" sz="2000">
                <a:solidFill>
                  <a:schemeClr val="dk1"/>
                </a:solidFill>
                <a:latin typeface="Arial Narrow"/>
                <a:ea typeface="Arial Narrow"/>
                <a:cs typeface="Arial Narrow"/>
                <a:sym typeface="Arial Narrow"/>
              </a:rPr>
              <a:t>surface</a:t>
            </a:r>
            <a:r>
              <a:rPr b="1" lang="en-US" sz="2000">
                <a:solidFill>
                  <a:schemeClr val="dk1"/>
                </a:solidFill>
                <a:latin typeface="Arial Narrow"/>
                <a:ea typeface="Arial Narrow"/>
                <a:cs typeface="Arial Narrow"/>
                <a:sym typeface="Arial Narrow"/>
              </a:rPr>
              <a:t> </a:t>
            </a:r>
            <a:r>
              <a:rPr lang="en-US" sz="2000">
                <a:solidFill>
                  <a:schemeClr val="dk1"/>
                </a:solidFill>
                <a:latin typeface="Arial Narrow"/>
                <a:ea typeface="Arial Narrow"/>
                <a:cs typeface="Arial Narrow"/>
                <a:sym typeface="Arial Narrow"/>
              </a:rPr>
              <a:t>(or depth)</a:t>
            </a:r>
            <a:r>
              <a:rPr b="1" lang="en-US" sz="2000">
                <a:solidFill>
                  <a:schemeClr val="dk1"/>
                </a:solidFill>
                <a:latin typeface="Arial Narrow"/>
                <a:ea typeface="Arial Narrow"/>
                <a:cs typeface="Arial Narrow"/>
                <a:sym typeface="Arial Narrow"/>
              </a:rPr>
              <a:t> </a:t>
            </a:r>
            <a:r>
              <a:rPr lang="en-US" sz="2000">
                <a:solidFill>
                  <a:schemeClr val="dk1"/>
                </a:solidFill>
                <a:latin typeface="Arial Narrow"/>
                <a:ea typeface="Arial Narrow"/>
                <a:cs typeface="Arial Narrow"/>
                <a:sym typeface="Arial Narrow"/>
              </a:rPr>
              <a:t>is being measured?  The answer depends on the how the measurement is being made. </a:t>
            </a:r>
            <a:endParaRPr/>
          </a:p>
          <a:p>
            <a:pPr indent="0" lvl="0" marL="0" marR="0" rtl="0" algn="l">
              <a:lnSpc>
                <a:spcPct val="120000"/>
              </a:lnSpc>
              <a:spcBef>
                <a:spcPts val="0"/>
              </a:spcBef>
              <a:spcAft>
                <a:spcPts val="0"/>
              </a:spcAft>
              <a:buNone/>
            </a:pPr>
            <a:r>
              <a:t/>
            </a:r>
            <a:endParaRPr sz="2000">
              <a:solidFill>
                <a:schemeClr val="dk1"/>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Infrared sensors measure the sea temperature at    ~ 20 micrometers.  </a:t>
            </a:r>
            <a:endParaRPr/>
          </a:p>
          <a:p>
            <a:pPr indent="0" lvl="0" marL="0" marR="0" rtl="0" algn="l">
              <a:lnSpc>
                <a:spcPct val="120000"/>
              </a:lnSpc>
              <a:spcBef>
                <a:spcPts val="0"/>
              </a:spcBef>
              <a:spcAft>
                <a:spcPts val="0"/>
              </a:spcAft>
              <a:buNone/>
            </a:pPr>
            <a:r>
              <a:t/>
            </a:r>
            <a:endParaRPr sz="2000">
              <a:solidFill>
                <a:schemeClr val="dk1"/>
              </a:solidFill>
              <a:latin typeface="Arial Narrow"/>
              <a:ea typeface="Arial Narrow"/>
              <a:cs typeface="Arial Narrow"/>
              <a:sym typeface="Arial Narrow"/>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Microwave sensors measure the sea temperature at ~ 2 millimeters.  </a:t>
            </a:r>
            <a:endParaRPr/>
          </a:p>
        </p:txBody>
      </p:sp>
      <p:pic>
        <p:nvPicPr>
          <p:cNvPr id="93" name="Google Shape;93;p5"/>
          <p:cNvPicPr preferRelativeResize="0"/>
          <p:nvPr/>
        </p:nvPicPr>
        <p:blipFill rotWithShape="1">
          <a:blip r:embed="rId3">
            <a:alphaModFix/>
          </a:blip>
          <a:srcRect b="0" l="0" r="0" t="0"/>
          <a:stretch/>
        </p:blipFill>
        <p:spPr>
          <a:xfrm>
            <a:off x="6603233" y="1030498"/>
            <a:ext cx="5419725" cy="4248150"/>
          </a:xfrm>
          <a:prstGeom prst="rect">
            <a:avLst/>
          </a:prstGeom>
          <a:noFill/>
          <a:ln>
            <a:noFill/>
          </a:ln>
        </p:spPr>
      </p:pic>
      <p:sp>
        <p:nvSpPr>
          <p:cNvPr id="94" name="Google Shape;94;p5"/>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95" name="Google Shape;95;p5"/>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
        <p:nvSpPr>
          <p:cNvPr id="96" name="Google Shape;96;p5"/>
          <p:cNvSpPr txBox="1"/>
          <p:nvPr/>
        </p:nvSpPr>
        <p:spPr>
          <a:xfrm>
            <a:off x="8092035" y="1747880"/>
            <a:ext cx="183255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C00000"/>
                </a:solidFill>
                <a:latin typeface="Arial Narrow"/>
                <a:ea typeface="Arial Narrow"/>
                <a:cs typeface="Arial Narrow"/>
                <a:sym typeface="Arial Narrow"/>
              </a:rPr>
              <a:t>Infrared Measurement</a:t>
            </a:r>
            <a:endParaRPr/>
          </a:p>
        </p:txBody>
      </p:sp>
      <p:sp>
        <p:nvSpPr>
          <p:cNvPr id="97" name="Google Shape;97;p5"/>
          <p:cNvSpPr txBox="1"/>
          <p:nvPr/>
        </p:nvSpPr>
        <p:spPr>
          <a:xfrm>
            <a:off x="8106871" y="2029752"/>
            <a:ext cx="210506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E1BE72"/>
                </a:solidFill>
                <a:latin typeface="Arial Narrow"/>
                <a:ea typeface="Arial Narrow"/>
                <a:cs typeface="Arial Narrow"/>
                <a:sym typeface="Arial Narrow"/>
              </a:rPr>
              <a:t>Microwave Measurement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452282" y="96383"/>
            <a:ext cx="9652222"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Foundation SST is not influenced by diurnal solar heating</a:t>
            </a:r>
            <a:endParaRPr i="1" sz="3200">
              <a:latin typeface="Arial Narrow"/>
              <a:ea typeface="Arial Narrow"/>
              <a:cs typeface="Arial Narrow"/>
              <a:sym typeface="Arial Narrow"/>
            </a:endParaRPr>
          </a:p>
        </p:txBody>
      </p:sp>
      <p:sp>
        <p:nvSpPr>
          <p:cNvPr id="104" name="Google Shape;104;p6"/>
          <p:cNvSpPr txBox="1"/>
          <p:nvPr/>
        </p:nvSpPr>
        <p:spPr>
          <a:xfrm>
            <a:off x="9282873" y="6011911"/>
            <a:ext cx="1397076" cy="338498"/>
          </a:xfrm>
          <a:prstGeom prst="rect">
            <a:avLst/>
          </a:prstGeom>
          <a:noFill/>
          <a:ln>
            <a:noFill/>
          </a:ln>
        </p:spPr>
        <p:txBody>
          <a:bodyPr anchorCtr="0" anchor="t" bIns="45675" lIns="91375" spcFirstLastPara="1" rIns="91375" wrap="square" tIns="45675">
            <a:spAutoFit/>
          </a:bodyPr>
          <a:lstStyle/>
          <a:p>
            <a:pPr indent="0" lvl="0" marL="0" marR="0" rtl="0" algn="l">
              <a:spcBef>
                <a:spcPts val="0"/>
              </a:spcBef>
              <a:spcAft>
                <a:spcPts val="0"/>
              </a:spcAft>
              <a:buNone/>
            </a:pPr>
            <a:r>
              <a:rPr lang="en-US" sz="1600">
                <a:solidFill>
                  <a:srgbClr val="000000"/>
                </a:solidFill>
                <a:latin typeface="Arial Narrow"/>
                <a:ea typeface="Arial Narrow"/>
                <a:cs typeface="Arial Narrow"/>
                <a:sym typeface="Arial Narrow"/>
              </a:rPr>
              <a:t>www.ghrsst.org</a:t>
            </a:r>
            <a:endParaRPr/>
          </a:p>
        </p:txBody>
      </p:sp>
      <p:pic>
        <p:nvPicPr>
          <p:cNvPr id="105" name="Google Shape;105;p6"/>
          <p:cNvPicPr preferRelativeResize="0"/>
          <p:nvPr/>
        </p:nvPicPr>
        <p:blipFill rotWithShape="1">
          <a:blip r:embed="rId3">
            <a:alphaModFix/>
          </a:blip>
          <a:srcRect b="0" l="0" r="0" t="0"/>
          <a:stretch/>
        </p:blipFill>
        <p:spPr>
          <a:xfrm>
            <a:off x="5953395" y="1995202"/>
            <a:ext cx="5794061" cy="3689304"/>
          </a:xfrm>
          <a:prstGeom prst="rect">
            <a:avLst/>
          </a:prstGeom>
          <a:noFill/>
          <a:ln>
            <a:noFill/>
          </a:ln>
        </p:spPr>
      </p:pic>
      <p:sp>
        <p:nvSpPr>
          <p:cNvPr id="106" name="Google Shape;106;p6"/>
          <p:cNvSpPr/>
          <p:nvPr/>
        </p:nvSpPr>
        <p:spPr>
          <a:xfrm>
            <a:off x="1018392" y="1315588"/>
            <a:ext cx="4318337" cy="376590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Solar heating near the sea surface causes diurnal changes in SST</a:t>
            </a:r>
            <a:r>
              <a:rPr baseline="-25000" lang="en-US" sz="2000">
                <a:solidFill>
                  <a:schemeClr val="dk1"/>
                </a:solidFill>
                <a:latin typeface="Arial Narrow"/>
                <a:ea typeface="Arial Narrow"/>
                <a:cs typeface="Arial Narrow"/>
                <a:sym typeface="Arial Narrow"/>
              </a:rPr>
              <a:t>skin</a:t>
            </a:r>
            <a:r>
              <a:rPr lang="en-US" sz="2000">
                <a:solidFill>
                  <a:schemeClr val="dk1"/>
                </a:solidFill>
                <a:latin typeface="Arial Narrow"/>
                <a:ea typeface="Arial Narrow"/>
                <a:cs typeface="Arial Narrow"/>
                <a:sym typeface="Arial Narrow"/>
              </a:rPr>
              <a:t> and SST</a:t>
            </a:r>
            <a:r>
              <a:rPr baseline="-25000" lang="en-US" sz="2000">
                <a:solidFill>
                  <a:schemeClr val="dk1"/>
                </a:solidFill>
                <a:latin typeface="Arial Narrow"/>
                <a:ea typeface="Arial Narrow"/>
                <a:cs typeface="Arial Narrow"/>
                <a:sym typeface="Arial Narrow"/>
              </a:rPr>
              <a:t>subskin</a:t>
            </a:r>
            <a:r>
              <a:rPr lang="en-US" sz="2000">
                <a:solidFill>
                  <a:schemeClr val="dk1"/>
                </a:solidFill>
                <a:latin typeface="Arial Narrow"/>
                <a:ea typeface="Arial Narrow"/>
                <a:cs typeface="Arial Narrow"/>
                <a:sym typeface="Arial Narrow"/>
              </a:rPr>
              <a:t> </a:t>
            </a:r>
            <a:endParaRPr/>
          </a:p>
          <a:p>
            <a:pPr indent="0" lvl="0" marL="0" marR="0" rtl="0" algn="l">
              <a:lnSpc>
                <a:spcPct val="120000"/>
              </a:lnSpc>
              <a:spcBef>
                <a:spcPts val="1800"/>
              </a:spcBef>
              <a:spcAft>
                <a:spcPts val="0"/>
              </a:spcAft>
              <a:buNone/>
            </a:pPr>
            <a:r>
              <a:rPr lang="en-US" sz="2000">
                <a:solidFill>
                  <a:schemeClr val="dk1"/>
                </a:solidFill>
                <a:latin typeface="Arial Narrow"/>
                <a:ea typeface="Arial Narrow"/>
                <a:cs typeface="Arial Narrow"/>
                <a:sym typeface="Arial Narrow"/>
              </a:rPr>
              <a:t>The </a:t>
            </a:r>
            <a:r>
              <a:rPr b="1" lang="en-US" sz="2000">
                <a:solidFill>
                  <a:schemeClr val="dk1"/>
                </a:solidFill>
                <a:latin typeface="Arial Narrow"/>
                <a:ea typeface="Arial Narrow"/>
                <a:cs typeface="Arial Narrow"/>
                <a:sym typeface="Arial Narrow"/>
              </a:rPr>
              <a:t>foundation SST</a:t>
            </a:r>
            <a:r>
              <a:rPr lang="en-US" sz="2000">
                <a:solidFill>
                  <a:schemeClr val="dk1"/>
                </a:solidFill>
                <a:latin typeface="Arial Narrow"/>
                <a:ea typeface="Arial Narrow"/>
                <a:cs typeface="Arial Narrow"/>
                <a:sym typeface="Arial Narrow"/>
              </a:rPr>
              <a:t> (SST</a:t>
            </a:r>
            <a:r>
              <a:rPr baseline="-25000" lang="en-US" sz="2000">
                <a:solidFill>
                  <a:schemeClr val="dk1"/>
                </a:solidFill>
                <a:latin typeface="Arial Narrow"/>
                <a:ea typeface="Arial Narrow"/>
                <a:cs typeface="Arial Narrow"/>
                <a:sym typeface="Arial Narrow"/>
              </a:rPr>
              <a:t>fnd</a:t>
            </a:r>
            <a:r>
              <a:rPr lang="en-US" sz="2000">
                <a:solidFill>
                  <a:schemeClr val="dk1"/>
                </a:solidFill>
                <a:latin typeface="Arial Narrow"/>
                <a:ea typeface="Arial Narrow"/>
                <a:cs typeface="Arial Narrow"/>
                <a:sym typeface="Arial Narrow"/>
              </a:rPr>
              <a:t>) is the free of diurnal temperature variability. </a:t>
            </a:r>
            <a:endParaRPr/>
          </a:p>
          <a:p>
            <a:pPr indent="-285750" lvl="0" marL="285750" marR="0" rtl="0" algn="l">
              <a:lnSpc>
                <a:spcPct val="120000"/>
              </a:lnSpc>
              <a:spcBef>
                <a:spcPts val="60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SST</a:t>
            </a:r>
            <a:r>
              <a:rPr baseline="-25000" lang="en-US" sz="2000">
                <a:solidFill>
                  <a:schemeClr val="dk1"/>
                </a:solidFill>
                <a:latin typeface="Arial Narrow"/>
                <a:ea typeface="Arial Narrow"/>
                <a:cs typeface="Arial Narrow"/>
                <a:sym typeface="Arial Narrow"/>
              </a:rPr>
              <a:t>fnd</a:t>
            </a:r>
            <a:r>
              <a:rPr lang="en-US" sz="2000">
                <a:solidFill>
                  <a:schemeClr val="dk1"/>
                </a:solidFill>
                <a:latin typeface="Arial Narrow"/>
                <a:ea typeface="Arial Narrow"/>
                <a:cs typeface="Arial Narrow"/>
                <a:sym typeface="Arial Narrow"/>
              </a:rPr>
              <a:t> can only be measured with in-situ instruments </a:t>
            </a:r>
            <a:endParaRPr/>
          </a:p>
          <a:p>
            <a:pPr indent="-285750" lvl="0" marL="285750" marR="0" rtl="0" algn="l">
              <a:lnSpc>
                <a:spcPct val="120000"/>
              </a:lnSpc>
              <a:spcBef>
                <a:spcPts val="600"/>
              </a:spcBef>
              <a:spcAft>
                <a:spcPts val="0"/>
              </a:spcAft>
              <a:buClr>
                <a:schemeClr val="dk1"/>
              </a:buClr>
              <a:buSzPts val="2000"/>
              <a:buFont typeface="Arial"/>
              <a:buChar char="•"/>
            </a:pPr>
            <a:r>
              <a:rPr lang="en-US" sz="2000">
                <a:solidFill>
                  <a:schemeClr val="dk1"/>
                </a:solidFill>
                <a:latin typeface="Arial Narrow"/>
                <a:ea typeface="Arial Narrow"/>
                <a:cs typeface="Arial Narrow"/>
                <a:sym typeface="Arial Narrow"/>
              </a:rPr>
              <a:t>Analysis procedures must be used to estimate the SST</a:t>
            </a:r>
            <a:r>
              <a:rPr baseline="-25000" lang="en-US" sz="2000">
                <a:solidFill>
                  <a:schemeClr val="dk1"/>
                </a:solidFill>
                <a:latin typeface="Arial Narrow"/>
                <a:ea typeface="Arial Narrow"/>
                <a:cs typeface="Arial Narrow"/>
                <a:sym typeface="Arial Narrow"/>
              </a:rPr>
              <a:t>fnd</a:t>
            </a:r>
            <a:r>
              <a:rPr lang="en-US" sz="2000">
                <a:solidFill>
                  <a:schemeClr val="dk1"/>
                </a:solidFill>
                <a:latin typeface="Arial Narrow"/>
                <a:ea typeface="Arial Narrow"/>
                <a:cs typeface="Arial Narrow"/>
                <a:sym typeface="Arial Narrow"/>
              </a:rPr>
              <a:t> from satellite retrievals of SST</a:t>
            </a:r>
            <a:r>
              <a:rPr baseline="-25000" lang="en-US" sz="2000">
                <a:solidFill>
                  <a:schemeClr val="dk1"/>
                </a:solidFill>
                <a:latin typeface="Arial Narrow"/>
                <a:ea typeface="Arial Narrow"/>
                <a:cs typeface="Arial Narrow"/>
                <a:sym typeface="Arial Narrow"/>
              </a:rPr>
              <a:t>skin</a:t>
            </a:r>
            <a:r>
              <a:rPr lang="en-US" sz="2000">
                <a:solidFill>
                  <a:schemeClr val="dk1"/>
                </a:solidFill>
                <a:latin typeface="Arial Narrow"/>
                <a:ea typeface="Arial Narrow"/>
                <a:cs typeface="Arial Narrow"/>
                <a:sym typeface="Arial Narrow"/>
              </a:rPr>
              <a:t> and SST</a:t>
            </a:r>
            <a:r>
              <a:rPr baseline="-25000" lang="en-US" sz="2000">
                <a:solidFill>
                  <a:schemeClr val="dk1"/>
                </a:solidFill>
                <a:latin typeface="Arial Narrow"/>
                <a:ea typeface="Arial Narrow"/>
                <a:cs typeface="Arial Narrow"/>
                <a:sym typeface="Arial Narrow"/>
              </a:rPr>
              <a:t>subskin</a:t>
            </a:r>
            <a:r>
              <a:rPr lang="en-US" sz="2000">
                <a:solidFill>
                  <a:schemeClr val="dk1"/>
                </a:solidFill>
                <a:latin typeface="Arial Narrow"/>
                <a:ea typeface="Arial Narrow"/>
                <a:cs typeface="Arial Narrow"/>
                <a:sym typeface="Arial Narrow"/>
              </a:rPr>
              <a:t>.</a:t>
            </a:r>
            <a:endParaRPr/>
          </a:p>
        </p:txBody>
      </p:sp>
      <p:sp>
        <p:nvSpPr>
          <p:cNvPr id="107" name="Google Shape;107;p6"/>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108" name="Google Shape;108;p6"/>
          <p:cNvPicPr preferRelativeResize="0"/>
          <p:nvPr/>
        </p:nvPicPr>
        <p:blipFill rotWithShape="1">
          <a:blip r:embed="rId4">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535856" y="322008"/>
            <a:ext cx="9058981"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SST can be measured with infrared and microwave sensors</a:t>
            </a:r>
            <a:endParaRPr i="1" sz="3200">
              <a:latin typeface="Arial Narrow"/>
              <a:ea typeface="Arial Narrow"/>
              <a:cs typeface="Arial Narrow"/>
              <a:sym typeface="Arial Narrow"/>
            </a:endParaRPr>
          </a:p>
        </p:txBody>
      </p:sp>
      <p:pic>
        <p:nvPicPr>
          <p:cNvPr id="115" name="Google Shape;115;p7"/>
          <p:cNvPicPr preferRelativeResize="0"/>
          <p:nvPr/>
        </p:nvPicPr>
        <p:blipFill rotWithShape="1">
          <a:blip r:embed="rId3">
            <a:alphaModFix/>
          </a:blip>
          <a:srcRect b="0" l="0" r="0" t="0"/>
          <a:stretch/>
        </p:blipFill>
        <p:spPr>
          <a:xfrm>
            <a:off x="1359058" y="1563369"/>
            <a:ext cx="4552661" cy="3181721"/>
          </a:xfrm>
          <a:prstGeom prst="rect">
            <a:avLst/>
          </a:prstGeom>
          <a:noFill/>
          <a:ln>
            <a:noFill/>
          </a:ln>
        </p:spPr>
      </p:pic>
      <p:pic>
        <p:nvPicPr>
          <p:cNvPr id="116" name="Google Shape;116;p7"/>
          <p:cNvPicPr preferRelativeResize="0"/>
          <p:nvPr/>
        </p:nvPicPr>
        <p:blipFill rotWithShape="1">
          <a:blip r:embed="rId4">
            <a:alphaModFix/>
          </a:blip>
          <a:srcRect b="0" l="0" r="0" t="0"/>
          <a:stretch/>
        </p:blipFill>
        <p:spPr>
          <a:xfrm>
            <a:off x="6220370" y="1596707"/>
            <a:ext cx="4556757" cy="3167433"/>
          </a:xfrm>
          <a:prstGeom prst="rect">
            <a:avLst/>
          </a:prstGeom>
          <a:noFill/>
          <a:ln>
            <a:noFill/>
          </a:ln>
        </p:spPr>
      </p:pic>
      <p:sp>
        <p:nvSpPr>
          <p:cNvPr id="117" name="Google Shape;117;p7"/>
          <p:cNvSpPr txBox="1"/>
          <p:nvPr/>
        </p:nvSpPr>
        <p:spPr>
          <a:xfrm flipH="1">
            <a:off x="2124894" y="1147381"/>
            <a:ext cx="332913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2"/>
                </a:solidFill>
                <a:latin typeface="Arial Narrow"/>
                <a:ea typeface="Arial Narrow"/>
                <a:cs typeface="Arial Narrow"/>
                <a:sym typeface="Arial Narrow"/>
              </a:rPr>
              <a:t>3-day Aqua MODIS (Infrared)</a:t>
            </a:r>
            <a:endParaRPr/>
          </a:p>
        </p:txBody>
      </p:sp>
      <p:sp>
        <p:nvSpPr>
          <p:cNvPr id="118" name="Google Shape;118;p7"/>
          <p:cNvSpPr txBox="1"/>
          <p:nvPr/>
        </p:nvSpPr>
        <p:spPr>
          <a:xfrm flipH="1">
            <a:off x="6748757" y="1121093"/>
            <a:ext cx="332582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2"/>
                </a:solidFill>
                <a:latin typeface="Arial Narrow"/>
                <a:ea typeface="Arial Narrow"/>
                <a:cs typeface="Arial Narrow"/>
                <a:sym typeface="Arial Narrow"/>
              </a:rPr>
              <a:t>3-day Aqua AMSR-E (Microwave)</a:t>
            </a:r>
            <a:endParaRPr sz="2000">
              <a:solidFill>
                <a:schemeClr val="dk2"/>
              </a:solidFill>
              <a:latin typeface="Arial Narrow"/>
              <a:ea typeface="Arial Narrow"/>
              <a:cs typeface="Arial Narrow"/>
              <a:sym typeface="Arial Narrow"/>
            </a:endParaRPr>
          </a:p>
        </p:txBody>
      </p:sp>
      <p:sp>
        <p:nvSpPr>
          <p:cNvPr id="119" name="Google Shape;119;p7"/>
          <p:cNvSpPr txBox="1"/>
          <p:nvPr/>
        </p:nvSpPr>
        <p:spPr>
          <a:xfrm>
            <a:off x="1364862" y="4885364"/>
            <a:ext cx="2709396" cy="79585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0.025º (~2.5 km) resolution</a:t>
            </a:r>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No data under clouds</a:t>
            </a:r>
            <a:endParaRPr/>
          </a:p>
        </p:txBody>
      </p:sp>
      <p:sp>
        <p:nvSpPr>
          <p:cNvPr id="120" name="Google Shape;120;p7"/>
          <p:cNvSpPr txBox="1"/>
          <p:nvPr/>
        </p:nvSpPr>
        <p:spPr>
          <a:xfrm>
            <a:off x="6344451" y="4828727"/>
            <a:ext cx="2919389" cy="116519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0.25º (~25 km) resolution</a:t>
            </a:r>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Can see through most clouds</a:t>
            </a:r>
            <a:endParaRPr/>
          </a:p>
          <a:p>
            <a:pPr indent="0" lvl="0" marL="0" marR="0" rtl="0" algn="l">
              <a:lnSpc>
                <a:spcPct val="120000"/>
              </a:lnSpc>
              <a:spcBef>
                <a:spcPts val="0"/>
              </a:spcBef>
              <a:spcAft>
                <a:spcPts val="0"/>
              </a:spcAft>
              <a:buNone/>
            </a:pPr>
            <a:r>
              <a:rPr lang="en-US" sz="2000">
                <a:solidFill>
                  <a:schemeClr val="dk1"/>
                </a:solidFill>
                <a:latin typeface="Arial Narrow"/>
                <a:ea typeface="Arial Narrow"/>
                <a:cs typeface="Arial Narrow"/>
                <a:sym typeface="Arial Narrow"/>
              </a:rPr>
              <a:t>No data close to the coast</a:t>
            </a:r>
            <a:endParaRPr/>
          </a:p>
        </p:txBody>
      </p:sp>
      <p:sp>
        <p:nvSpPr>
          <p:cNvPr id="121" name="Google Shape;121;p7"/>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122" name="Google Shape;122;p7"/>
          <p:cNvPicPr preferRelativeResize="0"/>
          <p:nvPr/>
        </p:nvPicPr>
        <p:blipFill rotWithShape="1">
          <a:blip r:embed="rId5">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372095" y="316002"/>
            <a:ext cx="8077200" cy="5963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E4E79"/>
              </a:buClr>
              <a:buSzPts val="3200"/>
              <a:buFont typeface="Arial Narrow"/>
              <a:buNone/>
            </a:pPr>
            <a:r>
              <a:rPr lang="en-US" sz="3200">
                <a:latin typeface="Arial Narrow"/>
                <a:ea typeface="Arial Narrow"/>
                <a:cs typeface="Arial Narrow"/>
                <a:sym typeface="Arial Narrow"/>
              </a:rPr>
              <a:t>Characteristics of SST measurements</a:t>
            </a:r>
            <a:endParaRPr i="1" sz="3200">
              <a:latin typeface="Arial Narrow"/>
              <a:ea typeface="Arial Narrow"/>
              <a:cs typeface="Arial Narrow"/>
              <a:sym typeface="Arial Narrow"/>
            </a:endParaRPr>
          </a:p>
        </p:txBody>
      </p:sp>
      <p:sp>
        <p:nvSpPr>
          <p:cNvPr id="129" name="Google Shape;129;p8"/>
          <p:cNvSpPr txBox="1"/>
          <p:nvPr/>
        </p:nvSpPr>
        <p:spPr>
          <a:xfrm>
            <a:off x="9115144" y="6011911"/>
            <a:ext cx="2728513" cy="338498"/>
          </a:xfrm>
          <a:prstGeom prst="rect">
            <a:avLst/>
          </a:prstGeom>
          <a:noFill/>
          <a:ln>
            <a:noFill/>
          </a:ln>
        </p:spPr>
        <p:txBody>
          <a:bodyPr anchorCtr="0" anchor="t" bIns="45675" lIns="91375" spcFirstLastPara="1" rIns="91375" wrap="square" tIns="45675">
            <a:spAutoFit/>
          </a:bodyPr>
          <a:lstStyle/>
          <a:p>
            <a:pPr indent="0" lvl="0" marL="0" marR="0" rtl="0" algn="l">
              <a:spcBef>
                <a:spcPts val="0"/>
              </a:spcBef>
              <a:spcAft>
                <a:spcPts val="0"/>
              </a:spcAft>
              <a:buNone/>
            </a:pPr>
            <a:r>
              <a:rPr lang="en-US" sz="1600">
                <a:solidFill>
                  <a:srgbClr val="000000"/>
                </a:solidFill>
                <a:latin typeface="Arial Narrow"/>
                <a:ea typeface="Arial Narrow"/>
                <a:cs typeface="Arial Narrow"/>
                <a:sym typeface="Arial Narrow"/>
              </a:rPr>
              <a:t>Adapted from Donlon et al, 2007</a:t>
            </a:r>
            <a:endParaRPr/>
          </a:p>
        </p:txBody>
      </p:sp>
      <p:sp>
        <p:nvSpPr>
          <p:cNvPr id="130" name="Google Shape;130;p8"/>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graphicFrame>
        <p:nvGraphicFramePr>
          <p:cNvPr id="131" name="Google Shape;131;p8"/>
          <p:cNvGraphicFramePr/>
          <p:nvPr/>
        </p:nvGraphicFramePr>
        <p:xfrm>
          <a:off x="794717" y="1767234"/>
          <a:ext cx="3000000" cy="3000000"/>
        </p:xfrm>
        <a:graphic>
          <a:graphicData uri="http://schemas.openxmlformats.org/drawingml/2006/table">
            <a:tbl>
              <a:tblPr bandRow="1" firstRow="1">
                <a:noFill/>
                <a:tableStyleId>{515F81C1-334D-4206-8297-B4405B395D57}</a:tableStyleId>
              </a:tblPr>
              <a:tblGrid>
                <a:gridCol w="1425975"/>
                <a:gridCol w="1267875"/>
                <a:gridCol w="1152600"/>
                <a:gridCol w="1329350"/>
                <a:gridCol w="1459975"/>
                <a:gridCol w="1221750"/>
                <a:gridCol w="1252500"/>
                <a:gridCol w="1371600"/>
              </a:tblGrid>
              <a:tr h="370850">
                <a:tc>
                  <a:txBody>
                    <a:bodyPr/>
                    <a:lstStyle/>
                    <a:p>
                      <a:pPr indent="0" lvl="0" marL="0" marR="0" rtl="0" algn="ctr">
                        <a:spcBef>
                          <a:spcPts val="0"/>
                        </a:spcBef>
                        <a:spcAft>
                          <a:spcPts val="0"/>
                        </a:spcAft>
                        <a:buNone/>
                      </a:pPr>
                      <a:r>
                        <a:rPr lang="en-US" sz="1800" u="none" cap="none" strike="noStrike"/>
                        <a:t>Orbit</a:t>
                      </a:r>
                      <a:endParaRPr/>
                    </a:p>
                  </a:txBody>
                  <a:tcPr marT="45725" marB="45725" marR="91450" marL="91450">
                    <a:solidFill>
                      <a:srgbClr val="E9E9E9"/>
                    </a:solidFill>
                  </a:tcPr>
                </a:tc>
                <a:tc>
                  <a:txBody>
                    <a:bodyPr/>
                    <a:lstStyle/>
                    <a:p>
                      <a:pPr indent="0" lvl="0" marL="0" marR="0" rtl="0" algn="ctr">
                        <a:spcBef>
                          <a:spcPts val="0"/>
                        </a:spcBef>
                        <a:spcAft>
                          <a:spcPts val="0"/>
                        </a:spcAft>
                        <a:buNone/>
                      </a:pPr>
                      <a:r>
                        <a:rPr lang="en-US" sz="1800" u="none" cap="none" strike="noStrike"/>
                        <a:t>Wavelength</a:t>
                      </a:r>
                      <a:endParaRPr/>
                    </a:p>
                    <a:p>
                      <a:pPr indent="0" lvl="0" marL="0" marR="0" rtl="0" algn="ctr">
                        <a:spcBef>
                          <a:spcPts val="0"/>
                        </a:spcBef>
                        <a:spcAft>
                          <a:spcPts val="0"/>
                        </a:spcAft>
                        <a:buNone/>
                      </a:pPr>
                      <a:r>
                        <a:rPr lang="en-US" sz="1800" u="none" cap="none" strike="noStrike"/>
                        <a:t>Band</a:t>
                      </a:r>
                      <a:endParaRPr/>
                    </a:p>
                  </a:txBody>
                  <a:tcPr marT="45725" marB="45725" marR="91450" marL="91450">
                    <a:solidFill>
                      <a:srgbClr val="E9E9E9"/>
                    </a:solidFill>
                  </a:tcPr>
                </a:tc>
                <a:tc>
                  <a:txBody>
                    <a:bodyPr/>
                    <a:lstStyle/>
                    <a:p>
                      <a:pPr indent="0" lvl="0" marL="0" marR="0" rtl="0" algn="ctr">
                        <a:spcBef>
                          <a:spcPts val="0"/>
                        </a:spcBef>
                        <a:spcAft>
                          <a:spcPts val="0"/>
                        </a:spcAft>
                        <a:buNone/>
                      </a:pPr>
                      <a:r>
                        <a:rPr lang="en-US" sz="1800" u="none" cap="none" strike="noStrike"/>
                        <a:t>Coverage</a:t>
                      </a:r>
                      <a:endParaRPr/>
                    </a:p>
                  </a:txBody>
                  <a:tcPr marT="45725" marB="45725" marR="91450" marL="91450">
                    <a:solidFill>
                      <a:srgbClr val="E9E9E9"/>
                    </a:solidFill>
                  </a:tcPr>
                </a:tc>
                <a:tc>
                  <a:txBody>
                    <a:bodyPr/>
                    <a:lstStyle/>
                    <a:p>
                      <a:pPr indent="0" lvl="0" marL="0" marR="0" rtl="0" algn="ctr">
                        <a:spcBef>
                          <a:spcPts val="0"/>
                        </a:spcBef>
                        <a:spcAft>
                          <a:spcPts val="0"/>
                        </a:spcAft>
                        <a:buNone/>
                      </a:pPr>
                      <a:r>
                        <a:rPr lang="en-US" sz="1800" u="none" cap="none" strike="noStrike"/>
                        <a:t>Spatial</a:t>
                      </a:r>
                      <a:br>
                        <a:rPr lang="en-US" sz="1800" u="none" cap="none" strike="noStrike"/>
                      </a:br>
                      <a:r>
                        <a:rPr lang="en-US" sz="1800" u="none" cap="none" strike="noStrike"/>
                        <a:t>Resolution</a:t>
                      </a:r>
                      <a:endParaRPr/>
                    </a:p>
                  </a:txBody>
                  <a:tcPr marT="45725" marB="45725" marR="91450" marL="91450">
                    <a:solidFill>
                      <a:srgbClr val="E9E9E9"/>
                    </a:solidFill>
                  </a:tcPr>
                </a:tc>
                <a:tc>
                  <a:txBody>
                    <a:bodyPr/>
                    <a:lstStyle/>
                    <a:p>
                      <a:pPr indent="0" lvl="0" marL="0" marR="0" rtl="0" algn="ctr">
                        <a:spcBef>
                          <a:spcPts val="0"/>
                        </a:spcBef>
                        <a:spcAft>
                          <a:spcPts val="0"/>
                        </a:spcAft>
                        <a:buNone/>
                      </a:pPr>
                      <a:r>
                        <a:rPr lang="en-US" sz="1800" u="none" cap="none" strike="noStrike"/>
                        <a:t>Temporal</a:t>
                      </a:r>
                      <a:br>
                        <a:rPr lang="en-US" sz="1800" u="none" cap="none" strike="noStrike"/>
                      </a:br>
                      <a:r>
                        <a:rPr lang="en-US" sz="1800" u="none" cap="none" strike="noStrike"/>
                        <a:t>Resolution</a:t>
                      </a:r>
                      <a:endParaRPr/>
                    </a:p>
                  </a:txBody>
                  <a:tcPr marT="45725" marB="45725" marR="91450" marL="91450">
                    <a:solidFill>
                      <a:srgbClr val="E9E9E9"/>
                    </a:solidFill>
                  </a:tcPr>
                </a:tc>
                <a:tc>
                  <a:txBody>
                    <a:bodyPr/>
                    <a:lstStyle/>
                    <a:p>
                      <a:pPr indent="0" lvl="0" marL="0" marR="0" rtl="0" algn="ctr">
                        <a:spcBef>
                          <a:spcPts val="0"/>
                        </a:spcBef>
                        <a:spcAft>
                          <a:spcPts val="0"/>
                        </a:spcAft>
                        <a:buNone/>
                      </a:pPr>
                      <a:r>
                        <a:rPr lang="en-US" sz="1800" u="none" cap="none" strike="noStrike"/>
                        <a:t>Accuracy</a:t>
                      </a:r>
                      <a:br>
                        <a:rPr lang="en-US" sz="1800" u="none" cap="none" strike="noStrike"/>
                      </a:br>
                      <a:r>
                        <a:rPr lang="en-US" sz="1800" u="none" cap="none" strike="noStrike"/>
                        <a:t>(</a:t>
                      </a:r>
                      <a:r>
                        <a:rPr baseline="30000" lang="en-US" sz="1800" u="none" cap="none" strike="noStrike"/>
                        <a:t>0</a:t>
                      </a:r>
                      <a:r>
                        <a:rPr lang="en-US" sz="1800" u="none" cap="none" strike="noStrike"/>
                        <a:t> K)</a:t>
                      </a:r>
                      <a:endParaRPr/>
                    </a:p>
                  </a:txBody>
                  <a:tcPr marT="45725" marB="45725" marR="91450" marL="91450">
                    <a:solidFill>
                      <a:srgbClr val="E9E9E9"/>
                    </a:solidFill>
                  </a:tcPr>
                </a:tc>
                <a:tc>
                  <a:txBody>
                    <a:bodyPr/>
                    <a:lstStyle/>
                    <a:p>
                      <a:pPr indent="0" lvl="0" marL="0" marR="0" rtl="0" algn="ctr">
                        <a:spcBef>
                          <a:spcPts val="0"/>
                        </a:spcBef>
                        <a:spcAft>
                          <a:spcPts val="0"/>
                        </a:spcAft>
                        <a:buNone/>
                      </a:pPr>
                      <a:r>
                        <a:rPr lang="en-US" sz="1800" u="none" cap="none" strike="noStrike"/>
                        <a:t>Penetration</a:t>
                      </a:r>
                      <a:br>
                        <a:rPr lang="en-US" sz="1800" u="none" cap="none" strike="noStrike"/>
                      </a:br>
                      <a:r>
                        <a:rPr lang="en-US" sz="1800" u="none" cap="none" strike="noStrike"/>
                        <a:t>Depth</a:t>
                      </a:r>
                      <a:endParaRPr/>
                    </a:p>
                  </a:txBody>
                  <a:tcPr marT="45725" marB="45725" marR="91450" marL="91450">
                    <a:solidFill>
                      <a:srgbClr val="E9E9E9"/>
                    </a:solidFill>
                  </a:tcPr>
                </a:tc>
                <a:tc>
                  <a:txBody>
                    <a:bodyPr/>
                    <a:lstStyle/>
                    <a:p>
                      <a:pPr indent="0" lvl="0" marL="0" marR="0" rtl="0" algn="ctr">
                        <a:spcBef>
                          <a:spcPts val="0"/>
                        </a:spcBef>
                        <a:spcAft>
                          <a:spcPts val="0"/>
                        </a:spcAft>
                        <a:buNone/>
                      </a:pPr>
                      <a:r>
                        <a:rPr lang="en-US" sz="1800" u="none" cap="none" strike="noStrike"/>
                        <a:t>Cloud</a:t>
                      </a:r>
                      <a:br>
                        <a:rPr lang="en-US" sz="1800" u="none" cap="none" strike="noStrike"/>
                      </a:br>
                      <a:r>
                        <a:rPr lang="en-US" sz="1800" u="none" cap="none" strike="noStrike"/>
                        <a:t>Effect</a:t>
                      </a:r>
                      <a:endParaRPr/>
                    </a:p>
                  </a:txBody>
                  <a:tcPr marT="45725" marB="45725" marR="91450" marL="91450">
                    <a:solidFill>
                      <a:srgbClr val="E9E9E9"/>
                    </a:solidFill>
                  </a:tcPr>
                </a:tc>
              </a:tr>
              <a:tr h="548650">
                <a:tc>
                  <a:txBody>
                    <a:bodyPr/>
                    <a:lstStyle/>
                    <a:p>
                      <a:pPr indent="0" lvl="0" marL="0" marR="0" rtl="0" algn="ctr">
                        <a:spcBef>
                          <a:spcPts val="0"/>
                        </a:spcBef>
                        <a:spcAft>
                          <a:spcPts val="0"/>
                        </a:spcAft>
                        <a:buNone/>
                      </a:pPr>
                      <a:r>
                        <a:rPr lang="en-US" sz="1800" u="none" cap="none" strike="noStrike"/>
                        <a:t>Polar</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Infrared</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Global</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1 - 4 km</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12 hrs - 3 days</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0.4-0.6</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 20 um</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Blocked</a:t>
                      </a:r>
                      <a:endParaRPr/>
                    </a:p>
                  </a:txBody>
                  <a:tcPr marT="45725" marB="45725" marR="91450" marL="91450" anchor="ctr">
                    <a:solidFill>
                      <a:schemeClr val="lt1">
                        <a:alpha val="20000"/>
                      </a:schemeClr>
                    </a:solidFill>
                  </a:tcPr>
                </a:tc>
              </a:tr>
              <a:tr h="548650">
                <a:tc>
                  <a:txBody>
                    <a:bodyPr/>
                    <a:lstStyle/>
                    <a:p>
                      <a:pPr indent="0" lvl="0" marL="0" marR="0" rtl="0" algn="ctr">
                        <a:spcBef>
                          <a:spcPts val="0"/>
                        </a:spcBef>
                        <a:spcAft>
                          <a:spcPts val="0"/>
                        </a:spcAft>
                        <a:buNone/>
                      </a:pPr>
                      <a:r>
                        <a:rPr lang="en-US" sz="1800" u="none" cap="none" strike="noStrike"/>
                        <a:t>Geostationary</a:t>
                      </a:r>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lang="en-US" sz="1800" u="none" cap="none" strike="noStrike"/>
                        <a:t>Infrared</a:t>
                      </a:r>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lang="en-US" sz="1800" u="none" cap="none" strike="noStrike"/>
                        <a:t>Global</a:t>
                      </a:r>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lang="en-US" sz="1800" u="none" cap="none" strike="noStrike"/>
                        <a:t>2 - 4 km</a:t>
                      </a:r>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lang="en-US" sz="1800" u="none" cap="none" strike="noStrike"/>
                        <a:t>30 minutes</a:t>
                      </a:r>
                      <a:endParaRPr/>
                    </a:p>
                  </a:txBody>
                  <a:tcPr marT="45725" marB="45725" marR="91450" marL="91450" anchor="ctr">
                    <a:solidFill>
                      <a:srgbClr val="F2F2F2"/>
                    </a:solidFill>
                  </a:tcPr>
                </a:tc>
                <a:tc>
                  <a:txBody>
                    <a:bodyPr/>
                    <a:lstStyle/>
                    <a:p>
                      <a:pPr indent="0" lvl="0" marL="0" marR="0" rtl="0" algn="ctr">
                        <a:spcBef>
                          <a:spcPts val="0"/>
                        </a:spcBef>
                        <a:spcAft>
                          <a:spcPts val="0"/>
                        </a:spcAft>
                        <a:buNone/>
                      </a:pPr>
                      <a:r>
                        <a:rPr lang="en-US" sz="1800" u="none" cap="none" strike="noStrike"/>
                        <a:t>0.4-0.6</a:t>
                      </a:r>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t>~ 20 um</a:t>
                      </a:r>
                      <a:endParaRPr/>
                    </a:p>
                  </a:txBody>
                  <a:tcPr marT="45725" marB="45725" marR="91450" marL="91450" anchor="ctr">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t>Blocked</a:t>
                      </a:r>
                      <a:endParaRPr/>
                    </a:p>
                  </a:txBody>
                  <a:tcPr marT="45725" marB="45725" marR="91450" marL="91450" anchor="ctr">
                    <a:solidFill>
                      <a:srgbClr val="F2F2F2"/>
                    </a:solidFill>
                  </a:tcPr>
                </a:tc>
              </a:tr>
              <a:tr h="548650">
                <a:tc>
                  <a:txBody>
                    <a:bodyPr/>
                    <a:lstStyle/>
                    <a:p>
                      <a:pPr indent="0" lvl="0" marL="0" marR="0" rtl="0" algn="ctr">
                        <a:spcBef>
                          <a:spcPts val="0"/>
                        </a:spcBef>
                        <a:spcAft>
                          <a:spcPts val="0"/>
                        </a:spcAft>
                        <a:buNone/>
                      </a:pPr>
                      <a:r>
                        <a:rPr lang="en-US" sz="1800" u="none" cap="none" strike="noStrike"/>
                        <a:t>Polar</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Microwave</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Regional</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25 - 50 km</a:t>
                      </a:r>
                      <a:endParaRPr/>
                    </a:p>
                  </a:txBody>
                  <a:tcPr marT="45725" marB="45725" marR="91450" marL="91450" anchor="ctr">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t>1 - 3 days</a:t>
                      </a:r>
                      <a:endParaRPr/>
                    </a:p>
                  </a:txBody>
                  <a:tcPr marT="45725" marB="45725" marR="91450" marL="91450" anchor="ctr">
                    <a:solidFill>
                      <a:schemeClr val="lt1">
                        <a:alpha val="20000"/>
                      </a:schemeClr>
                    </a:solidFill>
                  </a:tcPr>
                </a:tc>
                <a:tc>
                  <a:txBody>
                    <a:bodyPr/>
                    <a:lstStyle/>
                    <a:p>
                      <a:pPr indent="0" lvl="0" marL="0" marR="0" rtl="0" algn="ctr">
                        <a:spcBef>
                          <a:spcPts val="0"/>
                        </a:spcBef>
                        <a:spcAft>
                          <a:spcPts val="0"/>
                        </a:spcAft>
                        <a:buNone/>
                      </a:pPr>
                      <a:r>
                        <a:rPr lang="en-US" sz="1800" u="none" cap="none" strike="noStrike"/>
                        <a:t>0.4-1.0</a:t>
                      </a:r>
                      <a:endParaRPr/>
                    </a:p>
                  </a:txBody>
                  <a:tcPr marT="45725" marB="45725" marR="91450" marL="91450" anchor="ctr">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t>~ 2 mm</a:t>
                      </a:r>
                      <a:endParaRPr/>
                    </a:p>
                  </a:txBody>
                  <a:tcPr marT="45725" marB="45725" marR="91450" marL="91450" anchor="ctr">
                    <a:solidFill>
                      <a:schemeClr val="lt1">
                        <a:alpha val="20000"/>
                      </a:schemeClr>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t>Not Blocked</a:t>
                      </a:r>
                      <a:endParaRPr/>
                    </a:p>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t>except heavy rain</a:t>
                      </a:r>
                      <a:endParaRPr/>
                    </a:p>
                  </a:txBody>
                  <a:tcPr marT="45725" marB="45725" marR="91450" marL="91450" anchor="ctr">
                    <a:solidFill>
                      <a:schemeClr val="lt1">
                        <a:alpha val="20000"/>
                      </a:schemeClr>
                    </a:solidFill>
                  </a:tcPr>
                </a:tc>
              </a:tr>
            </a:tbl>
          </a:graphicData>
        </a:graphic>
      </p:graphicFrame>
      <p:pic>
        <p:nvPicPr>
          <p:cNvPr id="132" name="Google Shape;132;p8"/>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2257797" y="2957053"/>
            <a:ext cx="8077200" cy="59632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E4E79"/>
              </a:buClr>
              <a:buSzPts val="4800"/>
              <a:buFont typeface="Arial Narrow"/>
              <a:buNone/>
            </a:pPr>
            <a:r>
              <a:rPr b="1" lang="en-US" sz="4800"/>
              <a:t>Measurements of SST </a:t>
            </a:r>
            <a:br>
              <a:rPr b="1" lang="en-US" sz="4800"/>
            </a:br>
            <a:r>
              <a:rPr b="1" lang="en-US" sz="4800"/>
              <a:t>in the infrared</a:t>
            </a:r>
            <a:endParaRPr b="1" i="1" sz="4800">
              <a:latin typeface="Arial Narrow"/>
              <a:ea typeface="Arial Narrow"/>
              <a:cs typeface="Arial Narrow"/>
              <a:sym typeface="Arial Narrow"/>
            </a:endParaRPr>
          </a:p>
        </p:txBody>
      </p:sp>
      <p:sp>
        <p:nvSpPr>
          <p:cNvPr id="139" name="Google Shape;139;p9"/>
          <p:cNvSpPr/>
          <p:nvPr/>
        </p:nvSpPr>
        <p:spPr>
          <a:xfrm>
            <a:off x="2735743" y="5023400"/>
            <a:ext cx="8026556" cy="93653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400">
                <a:solidFill>
                  <a:schemeClr val="dk1"/>
                </a:solidFill>
                <a:latin typeface="Arial Narrow"/>
                <a:ea typeface="Arial Narrow"/>
                <a:cs typeface="Arial Narrow"/>
                <a:sym typeface="Arial Narrow"/>
              </a:rPr>
              <a:t>SST has been measured accurately in the infrared since 1978</a:t>
            </a:r>
            <a:endParaRPr/>
          </a:p>
          <a:p>
            <a:pPr indent="0" lvl="0" marL="0" marR="0" rtl="0" algn="l">
              <a:lnSpc>
                <a:spcPct val="120000"/>
              </a:lnSpc>
              <a:spcBef>
                <a:spcPts val="0"/>
              </a:spcBef>
              <a:spcAft>
                <a:spcPts val="0"/>
              </a:spcAft>
              <a:buNone/>
            </a:pPr>
            <a:r>
              <a:rPr lang="en-US" sz="2400">
                <a:solidFill>
                  <a:schemeClr val="dk1"/>
                </a:solidFill>
                <a:latin typeface="Arial Narrow"/>
                <a:ea typeface="Arial Narrow"/>
                <a:cs typeface="Arial Narrow"/>
                <a:sym typeface="Arial Narrow"/>
              </a:rPr>
              <a:t>Measurements are made in both polar orbit and geosynchronous orbit</a:t>
            </a:r>
            <a:endParaRPr/>
          </a:p>
        </p:txBody>
      </p:sp>
      <p:sp>
        <p:nvSpPr>
          <p:cNvPr id="140" name="Google Shape;140;p9"/>
          <p:cNvSpPr txBox="1"/>
          <p:nvPr>
            <p:ph idx="11" type="ftr"/>
          </p:nvPr>
        </p:nvSpPr>
        <p:spPr>
          <a:xfrm>
            <a:off x="1200193" y="6441410"/>
            <a:ext cx="10722866" cy="3356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NOAA CoastWatch Satellite Course                                      http://coastwatch.noaa.gov</a:t>
            </a:r>
            <a:endParaRPr/>
          </a:p>
        </p:txBody>
      </p:sp>
      <p:pic>
        <p:nvPicPr>
          <p:cNvPr id="141" name="Google Shape;141;p9"/>
          <p:cNvPicPr preferRelativeResize="0"/>
          <p:nvPr/>
        </p:nvPicPr>
        <p:blipFill rotWithShape="1">
          <a:blip r:embed="rId3">
            <a:alphaModFix/>
          </a:blip>
          <a:srcRect b="0" l="0" r="0" t="0"/>
          <a:stretch/>
        </p:blipFill>
        <p:spPr>
          <a:xfrm>
            <a:off x="11226800" y="589280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2014-05-07T21:32:41Z</dcterms:created>
  <dc:creator>James Durham</dc:creator>
</cp:coreProperties>
</file>