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  <p:sldMasterId id="2147483650" r:id="rId4"/>
    <p:sldMasterId id="2147483662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</p:sldIdLst>
  <p:sldSz cy="6858000" cx="12192000"/>
  <p:notesSz cx="6858000" cy="9144000"/>
  <p:embeddedFontLst>
    <p:embeddedFont>
      <p:font typeface="Arial Narrow"/>
      <p:regular r:id="rId28"/>
      <p:bold r:id="rId29"/>
      <p:italic r:id="rId30"/>
      <p:boldItalic r:id="rId31"/>
    </p:embeddedFont>
    <p:embeddedFont>
      <p:font typeface="Helvetica Neue"/>
      <p:regular r:id="rId32"/>
      <p:bold r:id="rId33"/>
      <p:italic r:id="rId34"/>
      <p:boldItalic r:id="rId35"/>
    </p:embeddedFont>
    <p:embeddedFont>
      <p:font typeface="Arial Black"/>
      <p:regular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37" roundtripDataSignature="AMtx7mizyA76mNLU7lGVTED/TEECZahjw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4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font" Target="fonts/ArialNarrow-regular.fntdata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3.xml"/><Relationship Id="rId6" Type="http://schemas.openxmlformats.org/officeDocument/2006/relationships/notesMaster" Target="notesMasters/notesMaster1.xml"/><Relationship Id="rId29" Type="http://schemas.openxmlformats.org/officeDocument/2006/relationships/font" Target="fonts/ArialNarrow-bold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ArialNarrow-boldItalic.fntdata"/><Relationship Id="rId30" Type="http://schemas.openxmlformats.org/officeDocument/2006/relationships/font" Target="fonts/ArialNarrow-italic.fntdata"/><Relationship Id="rId11" Type="http://schemas.openxmlformats.org/officeDocument/2006/relationships/slide" Target="slides/slide5.xml"/><Relationship Id="rId33" Type="http://schemas.openxmlformats.org/officeDocument/2006/relationships/font" Target="fonts/HelveticaNeue-bold.fntdata"/><Relationship Id="rId10" Type="http://schemas.openxmlformats.org/officeDocument/2006/relationships/slide" Target="slides/slide4.xml"/><Relationship Id="rId32" Type="http://schemas.openxmlformats.org/officeDocument/2006/relationships/font" Target="fonts/HelveticaNeue-regular.fntdata"/><Relationship Id="rId13" Type="http://schemas.openxmlformats.org/officeDocument/2006/relationships/slide" Target="slides/slide7.xml"/><Relationship Id="rId35" Type="http://schemas.openxmlformats.org/officeDocument/2006/relationships/font" Target="fonts/HelveticaNeue-boldItalic.fntdata"/><Relationship Id="rId12" Type="http://schemas.openxmlformats.org/officeDocument/2006/relationships/slide" Target="slides/slide6.xml"/><Relationship Id="rId34" Type="http://schemas.openxmlformats.org/officeDocument/2006/relationships/font" Target="fonts/HelveticaNeue-italic.fntdata"/><Relationship Id="rId15" Type="http://schemas.openxmlformats.org/officeDocument/2006/relationships/slide" Target="slides/slide9.xml"/><Relationship Id="rId37" Type="http://customschemas.google.com/relationships/presentationmetadata" Target="metadata"/><Relationship Id="rId14" Type="http://schemas.openxmlformats.org/officeDocument/2006/relationships/slide" Target="slides/slide8.xml"/><Relationship Id="rId36" Type="http://schemas.openxmlformats.org/officeDocument/2006/relationships/font" Target="fonts/ArialBlack-regular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3" name="Google Shape;153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89" name="Google Shape;289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02" name="Google Shape;302;p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5" name="Google Shape;315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2c299272a7c_0_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3" name="Google Shape;323;g2c299272a7c_0_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2c299272a7c_0_2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31" name="Google Shape;331;g2c299272a7c_0_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2c299272a7c_1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39" name="Google Shape;339;g2c299272a7c_1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2c299272a7c_0_3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47" name="Google Shape;347;g2c299272a7c_0_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2c299272a7c_0_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56" name="Google Shape;356;g2c299272a7c_0_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4" name="Google Shape;364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3" name="Google Shape;373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3" name="Google Shape;163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2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1" name="Google Shape;381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4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89" name="Google Shape;389;p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3" name="Google Shape;173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81" name="Google Shape;181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94" name="Google Shape;194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10" name="Google Shape;210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23" name="Google Shape;223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67" name="Google Shape;267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77" name="Google Shape;277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No photo">
  <p:cSld name="Title - No photo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51"/>
          <p:cNvSpPr txBox="1"/>
          <p:nvPr>
            <p:ph type="title"/>
          </p:nvPr>
        </p:nvSpPr>
        <p:spPr>
          <a:xfrm>
            <a:off x="3168251" y="1327929"/>
            <a:ext cx="7313491" cy="7887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F4E79"/>
              </a:buClr>
              <a:buSzPts val="3200"/>
              <a:buFont typeface="Arial"/>
              <a:buNone/>
              <a:defRPr b="1" i="0" sz="3200" u="none" cap="none" strike="noStrike">
                <a:solidFill>
                  <a:srgbClr val="1F4E7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" name="Google Shape;16;p51"/>
          <p:cNvSpPr txBox="1"/>
          <p:nvPr>
            <p:ph idx="1" type="body"/>
          </p:nvPr>
        </p:nvSpPr>
        <p:spPr>
          <a:xfrm>
            <a:off x="4269317" y="2707458"/>
            <a:ext cx="7313083" cy="1224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indent="-406400" lvl="2" marL="13716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indent="-406400" lvl="3" marL="18288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-406400" lvl="4" marL="22860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/>
        </p:txBody>
      </p:sp>
      <p:sp>
        <p:nvSpPr>
          <p:cNvPr id="17" name="Google Shape;17;p51"/>
          <p:cNvSpPr txBox="1"/>
          <p:nvPr>
            <p:ph idx="2" type="body"/>
          </p:nvPr>
        </p:nvSpPr>
        <p:spPr>
          <a:xfrm>
            <a:off x="154517" y="4807237"/>
            <a:ext cx="7313083" cy="5778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indent="-406400" lvl="2" marL="13716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indent="-406400" lvl="3" marL="18288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-406400" lvl="4" marL="22860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/>
        </p:txBody>
      </p:sp>
      <p:sp>
        <p:nvSpPr>
          <p:cNvPr id="18" name="Google Shape;18;p51"/>
          <p:cNvSpPr/>
          <p:nvPr/>
        </p:nvSpPr>
        <p:spPr>
          <a:xfrm>
            <a:off x="372533" y="2201333"/>
            <a:ext cx="1557867" cy="89746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63"/>
          <p:cNvSpPr txBox="1"/>
          <p:nvPr>
            <p:ph type="title"/>
          </p:nvPr>
        </p:nvSpPr>
        <p:spPr>
          <a:xfrm>
            <a:off x="528298" y="1155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200"/>
              <a:buFont typeface="Arial Narrow"/>
              <a:buNone/>
              <a:defRPr b="0" i="0"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63"/>
          <p:cNvSpPr txBox="1"/>
          <p:nvPr>
            <p:ph idx="1" type="body"/>
          </p:nvPr>
        </p:nvSpPr>
        <p:spPr>
          <a:xfrm rot="5400000">
            <a:off x="3920331" y="-14470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2800"/>
              <a:buChar char="•"/>
              <a:defRPr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2400"/>
              <a:buChar char="•"/>
              <a:defRPr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2000"/>
              <a:buChar char="•"/>
              <a:defRPr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4" name="Google Shape;74;p63"/>
          <p:cNvSpPr txBox="1"/>
          <p:nvPr>
            <p:ph idx="12" type="sldNum"/>
          </p:nvPr>
        </p:nvSpPr>
        <p:spPr>
          <a:xfrm>
            <a:off x="11201984" y="6441410"/>
            <a:ext cx="1104014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5" name="Google Shape;75;p63"/>
          <p:cNvSpPr txBox="1"/>
          <p:nvPr>
            <p:ph idx="11" type="ftr"/>
          </p:nvPr>
        </p:nvSpPr>
        <p:spPr>
          <a:xfrm>
            <a:off x="1221458" y="6441410"/>
            <a:ext cx="936934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64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200"/>
              <a:buFont typeface="Arial Narrow"/>
              <a:buNone/>
              <a:defRPr b="0" i="0"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64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2800"/>
              <a:buChar char="•"/>
              <a:defRPr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2400"/>
              <a:buChar char="•"/>
              <a:defRPr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2000"/>
              <a:buChar char="•"/>
              <a:defRPr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9" name="Google Shape;79;p64"/>
          <p:cNvSpPr txBox="1"/>
          <p:nvPr>
            <p:ph idx="12" type="sldNum"/>
          </p:nvPr>
        </p:nvSpPr>
        <p:spPr>
          <a:xfrm>
            <a:off x="11201984" y="6441410"/>
            <a:ext cx="1104014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0" name="Google Shape;80;p64"/>
          <p:cNvSpPr txBox="1"/>
          <p:nvPr>
            <p:ph idx="11" type="ftr"/>
          </p:nvPr>
        </p:nvSpPr>
        <p:spPr>
          <a:xfrm>
            <a:off x="1221458" y="6441410"/>
            <a:ext cx="936934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65"/>
          <p:cNvSpPr txBox="1"/>
          <p:nvPr>
            <p:ph type="title"/>
          </p:nvPr>
        </p:nvSpPr>
        <p:spPr>
          <a:xfrm>
            <a:off x="528298" y="1155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2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65"/>
          <p:cNvSpPr txBox="1"/>
          <p:nvPr>
            <p:ph idx="12" type="sldNum"/>
          </p:nvPr>
        </p:nvSpPr>
        <p:spPr>
          <a:xfrm>
            <a:off x="11201984" y="6441410"/>
            <a:ext cx="1104014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4" name="Google Shape;84;p65"/>
          <p:cNvSpPr txBox="1"/>
          <p:nvPr>
            <p:ph idx="11" type="ftr"/>
          </p:nvPr>
        </p:nvSpPr>
        <p:spPr>
          <a:xfrm>
            <a:off x="1221458" y="6441410"/>
            <a:ext cx="936934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42"/>
          <p:cNvSpPr txBox="1"/>
          <p:nvPr>
            <p:ph idx="12" type="sldNum"/>
          </p:nvPr>
        </p:nvSpPr>
        <p:spPr>
          <a:xfrm>
            <a:off x="11201984" y="6441410"/>
            <a:ext cx="1104014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4" name="Google Shape;94;p42"/>
          <p:cNvSpPr txBox="1"/>
          <p:nvPr>
            <p:ph idx="11" type="ftr"/>
          </p:nvPr>
        </p:nvSpPr>
        <p:spPr>
          <a:xfrm>
            <a:off x="1221458" y="6441410"/>
            <a:ext cx="936934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3"/>
          <p:cNvSpPr txBox="1"/>
          <p:nvPr>
            <p:ph type="title"/>
          </p:nvPr>
        </p:nvSpPr>
        <p:spPr>
          <a:xfrm>
            <a:off x="528298" y="1155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200"/>
              <a:buFont typeface="Arial Narrow"/>
              <a:buNone/>
              <a:defRPr b="0" i="0"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43"/>
          <p:cNvSpPr txBox="1"/>
          <p:nvPr>
            <p:ph idx="12" type="sldNum"/>
          </p:nvPr>
        </p:nvSpPr>
        <p:spPr>
          <a:xfrm>
            <a:off x="11201984" y="6441410"/>
            <a:ext cx="1104014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8" name="Google Shape;98;p43"/>
          <p:cNvSpPr txBox="1"/>
          <p:nvPr>
            <p:ph idx="11" type="ftr"/>
          </p:nvPr>
        </p:nvSpPr>
        <p:spPr>
          <a:xfrm>
            <a:off x="1221458" y="6441410"/>
            <a:ext cx="936934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4"/>
          <p:cNvSpPr txBox="1"/>
          <p:nvPr>
            <p:ph type="title"/>
          </p:nvPr>
        </p:nvSpPr>
        <p:spPr>
          <a:xfrm>
            <a:off x="528298" y="1155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200"/>
              <a:buFont typeface="Arial Narrow"/>
              <a:buNone/>
              <a:defRPr b="0" i="0"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4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2800"/>
              <a:buChar char="•"/>
              <a:defRPr>
                <a:solidFill>
                  <a:srgbClr val="262626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2400"/>
              <a:buChar char="•"/>
              <a:defRPr>
                <a:solidFill>
                  <a:srgbClr val="262626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2000"/>
              <a:buChar char="•"/>
              <a:defRPr>
                <a:solidFill>
                  <a:srgbClr val="262626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>
                <a:solidFill>
                  <a:srgbClr val="262626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>
                <a:solidFill>
                  <a:srgbClr val="262626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2" name="Google Shape;102;p44"/>
          <p:cNvSpPr txBox="1"/>
          <p:nvPr>
            <p:ph idx="12" type="sldNum"/>
          </p:nvPr>
        </p:nvSpPr>
        <p:spPr>
          <a:xfrm>
            <a:off x="11214980" y="6441410"/>
            <a:ext cx="1104014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3" name="Google Shape;103;p44"/>
          <p:cNvSpPr txBox="1"/>
          <p:nvPr>
            <p:ph idx="11" type="ftr"/>
          </p:nvPr>
        </p:nvSpPr>
        <p:spPr>
          <a:xfrm>
            <a:off x="1200193" y="6441410"/>
            <a:ext cx="936934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5"/>
          <p:cNvSpPr txBox="1"/>
          <p:nvPr>
            <p:ph type="title"/>
          </p:nvPr>
        </p:nvSpPr>
        <p:spPr>
          <a:xfrm>
            <a:off x="528298" y="1155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200"/>
              <a:buFont typeface="Arial Narrow"/>
              <a:buNone/>
              <a:defRPr b="0" i="0"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45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2800"/>
              <a:buChar char="•"/>
              <a:defRPr>
                <a:solidFill>
                  <a:srgbClr val="26262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2400"/>
              <a:buChar char="•"/>
              <a:defRPr>
                <a:solidFill>
                  <a:srgbClr val="26262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2000"/>
              <a:buChar char="•"/>
              <a:defRPr>
                <a:solidFill>
                  <a:srgbClr val="26262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>
                <a:solidFill>
                  <a:srgbClr val="26262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>
                <a:solidFill>
                  <a:srgbClr val="26262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7" name="Google Shape;107;p45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2800"/>
              <a:buChar char="•"/>
              <a:defRPr>
                <a:solidFill>
                  <a:srgbClr val="26262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2400"/>
              <a:buChar char="•"/>
              <a:defRPr>
                <a:solidFill>
                  <a:srgbClr val="26262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2000"/>
              <a:buChar char="•"/>
              <a:defRPr>
                <a:solidFill>
                  <a:srgbClr val="26262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>
                <a:solidFill>
                  <a:srgbClr val="26262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>
                <a:solidFill>
                  <a:srgbClr val="26262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8" name="Google Shape;108;p45"/>
          <p:cNvSpPr txBox="1"/>
          <p:nvPr>
            <p:ph idx="12" type="sldNum"/>
          </p:nvPr>
        </p:nvSpPr>
        <p:spPr>
          <a:xfrm>
            <a:off x="11201984" y="6441410"/>
            <a:ext cx="1104014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r>
              <a:rPr lang="en-US"/>
              <a:t> 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45"/>
          <p:cNvSpPr txBox="1"/>
          <p:nvPr>
            <p:ph idx="11" type="ftr"/>
          </p:nvPr>
        </p:nvSpPr>
        <p:spPr>
          <a:xfrm>
            <a:off x="1221458" y="6441410"/>
            <a:ext cx="936934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6"/>
          <p:cNvSpPr txBox="1"/>
          <p:nvPr>
            <p:ph type="title"/>
          </p:nvPr>
        </p:nvSpPr>
        <p:spPr>
          <a:xfrm>
            <a:off x="511740" y="1155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200"/>
              <a:buFont typeface="Arial Narrow"/>
              <a:buNone/>
              <a:defRPr b="0" i="0"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46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2400"/>
              <a:buNone/>
              <a:defRPr b="1" sz="2400">
                <a:solidFill>
                  <a:srgbClr val="26262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13" name="Google Shape;113;p46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2000"/>
              <a:buChar char="•"/>
              <a:defRPr sz="2000">
                <a:solidFill>
                  <a:srgbClr val="26262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 sz="1800">
                <a:solidFill>
                  <a:srgbClr val="26262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600"/>
              <a:buChar char="•"/>
              <a:defRPr sz="1600">
                <a:solidFill>
                  <a:srgbClr val="26262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>
                <a:solidFill>
                  <a:srgbClr val="26262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>
                <a:solidFill>
                  <a:srgbClr val="26262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4" name="Google Shape;114;p46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2400"/>
              <a:buNone/>
              <a:defRPr b="1" sz="2400">
                <a:solidFill>
                  <a:srgbClr val="26262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15" name="Google Shape;115;p46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2000"/>
              <a:buChar char="•"/>
              <a:defRPr sz="2000">
                <a:solidFill>
                  <a:srgbClr val="26262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 sz="1800">
                <a:solidFill>
                  <a:srgbClr val="26262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600"/>
              <a:buChar char="•"/>
              <a:defRPr sz="1600">
                <a:solidFill>
                  <a:srgbClr val="26262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302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600"/>
              <a:buChar char="•"/>
              <a:defRPr sz="1600">
                <a:solidFill>
                  <a:srgbClr val="26262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302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600"/>
              <a:buChar char="•"/>
              <a:defRPr sz="1600">
                <a:solidFill>
                  <a:srgbClr val="26262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6" name="Google Shape;116;p46"/>
          <p:cNvSpPr txBox="1"/>
          <p:nvPr>
            <p:ph idx="12" type="sldNum"/>
          </p:nvPr>
        </p:nvSpPr>
        <p:spPr>
          <a:xfrm>
            <a:off x="11201984" y="6441410"/>
            <a:ext cx="1104014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7" name="Google Shape;117;p46"/>
          <p:cNvSpPr txBox="1"/>
          <p:nvPr>
            <p:ph idx="11" type="ftr"/>
          </p:nvPr>
        </p:nvSpPr>
        <p:spPr>
          <a:xfrm>
            <a:off x="1221458" y="6441410"/>
            <a:ext cx="936934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7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200"/>
              <a:buFont typeface="Arial Narrow"/>
              <a:buNone/>
              <a:defRPr b="0" i="0" sz="3200"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p47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3200"/>
              <a:buChar char="•"/>
              <a:defRPr sz="3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2800"/>
              <a:buChar char="•"/>
              <a:defRPr sz="2800">
                <a:solidFill>
                  <a:srgbClr val="26262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2400"/>
              <a:buChar char="•"/>
              <a:defRPr sz="2400">
                <a:solidFill>
                  <a:srgbClr val="26262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2000"/>
              <a:buChar char="•"/>
              <a:defRPr sz="2000">
                <a:solidFill>
                  <a:srgbClr val="26262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2000"/>
              <a:buChar char="•"/>
              <a:defRPr sz="2000">
                <a:solidFill>
                  <a:srgbClr val="26262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21" name="Google Shape;121;p47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22" name="Google Shape;122;p47"/>
          <p:cNvSpPr txBox="1"/>
          <p:nvPr>
            <p:ph idx="12" type="sldNum"/>
          </p:nvPr>
        </p:nvSpPr>
        <p:spPr>
          <a:xfrm>
            <a:off x="11201984" y="6441410"/>
            <a:ext cx="1104014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3" name="Google Shape;123;p47"/>
          <p:cNvSpPr txBox="1"/>
          <p:nvPr>
            <p:ph idx="11" type="ftr"/>
          </p:nvPr>
        </p:nvSpPr>
        <p:spPr>
          <a:xfrm>
            <a:off x="1221458" y="6441410"/>
            <a:ext cx="936934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8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200"/>
              <a:buFont typeface="Arial Narrow"/>
              <a:buNone/>
              <a:defRPr b="0" i="0" sz="3200"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48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27" name="Google Shape;127;p48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28" name="Google Shape;128;p48"/>
          <p:cNvSpPr txBox="1"/>
          <p:nvPr>
            <p:ph idx="12" type="sldNum"/>
          </p:nvPr>
        </p:nvSpPr>
        <p:spPr>
          <a:xfrm>
            <a:off x="11201984" y="6441410"/>
            <a:ext cx="1104014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9" name="Google Shape;129;p48"/>
          <p:cNvSpPr txBox="1"/>
          <p:nvPr>
            <p:ph idx="11" type="ftr"/>
          </p:nvPr>
        </p:nvSpPr>
        <p:spPr>
          <a:xfrm>
            <a:off x="1221458" y="6441410"/>
            <a:ext cx="936934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3"/>
          <p:cNvSpPr txBox="1"/>
          <p:nvPr>
            <p:ph idx="12" type="sldNum"/>
          </p:nvPr>
        </p:nvSpPr>
        <p:spPr>
          <a:xfrm>
            <a:off x="11201984" y="6441410"/>
            <a:ext cx="1104014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8" name="Google Shape;28;p53"/>
          <p:cNvSpPr txBox="1"/>
          <p:nvPr>
            <p:ph idx="11" type="ftr"/>
          </p:nvPr>
        </p:nvSpPr>
        <p:spPr>
          <a:xfrm>
            <a:off x="1221458" y="6441410"/>
            <a:ext cx="936934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49"/>
          <p:cNvSpPr txBox="1"/>
          <p:nvPr>
            <p:ph type="title"/>
          </p:nvPr>
        </p:nvSpPr>
        <p:spPr>
          <a:xfrm>
            <a:off x="528298" y="1155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200"/>
              <a:buFont typeface="Arial Narrow"/>
              <a:buNone/>
              <a:defRPr b="0" i="0"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49"/>
          <p:cNvSpPr txBox="1"/>
          <p:nvPr>
            <p:ph idx="1" type="body"/>
          </p:nvPr>
        </p:nvSpPr>
        <p:spPr>
          <a:xfrm rot="5400000">
            <a:off x="3920331" y="-14470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2800"/>
              <a:buChar char="•"/>
              <a:defRPr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2400"/>
              <a:buChar char="•"/>
              <a:defRPr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2000"/>
              <a:buChar char="•"/>
              <a:defRPr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3" name="Google Shape;133;p49"/>
          <p:cNvSpPr txBox="1"/>
          <p:nvPr>
            <p:ph idx="12" type="sldNum"/>
          </p:nvPr>
        </p:nvSpPr>
        <p:spPr>
          <a:xfrm>
            <a:off x="11201984" y="6441410"/>
            <a:ext cx="1104014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4" name="Google Shape;134;p49"/>
          <p:cNvSpPr txBox="1"/>
          <p:nvPr>
            <p:ph idx="11" type="ftr"/>
          </p:nvPr>
        </p:nvSpPr>
        <p:spPr>
          <a:xfrm>
            <a:off x="1221458" y="6441410"/>
            <a:ext cx="936934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56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200"/>
              <a:buFont typeface="Arial Narrow"/>
              <a:buNone/>
              <a:defRPr b="0" i="0"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" name="Google Shape;137;p56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2800"/>
              <a:buChar char="•"/>
              <a:defRPr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2400"/>
              <a:buChar char="•"/>
              <a:defRPr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2000"/>
              <a:buChar char="•"/>
              <a:defRPr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8" name="Google Shape;138;p56"/>
          <p:cNvSpPr txBox="1"/>
          <p:nvPr>
            <p:ph idx="12" type="sldNum"/>
          </p:nvPr>
        </p:nvSpPr>
        <p:spPr>
          <a:xfrm>
            <a:off x="11201984" y="6441410"/>
            <a:ext cx="1104014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9" name="Google Shape;139;p56"/>
          <p:cNvSpPr txBox="1"/>
          <p:nvPr>
            <p:ph idx="11" type="ftr"/>
          </p:nvPr>
        </p:nvSpPr>
        <p:spPr>
          <a:xfrm>
            <a:off x="1221458" y="6441410"/>
            <a:ext cx="936934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57"/>
          <p:cNvSpPr txBox="1"/>
          <p:nvPr>
            <p:ph type="title"/>
          </p:nvPr>
        </p:nvSpPr>
        <p:spPr>
          <a:xfrm>
            <a:off x="528298" y="1155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2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p57"/>
          <p:cNvSpPr txBox="1"/>
          <p:nvPr>
            <p:ph idx="12" type="sldNum"/>
          </p:nvPr>
        </p:nvSpPr>
        <p:spPr>
          <a:xfrm>
            <a:off x="11201984" y="6441410"/>
            <a:ext cx="1104014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3" name="Google Shape;143;p57"/>
          <p:cNvSpPr txBox="1"/>
          <p:nvPr>
            <p:ph idx="11" type="ftr"/>
          </p:nvPr>
        </p:nvSpPr>
        <p:spPr>
          <a:xfrm>
            <a:off x="1221458" y="6441410"/>
            <a:ext cx="936934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llets" type="tx">
  <p:cSld name="TITLE_AND_BODY"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6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6" name="Google Shape;146;p66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67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" name="Google Shape;149;p67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50" name="Google Shape;150;p67"/>
          <p:cNvSpPr/>
          <p:nvPr/>
        </p:nvSpPr>
        <p:spPr>
          <a:xfrm>
            <a:off x="0" y="6586800"/>
            <a:ext cx="12192000" cy="271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Annual CoastWatch/OceanWatch Meeting, May 9-13, 2022    </a:t>
            </a:r>
            <a:endParaRPr b="0" i="0" sz="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4"/>
          <p:cNvSpPr txBox="1"/>
          <p:nvPr>
            <p:ph type="title"/>
          </p:nvPr>
        </p:nvSpPr>
        <p:spPr>
          <a:xfrm>
            <a:off x="528298" y="1155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200"/>
              <a:buFont typeface="Arial Narrow"/>
              <a:buNone/>
              <a:defRPr b="0" i="0"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4"/>
          <p:cNvSpPr txBox="1"/>
          <p:nvPr>
            <p:ph idx="12" type="sldNum"/>
          </p:nvPr>
        </p:nvSpPr>
        <p:spPr>
          <a:xfrm>
            <a:off x="11201984" y="6441410"/>
            <a:ext cx="1104014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2" name="Google Shape;32;p54"/>
          <p:cNvSpPr txBox="1"/>
          <p:nvPr>
            <p:ph idx="11" type="ftr"/>
          </p:nvPr>
        </p:nvSpPr>
        <p:spPr>
          <a:xfrm>
            <a:off x="1221458" y="6441410"/>
            <a:ext cx="936934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5"/>
          <p:cNvSpPr txBox="1"/>
          <p:nvPr>
            <p:ph type="title"/>
          </p:nvPr>
        </p:nvSpPr>
        <p:spPr>
          <a:xfrm>
            <a:off x="528298" y="1155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200"/>
              <a:buFont typeface="Arial Narrow"/>
              <a:buNone/>
              <a:defRPr b="0" i="0"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2800"/>
              <a:buChar char="•"/>
              <a:defRPr>
                <a:solidFill>
                  <a:srgbClr val="262626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2400"/>
              <a:buChar char="•"/>
              <a:defRPr>
                <a:solidFill>
                  <a:srgbClr val="262626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2000"/>
              <a:buChar char="•"/>
              <a:defRPr>
                <a:solidFill>
                  <a:srgbClr val="262626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>
                <a:solidFill>
                  <a:srgbClr val="262626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>
                <a:solidFill>
                  <a:srgbClr val="262626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55"/>
          <p:cNvSpPr txBox="1"/>
          <p:nvPr>
            <p:ph idx="12" type="sldNum"/>
          </p:nvPr>
        </p:nvSpPr>
        <p:spPr>
          <a:xfrm>
            <a:off x="11214980" y="6441410"/>
            <a:ext cx="1104014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7" name="Google Shape;37;p55"/>
          <p:cNvSpPr txBox="1"/>
          <p:nvPr>
            <p:ph idx="11" type="ftr"/>
          </p:nvPr>
        </p:nvSpPr>
        <p:spPr>
          <a:xfrm>
            <a:off x="1200193" y="6441410"/>
            <a:ext cx="936934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8"/>
          <p:cNvSpPr txBox="1"/>
          <p:nvPr>
            <p:ph type="ctrTitle"/>
          </p:nvPr>
        </p:nvSpPr>
        <p:spPr>
          <a:xfrm>
            <a:off x="2589214" y="2514600"/>
            <a:ext cx="8915399" cy="226278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5400"/>
              <a:buFont typeface="Arial Narrow"/>
              <a:buNone/>
              <a:defRPr sz="5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58"/>
          <p:cNvSpPr txBox="1"/>
          <p:nvPr>
            <p:ph idx="1" type="subTitle"/>
          </p:nvPr>
        </p:nvSpPr>
        <p:spPr>
          <a:xfrm>
            <a:off x="2589214" y="4777380"/>
            <a:ext cx="8915399" cy="11262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800"/>
              <a:buNone/>
              <a:defRPr>
                <a:solidFill>
                  <a:srgbClr val="595959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1" name="Google Shape;41;p58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2" name="Google Shape;42;p58"/>
          <p:cNvSpPr txBox="1"/>
          <p:nvPr>
            <p:ph idx="11" type="ftr"/>
          </p:nvPr>
        </p:nvSpPr>
        <p:spPr>
          <a:xfrm>
            <a:off x="1200193" y="6441410"/>
            <a:ext cx="936934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58"/>
          <p:cNvSpPr/>
          <p:nvPr/>
        </p:nvSpPr>
        <p:spPr>
          <a:xfrm>
            <a:off x="1" y="4323811"/>
            <a:ext cx="1744652" cy="778589"/>
          </a:xfrm>
          <a:custGeom>
            <a:rect b="b" l="l" r="r" t="t"/>
            <a:pathLst>
              <a:path extrusionOk="0" h="166" w="372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58"/>
          <p:cNvSpPr txBox="1"/>
          <p:nvPr>
            <p:ph idx="12" type="sldNum"/>
          </p:nvPr>
        </p:nvSpPr>
        <p:spPr>
          <a:xfrm>
            <a:off x="531814" y="4529540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59"/>
          <p:cNvSpPr txBox="1"/>
          <p:nvPr>
            <p:ph type="title"/>
          </p:nvPr>
        </p:nvSpPr>
        <p:spPr>
          <a:xfrm>
            <a:off x="528298" y="1155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200"/>
              <a:buFont typeface="Arial Narrow"/>
              <a:buNone/>
              <a:defRPr b="0" i="0"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59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2800"/>
              <a:buChar char="•"/>
              <a:defRPr>
                <a:solidFill>
                  <a:srgbClr val="26262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2400"/>
              <a:buChar char="•"/>
              <a:defRPr>
                <a:solidFill>
                  <a:srgbClr val="26262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2000"/>
              <a:buChar char="•"/>
              <a:defRPr>
                <a:solidFill>
                  <a:srgbClr val="26262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>
                <a:solidFill>
                  <a:srgbClr val="26262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>
                <a:solidFill>
                  <a:srgbClr val="26262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59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2800"/>
              <a:buChar char="•"/>
              <a:defRPr>
                <a:solidFill>
                  <a:srgbClr val="26262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2400"/>
              <a:buChar char="•"/>
              <a:defRPr>
                <a:solidFill>
                  <a:srgbClr val="26262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2000"/>
              <a:buChar char="•"/>
              <a:defRPr>
                <a:solidFill>
                  <a:srgbClr val="26262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>
                <a:solidFill>
                  <a:srgbClr val="26262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>
                <a:solidFill>
                  <a:srgbClr val="26262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9" name="Google Shape;49;p59"/>
          <p:cNvSpPr txBox="1"/>
          <p:nvPr>
            <p:ph idx="12" type="sldNum"/>
          </p:nvPr>
        </p:nvSpPr>
        <p:spPr>
          <a:xfrm>
            <a:off x="11201984" y="6441410"/>
            <a:ext cx="1104014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r>
              <a:rPr lang="en-US"/>
              <a:t> 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59"/>
          <p:cNvSpPr txBox="1"/>
          <p:nvPr>
            <p:ph idx="11" type="ftr"/>
          </p:nvPr>
        </p:nvSpPr>
        <p:spPr>
          <a:xfrm>
            <a:off x="1221458" y="6441410"/>
            <a:ext cx="936934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60"/>
          <p:cNvSpPr txBox="1"/>
          <p:nvPr>
            <p:ph type="title"/>
          </p:nvPr>
        </p:nvSpPr>
        <p:spPr>
          <a:xfrm>
            <a:off x="511740" y="1155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200"/>
              <a:buFont typeface="Arial Narrow"/>
              <a:buNone/>
              <a:defRPr b="0" i="0"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60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2400"/>
              <a:buNone/>
              <a:defRPr b="1" sz="2400">
                <a:solidFill>
                  <a:srgbClr val="26262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4" name="Google Shape;54;p60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2000"/>
              <a:buChar char="•"/>
              <a:defRPr sz="2000">
                <a:solidFill>
                  <a:srgbClr val="26262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 sz="1800">
                <a:solidFill>
                  <a:srgbClr val="26262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600"/>
              <a:buChar char="•"/>
              <a:defRPr sz="1600">
                <a:solidFill>
                  <a:srgbClr val="26262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>
                <a:solidFill>
                  <a:srgbClr val="26262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>
                <a:solidFill>
                  <a:srgbClr val="26262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" name="Google Shape;55;p60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2400"/>
              <a:buNone/>
              <a:defRPr b="1" sz="2400">
                <a:solidFill>
                  <a:srgbClr val="26262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6" name="Google Shape;56;p60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2000"/>
              <a:buChar char="•"/>
              <a:defRPr sz="2000">
                <a:solidFill>
                  <a:srgbClr val="26262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 sz="1800">
                <a:solidFill>
                  <a:srgbClr val="26262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600"/>
              <a:buChar char="•"/>
              <a:defRPr sz="1600">
                <a:solidFill>
                  <a:srgbClr val="26262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302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600"/>
              <a:buChar char="•"/>
              <a:defRPr sz="1600">
                <a:solidFill>
                  <a:srgbClr val="26262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302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600"/>
              <a:buChar char="•"/>
              <a:defRPr sz="1600">
                <a:solidFill>
                  <a:srgbClr val="26262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7" name="Google Shape;57;p60"/>
          <p:cNvSpPr txBox="1"/>
          <p:nvPr>
            <p:ph idx="12" type="sldNum"/>
          </p:nvPr>
        </p:nvSpPr>
        <p:spPr>
          <a:xfrm>
            <a:off x="11201984" y="6441410"/>
            <a:ext cx="1104014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8" name="Google Shape;58;p60"/>
          <p:cNvSpPr txBox="1"/>
          <p:nvPr>
            <p:ph idx="11" type="ftr"/>
          </p:nvPr>
        </p:nvSpPr>
        <p:spPr>
          <a:xfrm>
            <a:off x="1221458" y="6441410"/>
            <a:ext cx="936934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6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200"/>
              <a:buFont typeface="Arial Narrow"/>
              <a:buNone/>
              <a:defRPr b="0" i="0" sz="3200"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61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3200"/>
              <a:buChar char="•"/>
              <a:defRPr sz="3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2800"/>
              <a:buChar char="•"/>
              <a:defRPr sz="2800">
                <a:solidFill>
                  <a:srgbClr val="26262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2400"/>
              <a:buChar char="•"/>
              <a:defRPr sz="2400">
                <a:solidFill>
                  <a:srgbClr val="26262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2000"/>
              <a:buChar char="•"/>
              <a:defRPr sz="2000">
                <a:solidFill>
                  <a:srgbClr val="26262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2000"/>
              <a:buChar char="•"/>
              <a:defRPr sz="2000">
                <a:solidFill>
                  <a:srgbClr val="26262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2" name="Google Shape;62;p61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3" name="Google Shape;63;p61"/>
          <p:cNvSpPr txBox="1"/>
          <p:nvPr>
            <p:ph idx="12" type="sldNum"/>
          </p:nvPr>
        </p:nvSpPr>
        <p:spPr>
          <a:xfrm>
            <a:off x="11201984" y="6441410"/>
            <a:ext cx="1104014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4" name="Google Shape;64;p61"/>
          <p:cNvSpPr txBox="1"/>
          <p:nvPr>
            <p:ph idx="11" type="ftr"/>
          </p:nvPr>
        </p:nvSpPr>
        <p:spPr>
          <a:xfrm>
            <a:off x="1221458" y="6441410"/>
            <a:ext cx="936934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6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200"/>
              <a:buFont typeface="Arial Narrow"/>
              <a:buNone/>
              <a:defRPr b="0" i="0" sz="3200"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62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62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62"/>
          <p:cNvSpPr txBox="1"/>
          <p:nvPr>
            <p:ph idx="12" type="sldNum"/>
          </p:nvPr>
        </p:nvSpPr>
        <p:spPr>
          <a:xfrm>
            <a:off x="11201984" y="6441410"/>
            <a:ext cx="1104014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0" name="Google Shape;70;p62"/>
          <p:cNvSpPr txBox="1"/>
          <p:nvPr>
            <p:ph idx="11" type="ftr"/>
          </p:nvPr>
        </p:nvSpPr>
        <p:spPr>
          <a:xfrm>
            <a:off x="1221458" y="6441410"/>
            <a:ext cx="936934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slideLayout" Target="../slideLayouts/slideLayout1.xml"/><Relationship Id="rId5" Type="http://schemas.openxmlformats.org/officeDocument/2006/relationships/theme" Target="../theme/theme4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12.xml"/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0"/>
          <p:cNvSpPr/>
          <p:nvPr/>
        </p:nvSpPr>
        <p:spPr>
          <a:xfrm>
            <a:off x="-12253" y="4417161"/>
            <a:ext cx="12227564" cy="2457785"/>
          </a:xfrm>
          <a:custGeom>
            <a:rect b="b" l="l" r="r" t="t"/>
            <a:pathLst>
              <a:path extrusionOk="0" h="2457785" w="9170673">
                <a:moveTo>
                  <a:pt x="2887" y="2375696"/>
                </a:moveTo>
                <a:cubicBezTo>
                  <a:pt x="23548" y="2372367"/>
                  <a:pt x="7344315" y="2502055"/>
                  <a:pt x="9170673" y="0"/>
                </a:cubicBezTo>
                <a:cubicBezTo>
                  <a:pt x="9168091" y="819774"/>
                  <a:pt x="9157766" y="1631806"/>
                  <a:pt x="9155184" y="2451580"/>
                </a:cubicBezTo>
                <a:lnTo>
                  <a:pt x="0" y="2457785"/>
                </a:lnTo>
                <a:cubicBezTo>
                  <a:pt x="-1" y="2415623"/>
                  <a:pt x="2888" y="2417858"/>
                  <a:pt x="2887" y="2375696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1" name="Google Shape;11;p50"/>
          <p:cNvSpPr/>
          <p:nvPr/>
        </p:nvSpPr>
        <p:spPr>
          <a:xfrm>
            <a:off x="-12253" y="0"/>
            <a:ext cx="12227564" cy="3708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12" name="Google Shape;12;p5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668000" y="5405168"/>
            <a:ext cx="1243781" cy="1243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7878" y="-97099"/>
            <a:ext cx="9144000" cy="4161577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4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2"/>
          <p:cNvSpPr/>
          <p:nvPr/>
        </p:nvSpPr>
        <p:spPr>
          <a:xfrm>
            <a:off x="0" y="6398651"/>
            <a:ext cx="12192000" cy="457200"/>
          </a:xfrm>
          <a:prstGeom prst="rect">
            <a:avLst/>
          </a:prstGeom>
          <a:solidFill>
            <a:srgbClr val="1E4E79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" name="Google Shape;21;p52"/>
          <p:cNvSpPr txBox="1"/>
          <p:nvPr>
            <p:ph type="title"/>
          </p:nvPr>
        </p:nvSpPr>
        <p:spPr>
          <a:xfrm>
            <a:off x="528298" y="1155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200"/>
              <a:buFont typeface="Arial Narrow"/>
              <a:buNone/>
              <a:defRPr b="0" i="0" sz="3200" u="none" cap="none" strike="noStrike">
                <a:solidFill>
                  <a:srgbClr val="1E4E79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" name="Google Shape;22;p5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" name="Google Shape;23;p52"/>
          <p:cNvSpPr/>
          <p:nvPr/>
        </p:nvSpPr>
        <p:spPr>
          <a:xfrm>
            <a:off x="0" y="0"/>
            <a:ext cx="12192000" cy="91440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" name="Google Shape;24;p52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344806" y="6418969"/>
            <a:ext cx="411480" cy="41148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52"/>
          <p:cNvSpPr txBox="1"/>
          <p:nvPr>
            <p:ph idx="11" type="ftr"/>
          </p:nvPr>
        </p:nvSpPr>
        <p:spPr>
          <a:xfrm>
            <a:off x="1200193" y="6441410"/>
            <a:ext cx="936934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41"/>
          <p:cNvSpPr/>
          <p:nvPr/>
        </p:nvSpPr>
        <p:spPr>
          <a:xfrm>
            <a:off x="0" y="6398651"/>
            <a:ext cx="12192000" cy="457200"/>
          </a:xfrm>
          <a:prstGeom prst="rect">
            <a:avLst/>
          </a:prstGeom>
          <a:solidFill>
            <a:srgbClr val="1E4E79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7" name="Google Shape;87;p41"/>
          <p:cNvSpPr txBox="1"/>
          <p:nvPr>
            <p:ph type="title"/>
          </p:nvPr>
        </p:nvSpPr>
        <p:spPr>
          <a:xfrm>
            <a:off x="528298" y="1155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200"/>
              <a:buFont typeface="Arial Narrow"/>
              <a:buNone/>
              <a:defRPr b="0" i="0" sz="3200" u="none" cap="none" strike="noStrike">
                <a:solidFill>
                  <a:srgbClr val="1E4E79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8" name="Google Shape;88;p4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Google Shape;89;p41"/>
          <p:cNvSpPr/>
          <p:nvPr/>
        </p:nvSpPr>
        <p:spPr>
          <a:xfrm>
            <a:off x="0" y="0"/>
            <a:ext cx="12192000" cy="91440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0" name="Google Shape;90;p4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344806" y="6418969"/>
            <a:ext cx="411480" cy="41148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41"/>
          <p:cNvSpPr txBox="1"/>
          <p:nvPr>
            <p:ph idx="11" type="ftr"/>
          </p:nvPr>
        </p:nvSpPr>
        <p:spPr>
          <a:xfrm>
            <a:off x="1200193" y="6441410"/>
            <a:ext cx="936934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hyperlink" Target="mailto:coastwatch.info@noaa.gov" TargetMode="Externa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9.jpg"/><Relationship Id="rId4" Type="http://schemas.openxmlformats.org/officeDocument/2006/relationships/hyperlink" Target="https://waternode.ciroh.org/" TargetMode="External"/><Relationship Id="rId5" Type="http://schemas.openxmlformats.org/officeDocument/2006/relationships/image" Target="../media/image26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training.coastwatchhub.org/" TargetMode="External"/><Relationship Id="rId4" Type="http://schemas.openxmlformats.org/officeDocument/2006/relationships/hyperlink" Target="mailto:sun.bak-hospital@noaa.gov" TargetMode="External"/><Relationship Id="rId5" Type="http://schemas.openxmlformats.org/officeDocument/2006/relationships/hyperlink" Target="https://coastwatch-training.github.io/coastwatchhub/" TargetMode="Externa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5.png"/><Relationship Id="rId4" Type="http://schemas.openxmlformats.org/officeDocument/2006/relationships/hyperlink" Target="https://umd.instructure.com/courses/1364405" TargetMode="Externa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0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Relationship Id="rId3" Type="http://schemas.openxmlformats.org/officeDocument/2006/relationships/hyperlink" Target="mailto:Coastwatch.info@noaa.gov" TargetMode="External"/><Relationship Id="rId4" Type="http://schemas.openxmlformats.org/officeDocument/2006/relationships/hyperlink" Target="https://lp.constantcontactpages.com/su/aRzgXol" TargetMode="External"/><Relationship Id="rId5" Type="http://schemas.openxmlformats.org/officeDocument/2006/relationships/image" Target="../media/image3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Relationship Id="rId4" Type="http://schemas.openxmlformats.org/officeDocument/2006/relationships/hyperlink" Target="https://coastwatch.pfeg.noaa.gov/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jpg"/><Relationship Id="rId4" Type="http://schemas.openxmlformats.org/officeDocument/2006/relationships/image" Target="../media/image21.png"/><Relationship Id="rId5" Type="http://schemas.openxmlformats.org/officeDocument/2006/relationships/hyperlink" Target="https://polarwatch.noaa.gov/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hyperlink" Target="https://oceanwatch.pifsc.noaa.gov/" TargetMode="External"/><Relationship Id="rId4" Type="http://schemas.openxmlformats.org/officeDocument/2006/relationships/image" Target="../media/image14.png"/><Relationship Id="rId5" Type="http://schemas.openxmlformats.org/officeDocument/2006/relationships/image" Target="../media/image18.png"/></Relationships>
</file>

<file path=ppt/slides/_rels/slide7.xml.rels><?xml version="1.0" encoding="UTF-8" standalone="yes"?><Relationships xmlns="http://schemas.openxmlformats.org/package/2006/relationships"><Relationship Id="rId20" Type="http://schemas.openxmlformats.org/officeDocument/2006/relationships/image" Target="../media/image34.png"/><Relationship Id="rId11" Type="http://schemas.openxmlformats.org/officeDocument/2006/relationships/image" Target="../media/image17.png"/><Relationship Id="rId10" Type="http://schemas.openxmlformats.org/officeDocument/2006/relationships/image" Target="../media/image12.png"/><Relationship Id="rId13" Type="http://schemas.openxmlformats.org/officeDocument/2006/relationships/image" Target="../media/image38.png"/><Relationship Id="rId1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coastwatch.glerl.noaa.gov/" TargetMode="External"/><Relationship Id="rId4" Type="http://schemas.openxmlformats.org/officeDocument/2006/relationships/image" Target="../media/image10.png"/><Relationship Id="rId9" Type="http://schemas.openxmlformats.org/officeDocument/2006/relationships/image" Target="../media/image11.png"/><Relationship Id="rId15" Type="http://schemas.openxmlformats.org/officeDocument/2006/relationships/image" Target="../media/image16.png"/><Relationship Id="rId14" Type="http://schemas.openxmlformats.org/officeDocument/2006/relationships/image" Target="../media/image25.png"/><Relationship Id="rId17" Type="http://schemas.openxmlformats.org/officeDocument/2006/relationships/image" Target="../media/image27.png"/><Relationship Id="rId16" Type="http://schemas.openxmlformats.org/officeDocument/2006/relationships/image" Target="../media/image37.gif"/><Relationship Id="rId5" Type="http://schemas.openxmlformats.org/officeDocument/2006/relationships/image" Target="../media/image19.png"/><Relationship Id="rId19" Type="http://schemas.openxmlformats.org/officeDocument/2006/relationships/image" Target="../media/image28.png"/><Relationship Id="rId6" Type="http://schemas.openxmlformats.org/officeDocument/2006/relationships/image" Target="../media/image15.png"/><Relationship Id="rId18" Type="http://schemas.openxmlformats.org/officeDocument/2006/relationships/image" Target="../media/image24.png"/><Relationship Id="rId7" Type="http://schemas.openxmlformats.org/officeDocument/2006/relationships/image" Target="../media/image23.png"/><Relationship Id="rId8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cwcaribbean.aoml.noaa.gov/" TargetMode="External"/><Relationship Id="rId4" Type="http://schemas.openxmlformats.org/officeDocument/2006/relationships/image" Target="../media/image3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eastcoast.coastwatch.noaa.gov/" TargetMode="Externa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"/>
          <p:cNvSpPr txBox="1"/>
          <p:nvPr>
            <p:ph type="title"/>
          </p:nvPr>
        </p:nvSpPr>
        <p:spPr>
          <a:xfrm>
            <a:off x="2440467" y="771582"/>
            <a:ext cx="8387336" cy="24363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5400"/>
              <a:buFont typeface="Arial Narrow"/>
              <a:buNone/>
            </a:pPr>
            <a:r>
              <a:rPr lang="en-US" sz="5400">
                <a:solidFill>
                  <a:srgbClr val="1E4E79"/>
                </a:solidFill>
                <a:latin typeface="Arial Narrow"/>
                <a:ea typeface="Arial Narrow"/>
                <a:cs typeface="Arial Narrow"/>
                <a:sym typeface="Arial Narrow"/>
              </a:rPr>
              <a:t>Introduction to </a:t>
            </a:r>
            <a:br>
              <a:rPr lang="en-US" sz="5400">
                <a:solidFill>
                  <a:srgbClr val="1E4E79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lang="en-US" sz="5400">
                <a:solidFill>
                  <a:srgbClr val="1E4E79"/>
                </a:solidFill>
                <a:latin typeface="Arial Narrow"/>
                <a:ea typeface="Arial Narrow"/>
                <a:cs typeface="Arial Narrow"/>
                <a:sym typeface="Arial Narrow"/>
              </a:rPr>
              <a:t>CoastWatch and the CoastWatch Satellite Training </a:t>
            </a:r>
            <a:br>
              <a:rPr lang="en-US" sz="5400">
                <a:solidFill>
                  <a:srgbClr val="1E4E79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br>
              <a:rPr lang="en-US" sz="2400">
                <a:solidFill>
                  <a:srgbClr val="1E4E79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lang="en-US" sz="2400">
                <a:solidFill>
                  <a:srgbClr val="1E4E79"/>
                </a:solidFill>
                <a:latin typeface="Arial Narrow"/>
                <a:ea typeface="Arial Narrow"/>
                <a:cs typeface="Arial Narrow"/>
                <a:sym typeface="Arial Narrow"/>
              </a:rPr>
              <a:t>Cara Wilson, </a:t>
            </a:r>
            <a:r>
              <a:rPr lang="en-US" sz="2400">
                <a:solidFill>
                  <a:srgbClr val="1E4E79"/>
                </a:solidFill>
                <a:latin typeface="Arial Narrow"/>
                <a:ea typeface="Arial Narrow"/>
                <a:cs typeface="Arial Narrow"/>
                <a:sym typeface="Arial Narrow"/>
              </a:rPr>
              <a:t>Dale Robinson</a:t>
            </a:r>
            <a:r>
              <a:rPr lang="en-US" sz="2400">
                <a:solidFill>
                  <a:srgbClr val="1E4E79"/>
                </a:solidFill>
                <a:latin typeface="Arial Narrow"/>
                <a:ea typeface="Arial Narrow"/>
                <a:cs typeface="Arial Narrow"/>
                <a:sym typeface="Arial Narrow"/>
              </a:rPr>
              <a:t>, Michael Soracco, </a:t>
            </a:r>
            <a:endParaRPr sz="2400">
              <a:solidFill>
                <a:srgbClr val="1E4E79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5400"/>
              <a:buFont typeface="Arial Narrow"/>
              <a:buNone/>
            </a:pPr>
            <a:r>
              <a:rPr lang="en-US" sz="2400">
                <a:solidFill>
                  <a:srgbClr val="1E4E79"/>
                </a:solidFill>
                <a:latin typeface="Arial Narrow"/>
                <a:ea typeface="Arial Narrow"/>
                <a:cs typeface="Arial Narrow"/>
                <a:sym typeface="Arial Narrow"/>
              </a:rPr>
              <a:t>Andrea Vander Woude, Sunny Hospital and Daisy Shi</a:t>
            </a:r>
            <a:br>
              <a:rPr lang="en-US" sz="2400">
                <a:solidFill>
                  <a:srgbClr val="1E4E79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br>
              <a:rPr lang="en-US" sz="2400">
                <a:solidFill>
                  <a:srgbClr val="1E4E79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lang="en-US" sz="2400">
                <a:solidFill>
                  <a:srgbClr val="1E4E79"/>
                </a:solidFill>
                <a:latin typeface="Arial Narrow"/>
                <a:ea typeface="Arial Narrow"/>
                <a:cs typeface="Arial Narrow"/>
                <a:sym typeface="Arial Narrow"/>
              </a:rPr>
              <a:t>CoastWatch Course - Micronesia 2024</a:t>
            </a:r>
            <a:br>
              <a:rPr lang="en-US" sz="3600">
                <a:solidFill>
                  <a:srgbClr val="1E4E79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endParaRPr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57" name="Google Shape;157;p1"/>
          <p:cNvSpPr/>
          <p:nvPr/>
        </p:nvSpPr>
        <p:spPr>
          <a:xfrm>
            <a:off x="497785" y="2206486"/>
            <a:ext cx="1649895" cy="108796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 Narrow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158" name="Google Shape;158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68000" y="5405168"/>
            <a:ext cx="1243781" cy="1243781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1"/>
          <p:cNvSpPr/>
          <p:nvPr/>
        </p:nvSpPr>
        <p:spPr>
          <a:xfrm>
            <a:off x="7953580" y="6296286"/>
            <a:ext cx="246734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 Narrow"/>
              <a:buNone/>
            </a:pPr>
            <a:r>
              <a:rPr b="0" i="0" lang="en-US" sz="1800" u="sng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coastwatch.info@noaa.gov</a:t>
            </a:r>
            <a:endParaRPr b="0" i="0" sz="18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60" name="Google Shape;160;p1"/>
          <p:cNvSpPr txBox="1"/>
          <p:nvPr/>
        </p:nvSpPr>
        <p:spPr>
          <a:xfrm>
            <a:off x="0" y="5557622"/>
            <a:ext cx="2788982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Training Coordinator: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Melanie Abecassis</a:t>
            </a:r>
            <a:b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NOAA CoastWatch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31775" lvl="2" marL="23177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UMD CISESS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map of the world&#10;&#10;Description automatically generated" id="291" name="Google Shape;291;p2"/>
          <p:cNvPicPr preferRelativeResize="0"/>
          <p:nvPr/>
        </p:nvPicPr>
        <p:blipFill rotWithShape="1">
          <a:blip r:embed="rId3">
            <a:alphaModFix/>
          </a:blip>
          <a:srcRect b="-405" l="0" r="1577" t="113"/>
          <a:stretch/>
        </p:blipFill>
        <p:spPr>
          <a:xfrm>
            <a:off x="587542" y="3484856"/>
            <a:ext cx="3124265" cy="2487926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2"/>
          <p:cNvSpPr txBox="1"/>
          <p:nvPr>
            <p:ph type="title"/>
          </p:nvPr>
        </p:nvSpPr>
        <p:spPr>
          <a:xfrm>
            <a:off x="528300" y="111813"/>
            <a:ext cx="11570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b="1" lang="en-US">
                <a:latin typeface="Arial"/>
                <a:ea typeface="Arial"/>
                <a:cs typeface="Arial"/>
                <a:sym typeface="Arial"/>
              </a:rPr>
              <a:t>Water Prediction </a:t>
            </a:r>
            <a:r>
              <a:rPr b="1" lang="en-US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Node – NOAA</a:t>
            </a:r>
            <a:r>
              <a:rPr b="1" lang="en-US">
                <a:latin typeface="Arial"/>
                <a:ea typeface="Arial"/>
                <a:cs typeface="Arial"/>
                <a:sym typeface="Arial"/>
              </a:rPr>
              <a:t> Office of Water Prediction   </a:t>
            </a:r>
            <a:br>
              <a:rPr b="1" lang="en-US">
                <a:latin typeface="Arial"/>
                <a:ea typeface="Arial"/>
                <a:cs typeface="Arial"/>
                <a:sym typeface="Arial"/>
              </a:rPr>
            </a:br>
            <a:endParaRPr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2"/>
          <p:cNvSpPr txBox="1"/>
          <p:nvPr>
            <p:ph idx="12" type="sldNum"/>
          </p:nvPr>
        </p:nvSpPr>
        <p:spPr>
          <a:xfrm>
            <a:off x="11201984" y="6441410"/>
            <a:ext cx="1104014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800"/>
              <a:buFont typeface="Arial"/>
              <a:buNone/>
            </a:pPr>
            <a:fld id="{00000000-1234-1234-1234-123412341234}" type="slidenum">
              <a:rPr lang="en-US"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2"/>
          <p:cNvSpPr txBox="1"/>
          <p:nvPr>
            <p:ph idx="11" type="ftr"/>
          </p:nvPr>
        </p:nvSpPr>
        <p:spPr>
          <a:xfrm>
            <a:off x="1221458" y="6441410"/>
            <a:ext cx="936934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NOAA CoastWatch                                                            https://coastwatch.noaa.gov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2"/>
          <p:cNvSpPr/>
          <p:nvPr/>
        </p:nvSpPr>
        <p:spPr>
          <a:xfrm>
            <a:off x="4680433" y="862974"/>
            <a:ext cx="6635211" cy="5247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952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Personnel</a:t>
            </a:r>
            <a:endParaRPr b="1" i="0" sz="1800" u="none" cap="none" strike="noStrik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6672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David Vallee – Manager</a:t>
            </a:r>
            <a:endParaRPr b="1" i="0" sz="1800" u="none" cap="none" strike="noStrik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6672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Dylan Lee – Operations Manager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User Community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2" marL="46037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National Water Center, NOAA River Forecast Centers, Researchers at Cooperative Institute for Research to Operations in Hydrology (CIROH)</a:t>
            </a:r>
            <a:endParaRPr b="0" i="0" sz="1800" u="none" cap="none" strike="noStrik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Focus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 </a:t>
            </a:r>
            <a:r>
              <a:rPr b="1" lang="en-US" sz="1800">
                <a:solidFill>
                  <a:srgbClr val="262626"/>
                </a:solidFill>
              </a:rPr>
              <a:t>	</a:t>
            </a:r>
            <a:r>
              <a:rPr b="0" i="0" lang="en-US" sz="18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Remotely sensed inundated extents, snow cover, soil                 moisture, vegetation indices, estimates of hydraulic                     geometry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Node Summary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     </a:t>
            </a:r>
            <a:r>
              <a:rPr b="0" i="0" lang="en-US" sz="18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Founded in 2023 as a thematic node dedicated to remote          sensing data related to inland and coastal hydrology</a:t>
            </a:r>
            <a:endParaRPr/>
          </a:p>
        </p:txBody>
      </p:sp>
      <p:sp>
        <p:nvSpPr>
          <p:cNvPr id="296" name="Google Shape;296;p2"/>
          <p:cNvSpPr txBox="1"/>
          <p:nvPr/>
        </p:nvSpPr>
        <p:spPr>
          <a:xfrm>
            <a:off x="792080" y="5806643"/>
            <a:ext cx="12192000" cy="8925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800" u="sng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https://waternode.ciroh.org/</a:t>
            </a:r>
            <a:endParaRPr b="0" i="0" sz="28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blue stream of water&#10;&#10;Description automatically generated" id="297" name="Google Shape;297;p2"/>
          <p:cNvPicPr preferRelativeResize="0"/>
          <p:nvPr/>
        </p:nvPicPr>
        <p:blipFill rotWithShape="1">
          <a:blip r:embed="rId5">
            <a:alphaModFix/>
          </a:blip>
          <a:srcRect b="22978" l="-642" r="-425" t="0"/>
          <a:stretch/>
        </p:blipFill>
        <p:spPr>
          <a:xfrm>
            <a:off x="647701" y="894348"/>
            <a:ext cx="2999023" cy="2290633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2"/>
          <p:cNvSpPr txBox="1"/>
          <p:nvPr/>
        </p:nvSpPr>
        <p:spPr>
          <a:xfrm>
            <a:off x="1169069" y="3248527"/>
            <a:ext cx="2656973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Inundated extents</a:t>
            </a:r>
            <a:endParaRPr/>
          </a:p>
        </p:txBody>
      </p:sp>
      <p:sp>
        <p:nvSpPr>
          <p:cNvPr id="299" name="Google Shape;299;p2"/>
          <p:cNvSpPr txBox="1"/>
          <p:nvPr/>
        </p:nvSpPr>
        <p:spPr>
          <a:xfrm>
            <a:off x="1439779" y="6005762"/>
            <a:ext cx="2656973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Soil Moisture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10209" y="781420"/>
            <a:ext cx="4621572" cy="5298871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17"/>
          <p:cNvSpPr txBox="1"/>
          <p:nvPr/>
        </p:nvSpPr>
        <p:spPr>
          <a:xfrm>
            <a:off x="528297" y="126497"/>
            <a:ext cx="11777701" cy="6134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200"/>
              <a:buFont typeface="Arial Narrow"/>
              <a:buNone/>
            </a:pPr>
            <a:r>
              <a:rPr b="0" i="0" lang="en-US" sz="3200" u="none" cap="none" strike="noStrike">
                <a:solidFill>
                  <a:srgbClr val="1E4E79"/>
                </a:solidFill>
                <a:latin typeface="Arial Narrow"/>
                <a:ea typeface="Arial Narrow"/>
                <a:cs typeface="Arial Narrow"/>
                <a:sym typeface="Arial Narrow"/>
              </a:rPr>
              <a:t>CoastWatch offers several levels of service to help users with satellite data</a:t>
            </a:r>
            <a:endParaRPr b="0" i="0" sz="3200" u="none" cap="none" strike="noStrike">
              <a:solidFill>
                <a:srgbClr val="1E4E79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grpSp>
        <p:nvGrpSpPr>
          <p:cNvPr id="306" name="Google Shape;306;p17"/>
          <p:cNvGrpSpPr/>
          <p:nvPr/>
        </p:nvGrpSpPr>
        <p:grpSpPr>
          <a:xfrm>
            <a:off x="926555" y="1467263"/>
            <a:ext cx="7723254" cy="4074637"/>
            <a:chOff x="1750222" y="1659467"/>
            <a:chExt cx="8386006" cy="4074637"/>
          </a:xfrm>
        </p:grpSpPr>
        <p:sp>
          <p:nvSpPr>
            <p:cNvPr id="307" name="Google Shape;307;p17"/>
            <p:cNvSpPr/>
            <p:nvPr/>
          </p:nvSpPr>
          <p:spPr>
            <a:xfrm>
              <a:off x="2325346" y="1794300"/>
              <a:ext cx="7810882" cy="376098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b="0" i="0" lang="en-US" sz="2200" u="none" cap="none" strike="noStrike">
                  <a:solidFill>
                    <a:srgbClr val="262626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Provide access to datasets with data servers</a:t>
              </a:r>
              <a:endParaRPr b="0" i="0" sz="1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indent="-12700" lvl="0" marL="12700" marR="0" rtl="0" algn="l">
                <a:lnSpc>
                  <a:spcPct val="120000"/>
                </a:lnSpc>
                <a:spcBef>
                  <a:spcPts val="240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b="0" i="0" lang="en-US" sz="2200" u="none" cap="none" strike="noStrike">
                  <a:solidFill>
                    <a:srgbClr val="262626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Develop tools and tutorials to help users</a:t>
              </a:r>
              <a:br>
                <a:rPr b="0" i="0" lang="en-US" sz="2200" u="none" cap="none" strike="noStrike">
                  <a:solidFill>
                    <a:srgbClr val="262626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</a:br>
              <a:r>
                <a:rPr b="0" i="0" lang="en-US" sz="2200" u="none" cap="none" strike="noStrike">
                  <a:solidFill>
                    <a:srgbClr val="262626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interact with the server and use the data</a:t>
              </a:r>
              <a:endParaRPr b="0" i="0" sz="1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indent="-295275" lvl="0" marL="295275" marR="0" rtl="0" algn="l">
                <a:lnSpc>
                  <a:spcPct val="120000"/>
                </a:lnSpc>
                <a:spcBef>
                  <a:spcPts val="240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b="0" i="0" lang="en-US" sz="2200" u="none" cap="none" strike="noStrike">
                  <a:solidFill>
                    <a:srgbClr val="262626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Provide training and hands-on assistance</a:t>
              </a:r>
              <a:endParaRPr b="0" i="0" sz="1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indent="-295275" lvl="0" marL="295275" marR="0" rtl="0" algn="l">
                <a:lnSpc>
                  <a:spcPct val="120000"/>
                </a:lnSpc>
                <a:spcBef>
                  <a:spcPts val="240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b="0" i="0" lang="en-US" sz="2200" u="none" cap="none" strike="noStrike">
                  <a:solidFill>
                    <a:srgbClr val="262626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Find or create products and tools to address users needs</a:t>
              </a:r>
              <a:endParaRPr b="0" i="0" sz="1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indent="0" lvl="0" marL="0" marR="0" rtl="0" algn="l">
                <a:lnSpc>
                  <a:spcPct val="120000"/>
                </a:lnSpc>
                <a:spcBef>
                  <a:spcPts val="240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b="0" i="0" lang="en-US" sz="2200" u="none" cap="none" strike="noStrike">
                  <a:solidFill>
                    <a:srgbClr val="262626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Work directly with users on projects</a:t>
              </a:r>
              <a:endParaRPr b="0" i="0" sz="1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sp>
          <p:nvSpPr>
            <p:cNvPr id="308" name="Google Shape;308;p17"/>
            <p:cNvSpPr/>
            <p:nvPr/>
          </p:nvSpPr>
          <p:spPr>
            <a:xfrm>
              <a:off x="1750222" y="1659467"/>
              <a:ext cx="474133" cy="4074637"/>
            </a:xfrm>
            <a:prstGeom prst="downArrow">
              <a:avLst>
                <a:gd fmla="val 57143" name="adj1"/>
                <a:gd fmla="val 50000" name="adj2"/>
              </a:avLst>
            </a:prstGeom>
            <a:gradFill>
              <a:gsLst>
                <a:gs pos="0">
                  <a:srgbClr val="F5F7FC"/>
                </a:gs>
                <a:gs pos="99000">
                  <a:srgbClr val="1F3864"/>
                </a:gs>
                <a:gs pos="100000">
                  <a:srgbClr val="1F3864"/>
                </a:gs>
              </a:gsLst>
              <a:lin ang="5400000" scaled="0"/>
            </a:gra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imes New Roman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</p:grpSp>
      <p:sp>
        <p:nvSpPr>
          <p:cNvPr id="309" name="Google Shape;309;p17"/>
          <p:cNvSpPr txBox="1"/>
          <p:nvPr/>
        </p:nvSpPr>
        <p:spPr>
          <a:xfrm rot="-5400000">
            <a:off x="-1228086" y="2919259"/>
            <a:ext cx="3478956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small" strike="noStrike">
                <a:solidFill>
                  <a:srgbClr val="002060"/>
                </a:solidFill>
                <a:latin typeface="Arial Narrow"/>
                <a:ea typeface="Arial Narrow"/>
                <a:cs typeface="Arial Narrow"/>
                <a:sym typeface="Arial Narrow"/>
              </a:rPr>
              <a:t>Increasing</a:t>
            </a:r>
            <a:br>
              <a:rPr b="1" i="0" lang="en-US" sz="2400" u="none" cap="small" strike="noStrike">
                <a:solidFill>
                  <a:srgbClr val="002060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b="1" i="0" lang="en-US" sz="2400" u="none" cap="small" strike="noStrike">
                <a:solidFill>
                  <a:srgbClr val="002060"/>
                </a:solidFill>
                <a:latin typeface="Arial Narrow"/>
                <a:ea typeface="Arial Narrow"/>
                <a:cs typeface="Arial Narrow"/>
                <a:sym typeface="Arial Narrow"/>
              </a:rPr>
              <a:t>Assistance to User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17"/>
          <p:cNvSpPr txBox="1"/>
          <p:nvPr/>
        </p:nvSpPr>
        <p:spPr>
          <a:xfrm>
            <a:off x="1367466" y="5849770"/>
            <a:ext cx="6656759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0070C0"/>
                </a:solidFill>
                <a:latin typeface="Arial Narrow"/>
                <a:ea typeface="Arial Narrow"/>
                <a:cs typeface="Arial Narrow"/>
                <a:sym typeface="Arial Narrow"/>
              </a:rPr>
              <a:t>COASTWATCH IS A VALUE ADDED PROVIDER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p17"/>
          <p:cNvSpPr txBox="1"/>
          <p:nvPr>
            <p:ph idx="12" type="sldNum"/>
          </p:nvPr>
        </p:nvSpPr>
        <p:spPr>
          <a:xfrm>
            <a:off x="11201984" y="6441410"/>
            <a:ext cx="1104014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12" name="Google Shape;312;p17"/>
          <p:cNvSpPr txBox="1"/>
          <p:nvPr>
            <p:ph idx="11" type="ftr"/>
          </p:nvPr>
        </p:nvSpPr>
        <p:spPr>
          <a:xfrm>
            <a:off x="1221458" y="6441410"/>
            <a:ext cx="936934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NOAA CoastWatch                                                            https://coastwatch.noaa.gov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4"/>
          <p:cNvSpPr txBox="1"/>
          <p:nvPr>
            <p:ph idx="12" type="sldNum"/>
          </p:nvPr>
        </p:nvSpPr>
        <p:spPr>
          <a:xfrm>
            <a:off x="11201984" y="6441410"/>
            <a:ext cx="1104014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18" name="Google Shape;318;p14"/>
          <p:cNvSpPr txBox="1"/>
          <p:nvPr>
            <p:ph idx="11" type="ftr"/>
          </p:nvPr>
        </p:nvSpPr>
        <p:spPr>
          <a:xfrm>
            <a:off x="1221458" y="6441410"/>
            <a:ext cx="936934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NOAA CoastWatch                                                            https://coastwatch.noaa.gov</a:t>
            </a:r>
            <a:endParaRPr/>
          </a:p>
        </p:txBody>
      </p:sp>
      <p:sp>
        <p:nvSpPr>
          <p:cNvPr id="319" name="Google Shape;319;p14"/>
          <p:cNvSpPr txBox="1"/>
          <p:nvPr/>
        </p:nvSpPr>
        <p:spPr>
          <a:xfrm>
            <a:off x="528298" y="1155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200"/>
              <a:buFont typeface="Arial Narrow"/>
              <a:buNone/>
            </a:pPr>
            <a:r>
              <a:t/>
            </a:r>
            <a:endParaRPr b="0" i="0" sz="3200" u="none" cap="none" strike="noStrike">
              <a:solidFill>
                <a:srgbClr val="1E4E79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200"/>
              <a:buFont typeface="Arial Narrow"/>
              <a:buNone/>
            </a:pPr>
            <a:r>
              <a:rPr b="0" i="0" lang="en-US" sz="3200" u="none" cap="none" strike="noStrike">
                <a:solidFill>
                  <a:srgbClr val="1E4E79"/>
                </a:solidFill>
                <a:latin typeface="Arial Narrow"/>
                <a:ea typeface="Arial Narrow"/>
                <a:cs typeface="Arial Narrow"/>
                <a:sym typeface="Arial Narrow"/>
              </a:rPr>
              <a:t>NOAA CoastWatch Satellite Course Philosophy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14"/>
          <p:cNvSpPr txBox="1"/>
          <p:nvPr/>
        </p:nvSpPr>
        <p:spPr>
          <a:xfrm>
            <a:off x="988325" y="1457361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-228600" lvl="0" marL="2286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"/>
              <a:buChar char="•"/>
            </a:pPr>
            <a:r>
              <a:rPr b="0" i="0" lang="en-US" sz="30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The objective of the course is to show people how to access satellite data and use it in the environment they are used to working in – a somewhat challenging task!</a:t>
            </a:r>
            <a:endParaRPr b="0" i="0" sz="12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-228600" lvl="0" marL="228600" marR="0" rtl="0" algn="l">
              <a:lnSpc>
                <a:spcPct val="120000"/>
              </a:lnSpc>
              <a:spcBef>
                <a:spcPts val="1116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"/>
              <a:buChar char="•"/>
            </a:pPr>
            <a:r>
              <a:rPr b="0" i="0" lang="en-US" sz="30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We focus on the software used the most widely by participants – primarily R, ArcGIS, and python, and to a lesser extent Matlab. Ho</a:t>
            </a:r>
            <a:r>
              <a:rPr lang="en-US" sz="3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wever it is not </a:t>
            </a:r>
            <a:r>
              <a:rPr lang="en-US" sz="3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necessary</a:t>
            </a:r>
            <a:r>
              <a:rPr lang="en-US" sz="3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to have any experience with any of these software in order to take the course.  </a:t>
            </a:r>
            <a:endParaRPr b="0" i="0" sz="12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-228600" lvl="0" marL="228600" marR="0" rtl="0" algn="l">
              <a:lnSpc>
                <a:spcPct val="120000"/>
              </a:lnSpc>
              <a:spcBef>
                <a:spcPts val="1116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"/>
              <a:buChar char="•"/>
            </a:pPr>
            <a:r>
              <a:rPr lang="en-US" sz="3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N</a:t>
            </a:r>
            <a:r>
              <a:rPr b="0" i="0" lang="en-US" sz="30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ot a “GIS course”, </a:t>
            </a:r>
            <a:r>
              <a:rPr lang="en-US" sz="3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or</a:t>
            </a:r>
            <a:r>
              <a:rPr b="0" i="0" lang="en-US" sz="30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“R course” or </a:t>
            </a:r>
            <a:r>
              <a:rPr lang="en-US" sz="3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“Python” course </a:t>
            </a:r>
            <a:r>
              <a:rPr b="0" i="0" lang="en-US" sz="30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but it includes all those elements.</a:t>
            </a:r>
            <a:endParaRPr b="0" i="0" sz="12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-228600" lvl="0" marL="228600" marR="0" rtl="0" algn="l">
              <a:lnSpc>
                <a:spcPct val="120000"/>
              </a:lnSpc>
              <a:spcBef>
                <a:spcPts val="1116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"/>
              <a:buChar char="•"/>
            </a:pPr>
            <a:r>
              <a:rPr b="0" i="0" lang="en-US" sz="30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The course focuses on datasets available on CoastWatch ERDDAPs  </a:t>
            </a:r>
            <a:endParaRPr b="0" i="0" sz="3600" u="none" cap="none" strike="noStrik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2c299272a7c_0_4"/>
          <p:cNvSpPr txBox="1"/>
          <p:nvPr>
            <p:ph idx="12" type="sldNum"/>
          </p:nvPr>
        </p:nvSpPr>
        <p:spPr>
          <a:xfrm>
            <a:off x="11201984" y="6441410"/>
            <a:ext cx="1104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26" name="Google Shape;326;g2c299272a7c_0_4"/>
          <p:cNvSpPr txBox="1"/>
          <p:nvPr>
            <p:ph idx="11" type="ftr"/>
          </p:nvPr>
        </p:nvSpPr>
        <p:spPr>
          <a:xfrm>
            <a:off x="1221458" y="6441410"/>
            <a:ext cx="93693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NOAA CoastWatch                                                            https://coastwatch.noaa.gov</a:t>
            </a:r>
            <a:endParaRPr/>
          </a:p>
        </p:txBody>
      </p:sp>
      <p:sp>
        <p:nvSpPr>
          <p:cNvPr id="327" name="Google Shape;327;g2c299272a7c_0_4"/>
          <p:cNvSpPr txBox="1"/>
          <p:nvPr/>
        </p:nvSpPr>
        <p:spPr>
          <a:xfrm>
            <a:off x="528298" y="11557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200"/>
              <a:buFont typeface="Arial Narrow"/>
              <a:buNone/>
            </a:pPr>
            <a:r>
              <a:t/>
            </a:r>
            <a:endParaRPr b="0" i="0" sz="3200" u="none" cap="none" strike="noStrike">
              <a:solidFill>
                <a:srgbClr val="1E4E79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200"/>
              <a:buFont typeface="Arial Narrow"/>
              <a:buNone/>
            </a:pPr>
            <a:r>
              <a:rPr b="0" i="0" lang="en-US" sz="3200" u="none" cap="none" strike="noStrike">
                <a:solidFill>
                  <a:srgbClr val="1E4E79"/>
                </a:solidFill>
                <a:latin typeface="Arial Narrow"/>
                <a:ea typeface="Arial Narrow"/>
                <a:cs typeface="Arial Narrow"/>
                <a:sym typeface="Arial Narrow"/>
              </a:rPr>
              <a:t>Course </a:t>
            </a:r>
            <a:r>
              <a:rPr lang="en-US" sz="3200">
                <a:solidFill>
                  <a:srgbClr val="1E4E79"/>
                </a:solidFill>
                <a:latin typeface="Arial Narrow"/>
                <a:ea typeface="Arial Narrow"/>
                <a:cs typeface="Arial Narrow"/>
                <a:sym typeface="Arial Narrow"/>
              </a:rPr>
              <a:t>Schedule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g2c299272a7c_0_4"/>
          <p:cNvSpPr txBox="1"/>
          <p:nvPr/>
        </p:nvSpPr>
        <p:spPr>
          <a:xfrm>
            <a:off x="988325" y="1457361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1116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Day 1: Satellite 101 (2 pts), tools &amp; strategies, ERDDAP, Panoply</a:t>
            </a:r>
            <a:endParaRPr sz="30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1116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Day 2: Ocean Color, SST, SSH/Winds/Altimery/Salinity, Software modules</a:t>
            </a:r>
            <a:endParaRPr sz="30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lnSpc>
                <a:spcPct val="120000"/>
              </a:lnSpc>
              <a:spcBef>
                <a:spcPts val="1116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Day 3: Water Quality, Sea Ice (optional), Project work </a:t>
            </a:r>
            <a:endParaRPr sz="30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lnSpc>
                <a:spcPct val="120000"/>
              </a:lnSpc>
              <a:spcBef>
                <a:spcPts val="1116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Day 4: HABs, SAR, Submit your slide! </a:t>
            </a:r>
            <a:endParaRPr sz="30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lnSpc>
                <a:spcPct val="120000"/>
              </a:lnSpc>
              <a:spcBef>
                <a:spcPts val="1116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Day 5: Student presentations - 1 slide, 1 minute!</a:t>
            </a:r>
            <a:endParaRPr sz="30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2c299272a7c_0_23"/>
          <p:cNvSpPr txBox="1"/>
          <p:nvPr>
            <p:ph idx="12" type="sldNum"/>
          </p:nvPr>
        </p:nvSpPr>
        <p:spPr>
          <a:xfrm>
            <a:off x="11201984" y="6441410"/>
            <a:ext cx="1104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34" name="Google Shape;334;g2c299272a7c_0_23"/>
          <p:cNvSpPr txBox="1"/>
          <p:nvPr>
            <p:ph idx="11" type="ftr"/>
          </p:nvPr>
        </p:nvSpPr>
        <p:spPr>
          <a:xfrm>
            <a:off x="1221458" y="6441410"/>
            <a:ext cx="93693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NOAA CoastWatch                                                            https://coastwatch.noaa.gov</a:t>
            </a:r>
            <a:endParaRPr/>
          </a:p>
        </p:txBody>
      </p:sp>
      <p:sp>
        <p:nvSpPr>
          <p:cNvPr id="335" name="Google Shape;335;g2c299272a7c_0_23"/>
          <p:cNvSpPr txBox="1"/>
          <p:nvPr/>
        </p:nvSpPr>
        <p:spPr>
          <a:xfrm>
            <a:off x="528298" y="11557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200"/>
              <a:buFont typeface="Arial Narrow"/>
              <a:buNone/>
            </a:pPr>
            <a:r>
              <a:t/>
            </a:r>
            <a:endParaRPr b="0" i="0" sz="3200" u="none" cap="none" strike="noStrike">
              <a:solidFill>
                <a:srgbClr val="1E4E79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200"/>
              <a:buFont typeface="Arial Narrow"/>
              <a:buNone/>
            </a:pPr>
            <a:r>
              <a:rPr lang="en-US" sz="3200">
                <a:solidFill>
                  <a:srgbClr val="1E4E79"/>
                </a:solidFill>
                <a:latin typeface="Arial Narrow"/>
                <a:ea typeface="Arial Narrow"/>
                <a:cs typeface="Arial Narrow"/>
                <a:sym typeface="Arial Narrow"/>
              </a:rPr>
              <a:t>Getting help during the course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g2c299272a7c_0_23"/>
          <p:cNvSpPr txBox="1"/>
          <p:nvPr/>
        </p:nvSpPr>
        <p:spPr>
          <a:xfrm>
            <a:off x="988325" y="1457361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19100" lvl="0" marL="457200" rtl="0" algn="l">
              <a:lnSpc>
                <a:spcPct val="100000"/>
              </a:lnSpc>
              <a:spcBef>
                <a:spcPts val="1116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 Narrow"/>
              <a:buChar char="●"/>
            </a:pPr>
            <a:r>
              <a:rPr lang="en-US" sz="3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Post questions on Slack</a:t>
            </a:r>
            <a:br>
              <a:rPr lang="en-US" sz="3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lang="en-US" sz="2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This is the most </a:t>
            </a:r>
            <a:r>
              <a:rPr lang="en-US" sz="2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efficient</a:t>
            </a:r>
            <a:r>
              <a:rPr lang="en-US" sz="2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2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easy</a:t>
            </a:r>
            <a:r>
              <a:rPr lang="en-US" sz="2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for us to share information. If one participant has the question, </a:t>
            </a:r>
            <a:r>
              <a:rPr lang="en-US" sz="2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channels</a:t>
            </a:r>
            <a:r>
              <a:rPr lang="en-US" sz="2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are many others so as well and by posting it on slack the answer will be available to everyone</a:t>
            </a:r>
            <a:r>
              <a:rPr lang="en-US" sz="3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endParaRPr sz="30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-419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 Narrow"/>
              <a:buChar char="●"/>
            </a:pPr>
            <a:r>
              <a:rPr lang="en-US" sz="3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Ask during the daily session at 9 AM ChST </a:t>
            </a:r>
            <a:endParaRPr sz="30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-419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 Narrow"/>
              <a:buChar char="●"/>
            </a:pPr>
            <a:r>
              <a:rPr lang="en-US" sz="3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Schedule a one-on-one appointment with any of the instructors.  Their schedules are available on the Instructors page.  </a:t>
            </a:r>
            <a:br>
              <a:rPr lang="en-US" sz="3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lang="en-US" sz="2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We encourage everyone to schedule a </a:t>
            </a:r>
            <a:r>
              <a:rPr lang="en-US" sz="2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one-on-one appointment so that we have a chance to talk with you about your projects, datasets etc. </a:t>
            </a:r>
            <a:endParaRPr sz="24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2c299272a7c_1_0"/>
          <p:cNvSpPr txBox="1"/>
          <p:nvPr>
            <p:ph idx="12" type="sldNum"/>
          </p:nvPr>
        </p:nvSpPr>
        <p:spPr>
          <a:xfrm>
            <a:off x="11201984" y="6441410"/>
            <a:ext cx="1104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42" name="Google Shape;342;g2c299272a7c_1_0"/>
          <p:cNvSpPr txBox="1"/>
          <p:nvPr>
            <p:ph idx="11" type="ftr"/>
          </p:nvPr>
        </p:nvSpPr>
        <p:spPr>
          <a:xfrm>
            <a:off x="1221458" y="6441410"/>
            <a:ext cx="93693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NOAA CoastWatch                                                            https://coastwatch.noaa.gov</a:t>
            </a:r>
            <a:endParaRPr/>
          </a:p>
        </p:txBody>
      </p:sp>
      <p:sp>
        <p:nvSpPr>
          <p:cNvPr id="343" name="Google Shape;343;g2c299272a7c_1_0"/>
          <p:cNvSpPr txBox="1"/>
          <p:nvPr/>
        </p:nvSpPr>
        <p:spPr>
          <a:xfrm>
            <a:off x="528298" y="11557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200"/>
              <a:buFont typeface="Arial Narrow"/>
              <a:buNone/>
            </a:pPr>
            <a:r>
              <a:t/>
            </a:r>
            <a:endParaRPr b="0" i="0" sz="3200" u="none" cap="none" strike="noStrike">
              <a:solidFill>
                <a:srgbClr val="1E4E79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200"/>
              <a:buFont typeface="Arial Narrow"/>
              <a:buNone/>
            </a:pPr>
            <a:r>
              <a:rPr b="0" i="0" lang="en-US" sz="3200" u="none" cap="none" strike="noStrike">
                <a:solidFill>
                  <a:srgbClr val="1E4E79"/>
                </a:solidFill>
                <a:latin typeface="Arial Narrow"/>
                <a:ea typeface="Arial Narrow"/>
                <a:cs typeface="Arial Narrow"/>
                <a:sym typeface="Arial Narrow"/>
              </a:rPr>
              <a:t>Course </a:t>
            </a:r>
            <a:r>
              <a:rPr lang="en-US" sz="3200">
                <a:solidFill>
                  <a:srgbClr val="1E4E79"/>
                </a:solidFill>
                <a:latin typeface="Arial Narrow"/>
                <a:ea typeface="Arial Narrow"/>
                <a:cs typeface="Arial Narrow"/>
                <a:sym typeface="Arial Narrow"/>
              </a:rPr>
              <a:t>Project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g2c299272a7c_1_0"/>
          <p:cNvSpPr txBox="1"/>
          <p:nvPr/>
        </p:nvSpPr>
        <p:spPr>
          <a:xfrm>
            <a:off x="988325" y="1457361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1116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The course project reflects what you want to get out of the course. Some generic examples include: </a:t>
            </a:r>
            <a:endParaRPr sz="30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-419100" lvl="0" marL="457200" rtl="0" algn="l">
              <a:lnSpc>
                <a:spcPct val="120000"/>
              </a:lnSpc>
              <a:spcBef>
                <a:spcPts val="1116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 Narrow"/>
              <a:buChar char="●"/>
            </a:pPr>
            <a:r>
              <a:rPr lang="en-US" sz="3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making maps of sat</a:t>
            </a:r>
            <a:r>
              <a:rPr lang="en-US" sz="3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ellite data</a:t>
            </a:r>
            <a:endParaRPr sz="30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-4191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 Narrow"/>
              <a:buChar char="●"/>
            </a:pPr>
            <a:r>
              <a:rPr lang="en-US" sz="3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making timeseries of satellite data </a:t>
            </a:r>
            <a:endParaRPr sz="30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-4191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 Narrow"/>
              <a:buChar char="●"/>
            </a:pPr>
            <a:r>
              <a:rPr lang="en-US" sz="3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comparing satellite data to other in-situ datasets </a:t>
            </a:r>
            <a:endParaRPr sz="30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2c299272a7c_0_30"/>
          <p:cNvSpPr txBox="1"/>
          <p:nvPr>
            <p:ph idx="12" type="sldNum"/>
          </p:nvPr>
        </p:nvSpPr>
        <p:spPr>
          <a:xfrm>
            <a:off x="11201984" y="6441410"/>
            <a:ext cx="1104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50" name="Google Shape;350;g2c299272a7c_0_30"/>
          <p:cNvSpPr txBox="1"/>
          <p:nvPr>
            <p:ph idx="11" type="ftr"/>
          </p:nvPr>
        </p:nvSpPr>
        <p:spPr>
          <a:xfrm>
            <a:off x="1221458" y="6441410"/>
            <a:ext cx="93693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NOAA CoastWatch                                                            https://coastwatch.noaa.gov</a:t>
            </a:r>
            <a:endParaRPr/>
          </a:p>
        </p:txBody>
      </p:sp>
      <p:sp>
        <p:nvSpPr>
          <p:cNvPr id="351" name="Google Shape;351;g2c299272a7c_0_30"/>
          <p:cNvSpPr txBox="1"/>
          <p:nvPr/>
        </p:nvSpPr>
        <p:spPr>
          <a:xfrm>
            <a:off x="528298" y="11557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200"/>
              <a:buFont typeface="Arial Narrow"/>
              <a:buNone/>
            </a:pPr>
            <a:r>
              <a:t/>
            </a:r>
            <a:endParaRPr b="0" i="0" sz="3200" u="none" cap="none" strike="noStrike">
              <a:solidFill>
                <a:srgbClr val="1E4E79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200"/>
              <a:buFont typeface="Arial Narrow"/>
              <a:buNone/>
            </a:pPr>
            <a:r>
              <a:rPr lang="en-US" sz="3200">
                <a:solidFill>
                  <a:srgbClr val="1E4E79"/>
                </a:solidFill>
                <a:latin typeface="Arial Narrow"/>
                <a:ea typeface="Arial Narrow"/>
                <a:cs typeface="Arial Narrow"/>
                <a:sym typeface="Arial Narrow"/>
              </a:rPr>
              <a:t>Cloud computing resources (JupyterHub)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g2c299272a7c_0_30"/>
          <p:cNvSpPr txBox="1"/>
          <p:nvPr/>
        </p:nvSpPr>
        <p:spPr>
          <a:xfrm>
            <a:off x="988325" y="1416111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87350" lvl="0" marL="457200" rtl="0" algn="l">
              <a:lnSpc>
                <a:spcPct val="100000"/>
              </a:lnSpc>
              <a:spcBef>
                <a:spcPts val="1116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 Narrow"/>
              <a:buChar char="●"/>
            </a:pPr>
            <a:r>
              <a:rPr lang="en-US" sz="2500">
                <a:solidFill>
                  <a:schemeClr val="dk1"/>
                </a:solidFill>
              </a:rPr>
              <a:t>We have cloud computing resources equipped with pre-installed QGIS, RStudio and Python, ready for use. </a:t>
            </a:r>
            <a:br>
              <a:rPr lang="en-US" sz="2500">
                <a:solidFill>
                  <a:schemeClr val="dk1"/>
                </a:solidFill>
              </a:rPr>
            </a:br>
            <a:r>
              <a:rPr lang="en-US" sz="2500" u="sng">
                <a:solidFill>
                  <a:srgbClr val="1967D2"/>
                </a:solidFill>
                <a:highlight>
                  <a:srgbClr val="FFFFFF"/>
                </a:highlight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https://training.coastwatchhub.org/</a:t>
            </a:r>
            <a:endParaRPr sz="2500">
              <a:solidFill>
                <a:schemeClr val="dk1"/>
              </a:solidFill>
            </a:endParaRPr>
          </a:p>
          <a:p>
            <a:pPr indent="-3873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00"/>
              <a:buChar char="●"/>
            </a:pPr>
            <a:r>
              <a:rPr lang="en-US" sz="2500">
                <a:solidFill>
                  <a:schemeClr val="dk1"/>
                </a:solidFill>
              </a:rPr>
              <a:t>As the resource is limited, please coordinate with your instructors regarding availability or contact Sunny (</a:t>
            </a:r>
            <a:r>
              <a:rPr lang="en-US" sz="2500" u="sng">
                <a:solidFill>
                  <a:schemeClr val="hlink"/>
                </a:solidFill>
                <a:hlinkClick r:id="rId4"/>
              </a:rPr>
              <a:t>sun.bak-hospital@noaa.gov</a:t>
            </a:r>
            <a:r>
              <a:rPr lang="en-US" sz="2500">
                <a:solidFill>
                  <a:schemeClr val="dk1"/>
                </a:solidFill>
              </a:rPr>
              <a:t>) for more information</a:t>
            </a:r>
            <a:endParaRPr sz="2500">
              <a:solidFill>
                <a:schemeClr val="dk1"/>
              </a:solidFill>
            </a:endParaRPr>
          </a:p>
          <a:p>
            <a:pPr indent="-387350" lvl="0" marL="457200" rtl="0" algn="l">
              <a:lnSpc>
                <a:spcPct val="100000"/>
              </a:lnSpc>
              <a:spcBef>
                <a:spcPts val="1116"/>
              </a:spcBef>
              <a:spcAft>
                <a:spcPts val="1000"/>
              </a:spcAft>
              <a:buClr>
                <a:schemeClr val="dk1"/>
              </a:buClr>
              <a:buSzPts val="2500"/>
              <a:buChar char="●"/>
            </a:pPr>
            <a:r>
              <a:rPr lang="en-US" sz="2500">
                <a:solidFill>
                  <a:schemeClr val="dk1"/>
                </a:solidFill>
              </a:rPr>
              <a:t>This is our first time using JupyterHub so there might be some issues</a:t>
            </a:r>
            <a:endParaRPr sz="2500">
              <a:solidFill>
                <a:schemeClr val="dk1"/>
              </a:solidFill>
            </a:endParaRPr>
          </a:p>
        </p:txBody>
      </p:sp>
      <p:sp>
        <p:nvSpPr>
          <p:cNvPr id="353" name="Google Shape;353;g2c299272a7c_0_30"/>
          <p:cNvSpPr txBox="1"/>
          <p:nvPr/>
        </p:nvSpPr>
        <p:spPr>
          <a:xfrm>
            <a:off x="1173950" y="5604425"/>
            <a:ext cx="9210000" cy="6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Instructions: </a:t>
            </a:r>
            <a:r>
              <a:rPr lang="en-US" sz="2400" u="sng">
                <a:solidFill>
                  <a:schemeClr val="hlink"/>
                </a:solidFill>
                <a:latin typeface="Arial Narrow"/>
                <a:ea typeface="Arial Narrow"/>
                <a:cs typeface="Arial Narrow"/>
                <a:sym typeface="Arial Narrow"/>
                <a:hlinkClick r:id="rId5"/>
              </a:rPr>
              <a:t>https://coastwatch-training.github.io/coastwatchhub/</a:t>
            </a:r>
            <a:endParaRPr sz="24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2c299272a7c_0_16"/>
          <p:cNvSpPr txBox="1"/>
          <p:nvPr>
            <p:ph idx="12" type="sldNum"/>
          </p:nvPr>
        </p:nvSpPr>
        <p:spPr>
          <a:xfrm>
            <a:off x="11201984" y="6441410"/>
            <a:ext cx="1104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59" name="Google Shape;359;g2c299272a7c_0_16"/>
          <p:cNvSpPr txBox="1"/>
          <p:nvPr>
            <p:ph idx="11" type="ftr"/>
          </p:nvPr>
        </p:nvSpPr>
        <p:spPr>
          <a:xfrm>
            <a:off x="1221458" y="6441410"/>
            <a:ext cx="93693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NOAA CoastWatch                                                            https://coastwatch.noaa.gov</a:t>
            </a:r>
            <a:endParaRPr/>
          </a:p>
        </p:txBody>
      </p:sp>
      <p:sp>
        <p:nvSpPr>
          <p:cNvPr id="360" name="Google Shape;360;g2c299272a7c_0_16"/>
          <p:cNvSpPr txBox="1"/>
          <p:nvPr/>
        </p:nvSpPr>
        <p:spPr>
          <a:xfrm>
            <a:off x="528298" y="11557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200"/>
              <a:buFont typeface="Arial Narrow"/>
              <a:buNone/>
            </a:pPr>
            <a:r>
              <a:t/>
            </a:r>
            <a:endParaRPr b="0" i="0" sz="3200" u="none" cap="none" strike="noStrike">
              <a:solidFill>
                <a:srgbClr val="1E4E79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200"/>
              <a:buFont typeface="Arial Narrow"/>
              <a:buNone/>
            </a:pPr>
            <a:r>
              <a:rPr lang="en-US" sz="3200">
                <a:solidFill>
                  <a:srgbClr val="1E4E79"/>
                </a:solidFill>
                <a:latin typeface="Arial Narrow"/>
                <a:ea typeface="Arial Narrow"/>
                <a:cs typeface="Arial Narrow"/>
                <a:sym typeface="Arial Narrow"/>
              </a:rPr>
              <a:t>Project Slide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g2c299272a7c_0_16"/>
          <p:cNvSpPr txBox="1"/>
          <p:nvPr/>
        </p:nvSpPr>
        <p:spPr>
          <a:xfrm>
            <a:off x="988325" y="1457361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1116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Your project slide should include:</a:t>
            </a:r>
            <a:endParaRPr sz="30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-419100" lvl="0" marL="457200" rtl="0" algn="l">
              <a:lnSpc>
                <a:spcPct val="120000"/>
              </a:lnSpc>
              <a:spcBef>
                <a:spcPts val="1116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 Narrow"/>
              <a:buChar char="●"/>
            </a:pPr>
            <a:r>
              <a:rPr lang="en-US" sz="3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Your name </a:t>
            </a:r>
            <a:endParaRPr sz="30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-4191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 Narrow"/>
              <a:buChar char="●"/>
            </a:pPr>
            <a:r>
              <a:rPr lang="en-US" sz="3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Where you work </a:t>
            </a:r>
            <a:endParaRPr sz="30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-4191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 Narrow"/>
              <a:buChar char="●"/>
            </a:pPr>
            <a:r>
              <a:rPr lang="en-US" sz="3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What you are trying to do </a:t>
            </a:r>
            <a:endParaRPr sz="30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-4191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 Narrow"/>
              <a:buChar char="●"/>
            </a:pPr>
            <a:r>
              <a:rPr lang="en-US" sz="3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A figure you were able to make as a result of this course</a:t>
            </a:r>
            <a:endParaRPr sz="30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-4191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 Narrow"/>
              <a:buChar char="●"/>
            </a:pPr>
            <a:r>
              <a:rPr lang="en-US" sz="3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What datasets and software you used</a:t>
            </a:r>
            <a:endParaRPr sz="30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-4191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 Narrow"/>
              <a:buChar char="●"/>
            </a:pPr>
            <a:r>
              <a:rPr lang="en-US" sz="3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Any challenges you faced, or datasets you wished you had (optional) </a:t>
            </a:r>
            <a:endParaRPr sz="30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9"/>
          <p:cNvSpPr txBox="1"/>
          <p:nvPr>
            <p:ph idx="4294967295" type="title"/>
          </p:nvPr>
        </p:nvSpPr>
        <p:spPr>
          <a:xfrm>
            <a:off x="1" y="129207"/>
            <a:ext cx="11360151" cy="764117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990"/>
              <a:buFont typeface="Arial Narrow"/>
              <a:buNone/>
            </a:pPr>
            <a:r>
              <a:rPr lang="en-US">
                <a:latin typeface="Arial Narrow"/>
                <a:ea typeface="Arial Narrow"/>
                <a:cs typeface="Arial Narrow"/>
                <a:sym typeface="Arial Narrow"/>
              </a:rPr>
              <a:t>CoastWatch Learning Portal</a:t>
            </a:r>
            <a:endParaRPr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67" name="Google Shape;367;p19"/>
          <p:cNvSpPr txBox="1"/>
          <p:nvPr>
            <p:ph idx="11" type="ftr"/>
          </p:nvPr>
        </p:nvSpPr>
        <p:spPr>
          <a:xfrm>
            <a:off x="1221458" y="6441410"/>
            <a:ext cx="936934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NOAA CoastWatch                                                            https://coastwatch.noaa.gov</a:t>
            </a:r>
            <a:endParaRPr/>
          </a:p>
        </p:txBody>
      </p:sp>
      <p:sp>
        <p:nvSpPr>
          <p:cNvPr id="368" name="Google Shape;368;p19"/>
          <p:cNvSpPr txBox="1"/>
          <p:nvPr>
            <p:ph idx="12" type="sldNum"/>
          </p:nvPr>
        </p:nvSpPr>
        <p:spPr>
          <a:xfrm>
            <a:off x="11201984" y="6441410"/>
            <a:ext cx="1104014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screenshot of a web page&#10;&#10;Description automatically generated with medium confidence" id="369" name="Google Shape;369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85131" y="129207"/>
            <a:ext cx="6289887" cy="6174828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19"/>
          <p:cNvSpPr txBox="1"/>
          <p:nvPr/>
        </p:nvSpPr>
        <p:spPr>
          <a:xfrm>
            <a:off x="76200" y="2895600"/>
            <a:ext cx="5152800" cy="4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chemeClr val="hlink"/>
                </a:solidFill>
                <a:hlinkClick r:id="rId4"/>
              </a:rPr>
              <a:t>https://umd.instructure.com/courses/1364405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24"/>
          <p:cNvSpPr txBox="1"/>
          <p:nvPr>
            <p:ph idx="4294967295" type="title"/>
          </p:nvPr>
        </p:nvSpPr>
        <p:spPr>
          <a:xfrm>
            <a:off x="1" y="129207"/>
            <a:ext cx="11360151" cy="764117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990"/>
              <a:buFont typeface="Arial Narrow"/>
              <a:buNone/>
            </a:pPr>
            <a:r>
              <a:rPr lang="en-US">
                <a:latin typeface="Arial Narrow"/>
                <a:ea typeface="Arial Narrow"/>
                <a:cs typeface="Arial Narrow"/>
                <a:sym typeface="Arial Narrow"/>
              </a:rPr>
              <a:t>CoastWatch Learning Portal</a:t>
            </a:r>
            <a:endParaRPr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76" name="Google Shape;376;p24"/>
          <p:cNvSpPr txBox="1"/>
          <p:nvPr>
            <p:ph idx="11" type="ftr"/>
          </p:nvPr>
        </p:nvSpPr>
        <p:spPr>
          <a:xfrm>
            <a:off x="1221458" y="6441410"/>
            <a:ext cx="936934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NOAA CoastWatch                                                            https://coastwatch.noaa.gov</a:t>
            </a:r>
            <a:endParaRPr/>
          </a:p>
        </p:txBody>
      </p:sp>
      <p:sp>
        <p:nvSpPr>
          <p:cNvPr id="377" name="Google Shape;377;p24"/>
          <p:cNvSpPr txBox="1"/>
          <p:nvPr>
            <p:ph idx="12" type="sldNum"/>
          </p:nvPr>
        </p:nvSpPr>
        <p:spPr>
          <a:xfrm>
            <a:off x="11201984" y="6441410"/>
            <a:ext cx="1104014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screenshot of a computer&#10;&#10;Description automatically generated with medium confidence" id="378" name="Google Shape;378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57139" y="220717"/>
            <a:ext cx="5444239" cy="6122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3"/>
          <p:cNvSpPr txBox="1"/>
          <p:nvPr/>
        </p:nvSpPr>
        <p:spPr>
          <a:xfrm>
            <a:off x="528298" y="277398"/>
            <a:ext cx="11663702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rgbClr val="1E4E79"/>
                </a:solidFill>
                <a:latin typeface="Arial Narrow"/>
                <a:ea typeface="Arial Narrow"/>
                <a:cs typeface="Arial Narrow"/>
                <a:sym typeface="Arial Narrow"/>
              </a:rPr>
              <a:t>NOAA CoastWatch is a national program funded by NOAA/NESDIS</a:t>
            </a:r>
            <a:r>
              <a:rPr b="0" baseline="30000" i="0" lang="en-US" sz="3200" u="none" cap="none" strike="noStrike">
                <a:solidFill>
                  <a:srgbClr val="1E4E79"/>
                </a:solidFill>
                <a:latin typeface="Arial Narrow"/>
                <a:ea typeface="Arial Narrow"/>
                <a:cs typeface="Arial Narrow"/>
                <a:sym typeface="Arial Narrow"/>
              </a:rPr>
              <a:t>1</a:t>
            </a:r>
            <a:endParaRPr b="0" i="0" sz="3200" u="none" cap="none" strike="noStrike">
              <a:solidFill>
                <a:srgbClr val="1E4E79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66" name="Google Shape;166;p13"/>
          <p:cNvSpPr txBox="1"/>
          <p:nvPr/>
        </p:nvSpPr>
        <p:spPr>
          <a:xfrm>
            <a:off x="382633" y="5872313"/>
            <a:ext cx="760948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baseline="3000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National Environmental Satellite, Data, and Information Service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13"/>
          <p:cNvSpPr/>
          <p:nvPr/>
        </p:nvSpPr>
        <p:spPr>
          <a:xfrm>
            <a:off x="0" y="925694"/>
            <a:ext cx="12192000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044575" lvl="0" marL="104457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000"/>
              <a:buFont typeface="Arial"/>
              <a:buNone/>
            </a:pPr>
            <a:r>
              <a:rPr b="1" i="0" lang="en-US" sz="2000" u="none" cap="small" strike="noStrike">
                <a:solidFill>
                  <a:srgbClr val="1E4E7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Mission: Provide access to and promote the use of satellite data products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44575" lvl="0" marL="104457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for oceanic, freshwater, &amp; polar applications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44575" lvl="0" marL="104457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1" i="0" sz="2000" u="none" cap="small" strike="noStrike">
              <a:solidFill>
                <a:srgbClr val="1E4E7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8" name="Google Shape;168;p13"/>
          <p:cNvSpPr txBox="1"/>
          <p:nvPr>
            <p:ph idx="11" type="ftr"/>
          </p:nvPr>
        </p:nvSpPr>
        <p:spPr>
          <a:xfrm>
            <a:off x="1221458" y="6441410"/>
            <a:ext cx="936934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NOAA CoastWatch                                                            https://coastwatch.noaa.gov</a:t>
            </a:r>
            <a:endParaRPr/>
          </a:p>
        </p:txBody>
      </p:sp>
      <p:sp>
        <p:nvSpPr>
          <p:cNvPr id="169" name="Google Shape;169;p13"/>
          <p:cNvSpPr txBox="1"/>
          <p:nvPr>
            <p:ph idx="12" type="sldNum"/>
          </p:nvPr>
        </p:nvSpPr>
        <p:spPr>
          <a:xfrm>
            <a:off x="11201984" y="6441410"/>
            <a:ext cx="1104014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70" name="Google Shape;170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1400" y="1608449"/>
            <a:ext cx="8637102" cy="4592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25"/>
          <p:cNvSpPr txBox="1"/>
          <p:nvPr>
            <p:ph idx="4294967295" type="title"/>
          </p:nvPr>
        </p:nvSpPr>
        <p:spPr>
          <a:xfrm>
            <a:off x="1" y="129207"/>
            <a:ext cx="11360151" cy="764117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990"/>
              <a:buFont typeface="Arial Narrow"/>
              <a:buNone/>
            </a:pPr>
            <a:r>
              <a:rPr lang="en-US">
                <a:latin typeface="Arial Narrow"/>
                <a:ea typeface="Arial Narrow"/>
                <a:cs typeface="Arial Narrow"/>
                <a:sym typeface="Arial Narrow"/>
              </a:rPr>
              <a:t>CoastWatch Learning Portal</a:t>
            </a:r>
            <a:endParaRPr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84" name="Google Shape;384;p25"/>
          <p:cNvSpPr txBox="1"/>
          <p:nvPr>
            <p:ph idx="11" type="ftr"/>
          </p:nvPr>
        </p:nvSpPr>
        <p:spPr>
          <a:xfrm>
            <a:off x="1221458" y="6441410"/>
            <a:ext cx="936934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NOAA CoastWatch                                                            https://coastwatch.noaa.gov</a:t>
            </a:r>
            <a:endParaRPr/>
          </a:p>
        </p:txBody>
      </p:sp>
      <p:sp>
        <p:nvSpPr>
          <p:cNvPr id="385" name="Google Shape;385;p25"/>
          <p:cNvSpPr txBox="1"/>
          <p:nvPr>
            <p:ph idx="12" type="sldNum"/>
          </p:nvPr>
        </p:nvSpPr>
        <p:spPr>
          <a:xfrm>
            <a:off x="11201984" y="6441410"/>
            <a:ext cx="1104014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screenshot of a cell phone&#10;&#10;Description automatically generated with medium confidence" id="386" name="Google Shape;386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40447" y="51465"/>
            <a:ext cx="5638670" cy="63669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40"/>
          <p:cNvSpPr/>
          <p:nvPr/>
        </p:nvSpPr>
        <p:spPr>
          <a:xfrm>
            <a:off x="266218" y="1259727"/>
            <a:ext cx="10515240" cy="13255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1E4E79"/>
                </a:solidFill>
                <a:latin typeface="Arial Narrow"/>
                <a:ea typeface="Arial Narrow"/>
                <a:cs typeface="Arial Narrow"/>
                <a:sym typeface="Arial Narrow"/>
              </a:rPr>
              <a:t>Questions?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sng" cap="none" strike="noStrike">
                <a:solidFill>
                  <a:srgbClr val="1E4E79"/>
                </a:solidFill>
                <a:latin typeface="Arial Narrow"/>
                <a:ea typeface="Arial Narrow"/>
                <a:cs typeface="Arial Narrow"/>
                <a:sym typeface="Arial Narrow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Coastwatch.info@noaa.gov</a:t>
            </a:r>
            <a:endParaRPr b="0" i="0" sz="4800" u="none" cap="none" strike="noStrike">
              <a:solidFill>
                <a:srgbClr val="1E4E79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0" i="0" sz="4800" u="none" cap="none" strike="noStrike">
              <a:solidFill>
                <a:srgbClr val="1E4E79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rgbClr val="1E4E79"/>
                </a:solidFill>
                <a:latin typeface="Arial Narrow"/>
                <a:ea typeface="Arial Narrow"/>
                <a:cs typeface="Arial Narrow"/>
                <a:sym typeface="Arial Narrow"/>
              </a:rPr>
              <a:t>Subscribe to our newsletter for </a:t>
            </a:r>
            <a:br>
              <a:rPr b="0" i="0" lang="en-US" sz="3600" u="none" cap="none" strike="noStrike">
                <a:solidFill>
                  <a:srgbClr val="1E4E79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b="0" i="0" lang="en-US" sz="3600" u="none" cap="none" strike="noStrike">
                <a:solidFill>
                  <a:srgbClr val="1E4E79"/>
                </a:solidFill>
                <a:latin typeface="Arial Narrow"/>
                <a:ea typeface="Arial Narrow"/>
                <a:cs typeface="Arial Narrow"/>
                <a:sym typeface="Arial Narrow"/>
              </a:rPr>
              <a:t>announcements for satellite classes: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1E4E79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sng" cap="none" strike="noStrike">
                <a:solidFill>
                  <a:srgbClr val="1E4E79"/>
                </a:solidFill>
                <a:latin typeface="Arial Black"/>
                <a:ea typeface="Arial Black"/>
                <a:cs typeface="Arial Black"/>
                <a:sym typeface="Arial Black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subscribe</a:t>
            </a:r>
            <a:endParaRPr b="0" i="0" sz="2800" u="none" cap="none" strike="noStrike">
              <a:solidFill>
                <a:srgbClr val="1E4E79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0" i="0" sz="4000" u="none" cap="none" strike="noStrike">
              <a:solidFill>
                <a:srgbClr val="1E4E79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0" i="0" sz="4000" u="none" cap="none" strike="noStrike">
              <a:solidFill>
                <a:srgbClr val="1E4E79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2" name="Google Shape;392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090526" y="949124"/>
            <a:ext cx="4827677" cy="436755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313"/>
              </a:srgbClr>
            </a:outerShdw>
          </a:effectLst>
        </p:spPr>
      </p:pic>
      <p:sp>
        <p:nvSpPr>
          <p:cNvPr id="393" name="Google Shape;393;p40"/>
          <p:cNvSpPr/>
          <p:nvPr/>
        </p:nvSpPr>
        <p:spPr>
          <a:xfrm>
            <a:off x="10556111" y="3611304"/>
            <a:ext cx="1099595" cy="544010"/>
          </a:xfrm>
          <a:prstGeom prst="ellipse">
            <a:avLst/>
          </a:prstGeom>
          <a:noFill/>
          <a:ln cap="flat" cmpd="sng" w="57150">
            <a:solidFill>
              <a:srgbClr val="00B05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94" name="Google Shape;394;p40"/>
          <p:cNvCxnSpPr/>
          <p:nvPr/>
        </p:nvCxnSpPr>
        <p:spPr>
          <a:xfrm flipH="1" rot="10800000">
            <a:off x="2523281" y="3883310"/>
            <a:ext cx="7991959" cy="920184"/>
          </a:xfrm>
          <a:prstGeom prst="straightConnector1">
            <a:avLst/>
          </a:prstGeom>
          <a:noFill/>
          <a:ln cap="flat" cmpd="sng" w="57150">
            <a:solidFill>
              <a:srgbClr val="00B05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395" name="Google Shape;395;p40"/>
          <p:cNvSpPr txBox="1"/>
          <p:nvPr/>
        </p:nvSpPr>
        <p:spPr>
          <a:xfrm>
            <a:off x="8689894" y="619611"/>
            <a:ext cx="186621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coastwatch.noaa.gov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5"/>
          <p:cNvSpPr txBox="1"/>
          <p:nvPr>
            <p:ph idx="12" type="sldNum"/>
          </p:nvPr>
        </p:nvSpPr>
        <p:spPr>
          <a:xfrm>
            <a:off x="11201984" y="6441410"/>
            <a:ext cx="1104014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  <a:r>
              <a:rPr lang="en-US"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endParaRPr/>
          </a:p>
        </p:txBody>
      </p:sp>
      <p:sp>
        <p:nvSpPr>
          <p:cNvPr id="176" name="Google Shape;176;p15"/>
          <p:cNvSpPr txBox="1"/>
          <p:nvPr/>
        </p:nvSpPr>
        <p:spPr>
          <a:xfrm>
            <a:off x="414299" y="290079"/>
            <a:ext cx="11777701" cy="10913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rgbClr val="1E4E79"/>
                </a:solidFill>
                <a:latin typeface="Arial Narrow"/>
                <a:ea typeface="Arial Narrow"/>
                <a:cs typeface="Arial Narrow"/>
                <a:sym typeface="Arial Narrow"/>
              </a:rPr>
              <a:t>CoastWatch distributes ocean satellite data</a:t>
            </a:r>
            <a:endParaRPr b="0" i="0" sz="3200" u="none" cap="none" strike="noStrike">
              <a:solidFill>
                <a:srgbClr val="1E4E79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177" name="Google Shape;177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11328" y="926008"/>
            <a:ext cx="9369343" cy="5425095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15"/>
          <p:cNvSpPr txBox="1"/>
          <p:nvPr>
            <p:ph idx="4294967295" type="ftr"/>
          </p:nvPr>
        </p:nvSpPr>
        <p:spPr>
          <a:xfrm>
            <a:off x="1200150" y="6442075"/>
            <a:ext cx="93694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NOAA CoastWatch                                                            https://coastwatch.noaa.gov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"/>
          <p:cNvSpPr txBox="1"/>
          <p:nvPr>
            <p:ph type="title"/>
          </p:nvPr>
        </p:nvSpPr>
        <p:spPr>
          <a:xfrm>
            <a:off x="528300" y="11550"/>
            <a:ext cx="11570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200"/>
              <a:buFont typeface="Arial"/>
              <a:buNone/>
            </a:pPr>
            <a:r>
              <a:rPr b="1" lang="en-US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West Coast Node (WCN</a:t>
            </a:r>
            <a:r>
              <a:rPr b="1" lang="en-US">
                <a:latin typeface="Arial"/>
                <a:ea typeface="Arial"/>
                <a:cs typeface="Arial"/>
                <a:sym typeface="Arial"/>
              </a:rPr>
              <a:t>) – NOAA Fisheries			</a:t>
            </a:r>
            <a:br>
              <a:rPr b="1" lang="en-US">
                <a:latin typeface="Arial"/>
                <a:ea typeface="Arial"/>
                <a:cs typeface="Arial"/>
                <a:sym typeface="Arial"/>
              </a:rPr>
            </a:br>
            <a:endParaRPr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5"/>
          <p:cNvSpPr txBox="1"/>
          <p:nvPr>
            <p:ph idx="12" type="sldNum"/>
          </p:nvPr>
        </p:nvSpPr>
        <p:spPr>
          <a:xfrm>
            <a:off x="11201984" y="6441410"/>
            <a:ext cx="1104014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800"/>
              <a:buFont typeface="Arial"/>
              <a:buNone/>
            </a:pPr>
            <a:fld id="{00000000-1234-1234-1234-123412341234}" type="slidenum">
              <a:rPr lang="en-US"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5"/>
          <p:cNvSpPr txBox="1"/>
          <p:nvPr>
            <p:ph idx="11" type="ftr"/>
          </p:nvPr>
        </p:nvSpPr>
        <p:spPr>
          <a:xfrm>
            <a:off x="1221458" y="6441410"/>
            <a:ext cx="936934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NOAA CoastWatch                                                            https://coastwatch.noaa.gov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5"/>
          <p:cNvSpPr/>
          <p:nvPr/>
        </p:nvSpPr>
        <p:spPr>
          <a:xfrm>
            <a:off x="2176297" y="4450812"/>
            <a:ext cx="110169" cy="110169"/>
          </a:xfrm>
          <a:prstGeom prst="ellipse">
            <a:avLst/>
          </a:prstGeom>
          <a:solidFill>
            <a:srgbClr val="C000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5"/>
          <p:cNvSpPr/>
          <p:nvPr/>
        </p:nvSpPr>
        <p:spPr>
          <a:xfrm>
            <a:off x="5562748" y="1685131"/>
            <a:ext cx="6424660" cy="36625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952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Personnel at NMFS/SWFSC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6672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Dale Robinson – Coordinator</a:t>
            </a:r>
            <a:endParaRPr b="1" i="0" sz="1800" u="none" cap="none" strike="noStrik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6672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Cara Wilson – Manager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User Community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2" marL="46037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Users from Alaska to California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Extensive data holdings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8788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Eastern Pacific and global coverage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8788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One stop shopping with easy data access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8788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1000's of datasets from NOAA, NASA and other sources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5"/>
          <p:cNvSpPr txBox="1"/>
          <p:nvPr/>
        </p:nvSpPr>
        <p:spPr>
          <a:xfrm>
            <a:off x="1070845" y="814030"/>
            <a:ext cx="9369343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small" strike="noStrike">
                <a:solidFill>
                  <a:srgbClr val="1E4E79"/>
                </a:solidFill>
                <a:latin typeface="Arial Narrow"/>
                <a:ea typeface="Arial Narrow"/>
                <a:cs typeface="Arial Narrow"/>
                <a:sym typeface="Arial Narrow"/>
              </a:rPr>
              <a:t>Service area - US West Coast from California to Alaska 	</a:t>
            </a:r>
            <a:r>
              <a:rPr b="0" i="0" lang="en-US" sz="2400" u="none" cap="small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	</a:t>
            </a:r>
            <a:endParaRPr b="0" i="0" sz="2400" u="none" cap="small" strike="noStrik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189" name="Google Shape;189;p5"/>
          <p:cNvPicPr preferRelativeResize="0"/>
          <p:nvPr/>
        </p:nvPicPr>
        <p:blipFill rotWithShape="1">
          <a:blip r:embed="rId3">
            <a:alphaModFix/>
          </a:blip>
          <a:srcRect b="43076" l="5128" r="7948" t="4228"/>
          <a:stretch/>
        </p:blipFill>
        <p:spPr>
          <a:xfrm>
            <a:off x="1697546" y="1800074"/>
            <a:ext cx="3121942" cy="3365432"/>
          </a:xfrm>
          <a:prstGeom prst="rect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90" name="Google Shape;190;p5"/>
          <p:cNvSpPr txBox="1"/>
          <p:nvPr/>
        </p:nvSpPr>
        <p:spPr>
          <a:xfrm>
            <a:off x="0" y="5756512"/>
            <a:ext cx="1219200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https://coastwatch.pfeg.noaa.gov</a:t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5"/>
          <p:cNvSpPr/>
          <p:nvPr/>
        </p:nvSpPr>
        <p:spPr>
          <a:xfrm>
            <a:off x="4417890" y="4515468"/>
            <a:ext cx="380144" cy="323663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6"/>
          <p:cNvSpPr txBox="1"/>
          <p:nvPr>
            <p:ph type="title"/>
          </p:nvPr>
        </p:nvSpPr>
        <p:spPr>
          <a:xfrm>
            <a:off x="528299" y="11550"/>
            <a:ext cx="720168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200"/>
              <a:buFont typeface="Arial Narrow"/>
              <a:buNone/>
            </a:pPr>
            <a:r>
              <a:rPr b="1" lang="en-US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PolarWatch (PW) – NOAA Fisheries</a:t>
            </a:r>
            <a:br>
              <a:rPr lang="en-US" sz="2700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</a:br>
            <a:endParaRPr sz="27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6"/>
          <p:cNvSpPr txBox="1"/>
          <p:nvPr>
            <p:ph idx="12" type="sldNum"/>
          </p:nvPr>
        </p:nvSpPr>
        <p:spPr>
          <a:xfrm>
            <a:off x="11201984" y="6441410"/>
            <a:ext cx="1104014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800"/>
              <a:buFont typeface="Arial"/>
              <a:buNone/>
            </a:pPr>
            <a:fld id="{00000000-1234-1234-1234-123412341234}" type="slidenum">
              <a:rPr lang="en-US"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6"/>
          <p:cNvSpPr txBox="1"/>
          <p:nvPr>
            <p:ph idx="11" type="ftr"/>
          </p:nvPr>
        </p:nvSpPr>
        <p:spPr>
          <a:xfrm>
            <a:off x="1221458" y="6441410"/>
            <a:ext cx="936934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NOAA CoastWatch                                                            https://coastwatch.noaa.gov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" name="Google Shape;199;p6"/>
          <p:cNvGrpSpPr/>
          <p:nvPr/>
        </p:nvGrpSpPr>
        <p:grpSpPr>
          <a:xfrm>
            <a:off x="-1397581" y="3969537"/>
            <a:ext cx="3475120" cy="2572773"/>
            <a:chOff x="919442" y="3216651"/>
            <a:chExt cx="3475120" cy="2572773"/>
          </a:xfrm>
        </p:grpSpPr>
        <p:pic>
          <p:nvPicPr>
            <p:cNvPr id="200" name="Google Shape;200;p6"/>
            <p:cNvPicPr preferRelativeResize="0"/>
            <p:nvPr/>
          </p:nvPicPr>
          <p:blipFill rotWithShape="1">
            <a:blip r:embed="rId3">
              <a:alphaModFix amt="55000"/>
            </a:blip>
            <a:srcRect b="0" l="0" r="0" t="52469"/>
            <a:stretch/>
          </p:blipFill>
          <p:spPr>
            <a:xfrm rot="-328150">
              <a:off x="1018659" y="3399881"/>
              <a:ext cx="3276686" cy="22384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1" name="Google Shape;201;p6"/>
            <p:cNvSpPr/>
            <p:nvPr/>
          </p:nvSpPr>
          <p:spPr>
            <a:xfrm>
              <a:off x="3704652" y="5182333"/>
              <a:ext cx="110100" cy="110100"/>
            </a:xfrm>
            <a:prstGeom prst="ellipse">
              <a:avLst/>
            </a:prstGeom>
            <a:solidFill>
              <a:srgbClr val="C00000"/>
            </a:solidFill>
            <a:ln cap="flat" cmpd="sng" w="12700">
              <a:solidFill>
                <a:srgbClr val="31538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6"/>
            <p:cNvSpPr/>
            <p:nvPr/>
          </p:nvSpPr>
          <p:spPr>
            <a:xfrm rot="215645">
              <a:off x="2560355" y="3261828"/>
              <a:ext cx="1450052" cy="278045"/>
            </a:xfrm>
            <a:prstGeom prst="rect">
              <a:avLst/>
            </a:prstGeom>
            <a:solidFill>
              <a:schemeClr val="lt1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" name="Google Shape;203;p6"/>
          <p:cNvSpPr/>
          <p:nvPr/>
        </p:nvSpPr>
        <p:spPr>
          <a:xfrm>
            <a:off x="132755" y="1384239"/>
            <a:ext cx="4320900" cy="21390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952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Personnel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Cara Wilson – Manager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Dale Robinson – Deputy Manager </a:t>
            </a:r>
            <a:endParaRPr b="1" i="0" sz="1800" u="none" cap="none" strike="noStrik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Sunny Bak Hospital – Coordinator</a:t>
            </a:r>
            <a:endParaRPr b="0" i="0" sz="1800" u="none" cap="none" strike="noStrik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6672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6672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4" name="Google Shape;204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848349" y="1134831"/>
            <a:ext cx="2115631" cy="4307533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6"/>
          <p:cNvSpPr txBox="1"/>
          <p:nvPr/>
        </p:nvSpPr>
        <p:spPr>
          <a:xfrm>
            <a:off x="4242500" y="5605589"/>
            <a:ext cx="4183339" cy="6155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None/>
            </a:pPr>
            <a:r>
              <a:rPr b="1" i="0" lang="en-US" sz="1900" u="sng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https://polarwatch.noaa.gov/</a:t>
            </a:r>
            <a:endParaRPr b="1" i="0" sz="19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</a:pPr>
            <a:r>
              <a:t/>
            </a:r>
            <a:endParaRPr b="1" i="0" sz="15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6"/>
          <p:cNvSpPr/>
          <p:nvPr/>
        </p:nvSpPr>
        <p:spPr>
          <a:xfrm>
            <a:off x="132755" y="3060639"/>
            <a:ext cx="4320900" cy="14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952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Location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Housed at SWFSC, CA</a:t>
            </a:r>
            <a:endParaRPr b="0" i="0" sz="1800" u="none" cap="none" strike="noStrik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Focused on high latitude regions </a:t>
            </a:r>
            <a:endParaRPr b="0" i="0" sz="1800" u="none" cap="none" strike="noStrik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6672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6672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6"/>
          <p:cNvSpPr/>
          <p:nvPr/>
        </p:nvSpPr>
        <p:spPr>
          <a:xfrm>
            <a:off x="4048700" y="1384250"/>
            <a:ext cx="6043500" cy="14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952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Node Highlights </a:t>
            </a:r>
            <a:endParaRPr b="1" i="0" sz="2200" u="none" cap="none" strike="noStrik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52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Providing easier access to polar satellite data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52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Previewing data online with polar maps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52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Serving sea ice datasets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52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Serving polar projected datasets</a:t>
            </a:r>
            <a:r>
              <a:rPr b="0" i="0" lang="en-US" sz="18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52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52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Collaborators</a:t>
            </a:r>
            <a:r>
              <a:rPr b="0" i="0" lang="en-US" sz="22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2200" u="none" cap="none" strike="noStrik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National Ice Center </a:t>
            </a:r>
            <a:endParaRPr b="0" i="0" sz="2000" u="none" cap="none" strike="noStrik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National Snow and Ice Data Center </a:t>
            </a:r>
            <a:endParaRPr b="0" i="0" sz="2000" u="none" cap="none" strike="noStrik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STAR Science Teams (Sea Ice, SAR, LSA) </a:t>
            </a:r>
            <a:endParaRPr b="0" i="0" sz="2000" u="none" cap="none" strike="noStrik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66725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6672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7"/>
          <p:cNvSpPr txBox="1"/>
          <p:nvPr>
            <p:ph type="title"/>
          </p:nvPr>
        </p:nvSpPr>
        <p:spPr>
          <a:xfrm>
            <a:off x="528297" y="11550"/>
            <a:ext cx="10906415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200"/>
              <a:buFont typeface="Arial Narrow"/>
              <a:buNone/>
            </a:pPr>
            <a:r>
              <a:rPr b="1" lang="en-US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OceanWatch </a:t>
            </a:r>
            <a:r>
              <a:rPr b="1" lang="en-US">
                <a:latin typeface="Arial"/>
                <a:ea typeface="Arial"/>
                <a:cs typeface="Arial"/>
                <a:sym typeface="Arial"/>
              </a:rPr>
              <a:t>C</a:t>
            </a:r>
            <a:r>
              <a:rPr b="1" lang="en-US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entral Pacific (OWCP) – NOAA Fisheries</a:t>
            </a:r>
            <a:br>
              <a:rPr lang="en-US" sz="2700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</a:br>
            <a:endParaRPr sz="27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7"/>
          <p:cNvSpPr txBox="1"/>
          <p:nvPr>
            <p:ph idx="12" type="sldNum"/>
          </p:nvPr>
        </p:nvSpPr>
        <p:spPr>
          <a:xfrm>
            <a:off x="11201984" y="6441410"/>
            <a:ext cx="1104014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800"/>
              <a:buFont typeface="Arial"/>
              <a:buNone/>
            </a:pPr>
            <a:fld id="{00000000-1234-1234-1234-123412341234}" type="slidenum">
              <a:rPr lang="en-US"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7"/>
          <p:cNvSpPr txBox="1"/>
          <p:nvPr>
            <p:ph idx="11" type="ftr"/>
          </p:nvPr>
        </p:nvSpPr>
        <p:spPr>
          <a:xfrm>
            <a:off x="1221458" y="6441410"/>
            <a:ext cx="936934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NOAA CoastWatch                                                            https://coastwatch.noaa.gov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7"/>
          <p:cNvSpPr/>
          <p:nvPr/>
        </p:nvSpPr>
        <p:spPr>
          <a:xfrm>
            <a:off x="132755" y="958895"/>
            <a:ext cx="5197566" cy="21390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952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Personnel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Ryan Rykaczewski – Manager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Daisy Shi – Operations Manager</a:t>
            </a:r>
            <a:endParaRPr b="0" i="0" sz="1800" u="none" cap="none" strike="noStrik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6672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6672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7"/>
          <p:cNvSpPr txBox="1"/>
          <p:nvPr/>
        </p:nvSpPr>
        <p:spPr>
          <a:xfrm>
            <a:off x="7717156" y="5989619"/>
            <a:ext cx="5197566" cy="6309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sng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https://oceanwatch.pifsc.noaa.gov/</a:t>
            </a:r>
            <a:endParaRPr b="1" i="0" sz="20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1" i="0" sz="15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7"/>
          <p:cNvSpPr/>
          <p:nvPr/>
        </p:nvSpPr>
        <p:spPr>
          <a:xfrm>
            <a:off x="132755" y="2651447"/>
            <a:ext cx="4320900" cy="14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952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Location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Housed at PIFSC, HI</a:t>
            </a:r>
            <a:endParaRPr b="0" i="0" sz="1800" u="none" cap="none" strike="noStrik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Focused on the Pacific Islands Region</a:t>
            </a:r>
            <a:endParaRPr b="0" i="0" sz="1800" u="none" cap="none" strike="noStrik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6672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6672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7"/>
          <p:cNvSpPr/>
          <p:nvPr/>
        </p:nvSpPr>
        <p:spPr>
          <a:xfrm>
            <a:off x="132755" y="3979009"/>
            <a:ext cx="7851748" cy="14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952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Node Highlights </a:t>
            </a:r>
            <a:endParaRPr b="1" i="0" sz="2200" u="none" cap="none" strike="noStrik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52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Focused on user needs in the tropics and the subtropical gyre </a:t>
            </a:r>
            <a:br>
              <a:rPr b="0" i="0" lang="en-US" sz="18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8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from island-scale to basin-scale.</a:t>
            </a:r>
            <a:br>
              <a:rPr b="0" i="0" lang="en-US" sz="18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8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Providing easier access to satellite data across the dateline.</a:t>
            </a:r>
            <a:endParaRPr b="0" i="0" sz="1800" u="none" cap="none" strike="noStrik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52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TurtleWatch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52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Oceanic and Climate indicators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52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Capacity Building</a:t>
            </a:r>
            <a:endParaRPr b="0" i="0" sz="1800" u="none" cap="none" strike="noStrik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52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6672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https://lh4.googleusercontent.com/5fzPEq5bThsyIHLuZhRBpCrzWdTj2QqIGluwC8kjyn_On0ndJT7rISanZaIC3SOCggzQr3vhzds1rNaAzXD_nvijmkluwM5l2qeVBT-usGAspy5c1NFDFQDwfD0tbeVIRO9fd-mu" id="219" name="Google Shape;219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12404" y="698721"/>
            <a:ext cx="3241587" cy="3062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7"/>
          <p:cNvPicPr preferRelativeResize="0"/>
          <p:nvPr/>
        </p:nvPicPr>
        <p:blipFill rotWithShape="1">
          <a:blip r:embed="rId5">
            <a:alphaModFix/>
          </a:blip>
          <a:srcRect b="26397" l="0" r="0" t="18072"/>
          <a:stretch/>
        </p:blipFill>
        <p:spPr>
          <a:xfrm>
            <a:off x="7358695" y="3778220"/>
            <a:ext cx="4814053" cy="20659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8"/>
          <p:cNvSpPr txBox="1"/>
          <p:nvPr>
            <p:ph type="title"/>
          </p:nvPr>
        </p:nvSpPr>
        <p:spPr>
          <a:xfrm>
            <a:off x="51600" y="-37746"/>
            <a:ext cx="11570700" cy="8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200"/>
              <a:buFont typeface="Arial"/>
              <a:buNone/>
            </a:pPr>
            <a:r>
              <a:rPr b="1" lang="en-US" sz="2800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Great Lakes Node – NOAA Research (OAR)</a:t>
            </a:r>
            <a:r>
              <a:rPr b="1" lang="en-US">
                <a:latin typeface="Arial"/>
                <a:ea typeface="Arial"/>
                <a:cs typeface="Arial"/>
                <a:sym typeface="Arial"/>
              </a:rPr>
              <a:t>			</a:t>
            </a:r>
            <a:endParaRPr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8"/>
          <p:cNvSpPr txBox="1"/>
          <p:nvPr>
            <p:ph idx="12" type="sldNum"/>
          </p:nvPr>
        </p:nvSpPr>
        <p:spPr>
          <a:xfrm>
            <a:off x="11201984" y="6441410"/>
            <a:ext cx="1104014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800"/>
              <a:buFont typeface="Arial"/>
              <a:buNone/>
            </a:pPr>
            <a:fld id="{00000000-1234-1234-1234-123412341234}" type="slidenum">
              <a:rPr lang="en-US"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8"/>
          <p:cNvSpPr txBox="1"/>
          <p:nvPr>
            <p:ph idx="11" type="ftr"/>
          </p:nvPr>
        </p:nvSpPr>
        <p:spPr>
          <a:xfrm>
            <a:off x="1221458" y="6441410"/>
            <a:ext cx="936934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NOAA CoastWatch                                                            https://coastwatch.noaa.gov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8"/>
          <p:cNvSpPr/>
          <p:nvPr/>
        </p:nvSpPr>
        <p:spPr>
          <a:xfrm>
            <a:off x="1171042" y="990973"/>
            <a:ext cx="47727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952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Personnel</a:t>
            </a:r>
            <a:endParaRPr b="0" i="0" sz="1600" u="none" cap="none" strike="noStrik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1" marL="46672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Calibri"/>
              <a:buNone/>
            </a:pPr>
            <a:r>
              <a:rPr b="1" i="0" lang="en-US" sz="1800" u="none" cap="none" strike="noStrike">
                <a:solidFill>
                  <a:srgbClr val="262626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Andrea Vander Woude</a:t>
            </a:r>
            <a:r>
              <a:rPr b="0" i="0" lang="en-US" sz="1800" u="none" cap="none" strike="noStrike">
                <a:solidFill>
                  <a:srgbClr val="262626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18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– Manager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1" marL="46672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Calibri"/>
              <a:buNone/>
            </a:pPr>
            <a:r>
              <a:rPr b="1" i="0" lang="en-US" sz="1800" u="none" cap="none" strike="noStrike">
                <a:solidFill>
                  <a:srgbClr val="262626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Songzhi Liu</a:t>
            </a:r>
            <a:r>
              <a:rPr b="0" i="0" lang="en-US" sz="1800" u="none" cap="none" strike="noStrike">
                <a:solidFill>
                  <a:srgbClr val="262626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–</a:t>
            </a:r>
            <a:r>
              <a:rPr b="0" i="0" lang="en-US" sz="18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 Operations Manager</a:t>
            </a:r>
            <a:endParaRPr b="1" i="0" sz="1800" u="none" cap="none" strike="noStrik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8"/>
          <p:cNvSpPr txBox="1"/>
          <p:nvPr/>
        </p:nvSpPr>
        <p:spPr>
          <a:xfrm>
            <a:off x="1360800" y="4704175"/>
            <a:ext cx="4698000" cy="646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Calibri"/>
              <a:buNone/>
            </a:pPr>
            <a:r>
              <a:rPr b="1" i="0" lang="en-US" sz="1800" u="sng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https://coastwatch.glerl.noaa.gov/</a:t>
            </a:r>
            <a:endParaRPr b="1" i="0" sz="1800" u="none" cap="none" strike="noStrik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1" i="0" sz="1800" u="none" cap="none" strike="noStrik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0" name="Google Shape;230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50675" y="2239223"/>
            <a:ext cx="2231030" cy="1458751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8"/>
          <p:cNvSpPr/>
          <p:nvPr/>
        </p:nvSpPr>
        <p:spPr>
          <a:xfrm>
            <a:off x="6168100" y="652425"/>
            <a:ext cx="4644600" cy="43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Node Highlights </a:t>
            </a:r>
            <a:endParaRPr b="0" i="0" sz="7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</a:pPr>
            <a:r>
              <a:t/>
            </a:r>
            <a:endParaRPr b="0" i="0" sz="7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Established in 1990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Housed at NOAA Great Lakes Environmental Research Laboratory (GLERL),Ann Arbor</a:t>
            </a: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 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service area is the Great Lakes region</a:t>
            </a:r>
            <a:endParaRPr b="1" i="0" sz="1600" u="none" cap="none" strike="noStrik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User Community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GLERL, NCEP, NWS, US Coast Guard, </a:t>
            </a:r>
            <a:r>
              <a:rPr b="0" i="0" lang="en-US" sz="16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L</a:t>
            </a:r>
            <a:r>
              <a:rPr b="0" i="0" lang="en-US" sz="16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ocal </a:t>
            </a:r>
            <a:r>
              <a:rPr b="0" i="0" lang="en-US" sz="16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G</a:t>
            </a:r>
            <a:r>
              <a:rPr b="0" i="0" lang="en-US" sz="16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overnment agencies, </a:t>
            </a:r>
            <a:r>
              <a:rPr b="0" i="0" lang="en-US" sz="16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U</a:t>
            </a:r>
            <a:r>
              <a:rPr b="0" i="0" lang="en-US" sz="16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niversities, and </a:t>
            </a:r>
            <a:r>
              <a:rPr b="0" i="0" lang="en-US" sz="16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b="0" i="0" lang="en-US" sz="16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ublic </a:t>
            </a:r>
            <a:r>
              <a:rPr b="0" i="0" lang="en-US" sz="16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U</a:t>
            </a:r>
            <a:r>
              <a:rPr b="0" i="0" lang="en-US" sz="16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sers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Satellite Data Products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Hundreds of datasets including</a:t>
            </a:r>
            <a:r>
              <a:rPr b="1" i="0" lang="en-US" sz="16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16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water surface temperature, color produc</a:t>
            </a:r>
            <a:r>
              <a:rPr b="0" i="0" lang="en-US" sz="16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ing</a:t>
            </a:r>
            <a:r>
              <a:rPr b="0" i="0" lang="en-US" sz="16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    agents, </a:t>
            </a:r>
            <a:r>
              <a:rPr b="0" i="0" lang="en-US" sz="16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b="0" i="0" lang="en-US" sz="16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ce concentration and ice </a:t>
            </a:r>
            <a:r>
              <a:rPr b="0" i="0" lang="en-US" sz="16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type </a:t>
            </a:r>
            <a:r>
              <a:rPr b="0" i="0" lang="en-US" sz="16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classification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2" name="Google Shape;232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40061" y="3001260"/>
            <a:ext cx="2058209" cy="15521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3" name="Google Shape;233;p8"/>
          <p:cNvGrpSpPr/>
          <p:nvPr/>
        </p:nvGrpSpPr>
        <p:grpSpPr>
          <a:xfrm>
            <a:off x="8016160" y="5296255"/>
            <a:ext cx="1175687" cy="1034082"/>
            <a:chOff x="7696200" y="2456975"/>
            <a:chExt cx="1343335" cy="1198519"/>
          </a:xfrm>
        </p:grpSpPr>
        <p:pic>
          <p:nvPicPr>
            <p:cNvPr descr="radarsat" id="234" name="Google Shape;234;p8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7696200" y="2456975"/>
              <a:ext cx="1295400" cy="9794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5" name="Google Shape;235;p8"/>
            <p:cNvSpPr txBox="1"/>
            <p:nvPr/>
          </p:nvSpPr>
          <p:spPr>
            <a:xfrm>
              <a:off x="7787335" y="3370194"/>
              <a:ext cx="1252200" cy="285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en-US" sz="1000" u="none" cap="none" strike="noStrike">
                  <a:solidFill>
                    <a:srgbClr val="021F40"/>
                  </a:solidFill>
                  <a:latin typeface="Arial"/>
                  <a:ea typeface="Arial"/>
                  <a:cs typeface="Arial"/>
                  <a:sym typeface="Arial"/>
                </a:rPr>
                <a:t>RADARSAT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36" name="Google Shape;236;p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11750" y="1880223"/>
            <a:ext cx="1211711" cy="645548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8"/>
          <p:cNvSpPr txBox="1"/>
          <p:nvPr/>
        </p:nvSpPr>
        <p:spPr>
          <a:xfrm>
            <a:off x="104522" y="2468070"/>
            <a:ext cx="8370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US" sz="1000" u="none" cap="none" strike="noStrike">
                <a:solidFill>
                  <a:srgbClr val="021F40"/>
                </a:solidFill>
                <a:latin typeface="Arial"/>
                <a:ea typeface="Arial"/>
                <a:cs typeface="Arial"/>
                <a:sym typeface="Arial"/>
              </a:rPr>
              <a:t>GOES SST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modis" id="238" name="Google Shape;238;p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996094" y="3096866"/>
            <a:ext cx="1008658" cy="676590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8"/>
          <p:cNvSpPr txBox="1"/>
          <p:nvPr/>
        </p:nvSpPr>
        <p:spPr>
          <a:xfrm>
            <a:off x="10902091" y="3813304"/>
            <a:ext cx="12876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US" sz="1000" u="none" cap="none" strike="noStrike">
                <a:solidFill>
                  <a:srgbClr val="021F40"/>
                </a:solidFill>
                <a:latin typeface="Arial"/>
                <a:ea typeface="Arial"/>
                <a:cs typeface="Arial"/>
                <a:sym typeface="Arial"/>
              </a:rPr>
              <a:t>MODIS True Color</a:t>
            </a:r>
            <a:endParaRPr b="1" i="0" sz="2400" u="none" cap="none" strike="noStrike">
              <a:solidFill>
                <a:srgbClr val="021F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2015_264_1900_nph_gr_d1.png" id="240" name="Google Shape;240;p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39386" y="2885665"/>
            <a:ext cx="1120354" cy="768868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8"/>
          <p:cNvSpPr txBox="1"/>
          <p:nvPr/>
        </p:nvSpPr>
        <p:spPr>
          <a:xfrm>
            <a:off x="233628" y="3638423"/>
            <a:ext cx="8019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US" sz="1000" u="none" cap="none" strike="noStrike">
                <a:solidFill>
                  <a:srgbClr val="021F40"/>
                </a:solidFill>
                <a:latin typeface="Arial"/>
                <a:ea typeface="Arial"/>
                <a:cs typeface="Arial"/>
                <a:sym typeface="Arial"/>
              </a:rPr>
              <a:t>VIIRS SST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sst" id="242" name="Google Shape;242;p8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22414" y="3922885"/>
            <a:ext cx="1172195" cy="903310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8"/>
          <p:cNvSpPr txBox="1"/>
          <p:nvPr/>
        </p:nvSpPr>
        <p:spPr>
          <a:xfrm>
            <a:off x="203000" y="4808782"/>
            <a:ext cx="9171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US" sz="1000" u="none" cap="none" strike="noStrike">
                <a:solidFill>
                  <a:srgbClr val="021F40"/>
                </a:solidFill>
                <a:latin typeface="Arial"/>
                <a:ea typeface="Arial"/>
                <a:cs typeface="Arial"/>
                <a:sym typeface="Arial"/>
              </a:rPr>
              <a:t>AVHRR SST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4" name="Google Shape;244;p8"/>
          <p:cNvGrpSpPr/>
          <p:nvPr/>
        </p:nvGrpSpPr>
        <p:grpSpPr>
          <a:xfrm>
            <a:off x="128612" y="5084043"/>
            <a:ext cx="1065855" cy="1208688"/>
            <a:chOff x="245800" y="5164530"/>
            <a:chExt cx="1295400" cy="1258263"/>
          </a:xfrm>
        </p:grpSpPr>
        <p:pic>
          <p:nvPicPr>
            <p:cNvPr descr="glsea-ice" id="245" name="Google Shape;245;p8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245800" y="5164530"/>
              <a:ext cx="1295400" cy="9794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6" name="Google Shape;246;p8"/>
            <p:cNvSpPr txBox="1"/>
            <p:nvPr/>
          </p:nvSpPr>
          <p:spPr>
            <a:xfrm>
              <a:off x="549594" y="6166593"/>
              <a:ext cx="936000" cy="25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en-US" sz="1000" u="none" cap="none" strike="noStrike">
                  <a:solidFill>
                    <a:srgbClr val="021F40"/>
                  </a:solidFill>
                  <a:latin typeface="Arial"/>
                  <a:ea typeface="Arial"/>
                  <a:cs typeface="Arial"/>
                  <a:sym typeface="Arial"/>
                </a:rPr>
                <a:t>GLSEA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47" name="Google Shape;247;p8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6780655" y="5346517"/>
            <a:ext cx="770221" cy="662559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8"/>
          <p:cNvSpPr txBox="1"/>
          <p:nvPr/>
        </p:nvSpPr>
        <p:spPr>
          <a:xfrm>
            <a:off x="6641547" y="6049436"/>
            <a:ext cx="11448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US" sz="1000" u="none" cap="none" strike="noStrike">
                <a:solidFill>
                  <a:srgbClr val="021F40"/>
                </a:solidFill>
                <a:latin typeface="Arial"/>
                <a:ea typeface="Arial"/>
                <a:cs typeface="Arial"/>
                <a:sym typeface="Arial"/>
              </a:rPr>
              <a:t>SENTINEL 1A/B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9" name="Google Shape;249;p8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647334" y="5246678"/>
            <a:ext cx="1185852" cy="883419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8"/>
          <p:cNvSpPr txBox="1"/>
          <p:nvPr/>
        </p:nvSpPr>
        <p:spPr>
          <a:xfrm>
            <a:off x="1975529" y="6040361"/>
            <a:ext cx="4557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US" sz="1000" u="none" cap="none" strike="noStrike">
                <a:solidFill>
                  <a:srgbClr val="021F40"/>
                </a:solidFill>
                <a:latin typeface="Arial"/>
                <a:ea typeface="Arial"/>
                <a:cs typeface="Arial"/>
                <a:sym typeface="Arial"/>
              </a:rPr>
              <a:t>CPA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8"/>
          <p:cNvSpPr txBox="1"/>
          <p:nvPr/>
        </p:nvSpPr>
        <p:spPr>
          <a:xfrm>
            <a:off x="3094623" y="6116560"/>
            <a:ext cx="8595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US" sz="1000" u="none" cap="none" strike="noStrike">
                <a:solidFill>
                  <a:srgbClr val="021F40"/>
                </a:solidFill>
                <a:latin typeface="Arial"/>
                <a:ea typeface="Arial"/>
                <a:cs typeface="Arial"/>
                <a:sym typeface="Arial"/>
              </a:rPr>
              <a:t>Upwellings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8"/>
          <p:cNvSpPr txBox="1"/>
          <p:nvPr/>
        </p:nvSpPr>
        <p:spPr>
          <a:xfrm>
            <a:off x="4407298" y="6103137"/>
            <a:ext cx="6831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US" sz="1000" u="none" cap="none" strike="noStrike">
                <a:solidFill>
                  <a:srgbClr val="021F40"/>
                </a:solidFill>
                <a:latin typeface="Arial"/>
                <a:ea typeface="Arial"/>
                <a:cs typeface="Arial"/>
                <a:sym typeface="Arial"/>
              </a:rPr>
              <a:t>ICECON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8"/>
          <p:cNvSpPr txBox="1"/>
          <p:nvPr/>
        </p:nvSpPr>
        <p:spPr>
          <a:xfrm>
            <a:off x="5654321" y="6079673"/>
            <a:ext cx="6813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US" sz="1000" u="none" cap="none" strike="noStrike">
                <a:solidFill>
                  <a:srgbClr val="021F40"/>
                </a:solidFill>
                <a:latin typeface="Arial"/>
                <a:ea typeface="Arial"/>
                <a:cs typeface="Arial"/>
                <a:sym typeface="Arial"/>
              </a:rPr>
              <a:t>Winds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4" name="Google Shape;254;p8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4227295" y="5220062"/>
            <a:ext cx="814216" cy="901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8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5451299" y="5263329"/>
            <a:ext cx="815199" cy="856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8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3190786" y="5062981"/>
            <a:ext cx="755109" cy="1107448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8"/>
          <p:cNvSpPr txBox="1"/>
          <p:nvPr/>
        </p:nvSpPr>
        <p:spPr>
          <a:xfrm>
            <a:off x="10921901" y="4797895"/>
            <a:ext cx="12009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US" sz="1000" u="none" cap="none" strike="noStrike">
                <a:solidFill>
                  <a:srgbClr val="021F40"/>
                </a:solidFill>
                <a:latin typeface="Arial"/>
                <a:ea typeface="Arial"/>
                <a:cs typeface="Arial"/>
                <a:sym typeface="Arial"/>
              </a:rPr>
              <a:t>VIIRS True Color</a:t>
            </a:r>
            <a:endParaRPr b="1" i="0" sz="2400" u="none" cap="none" strike="noStrike">
              <a:solidFill>
                <a:srgbClr val="021F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8" name="Google Shape;258;p8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10984267" y="4081796"/>
            <a:ext cx="1123221" cy="693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8"/>
          <p:cNvPicPr preferRelativeResize="0"/>
          <p:nvPr/>
        </p:nvPicPr>
        <p:blipFill rotWithShape="1">
          <a:blip r:embed="rId18">
            <a:alphaModFix/>
          </a:blip>
          <a:srcRect b="11519" l="0" r="0" t="-11519"/>
          <a:stretch/>
        </p:blipFill>
        <p:spPr>
          <a:xfrm>
            <a:off x="9291984" y="5164525"/>
            <a:ext cx="1444591" cy="833400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8"/>
          <p:cNvSpPr txBox="1"/>
          <p:nvPr/>
        </p:nvSpPr>
        <p:spPr>
          <a:xfrm>
            <a:off x="9612203" y="6059911"/>
            <a:ext cx="11310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US" sz="1000" u="none" cap="none" strike="noStrike">
                <a:solidFill>
                  <a:srgbClr val="021F40"/>
                </a:solidFill>
                <a:latin typeface="Arial"/>
                <a:ea typeface="Arial"/>
                <a:cs typeface="Arial"/>
                <a:sym typeface="Arial"/>
              </a:rPr>
              <a:t>GOES Visible</a:t>
            </a:r>
            <a:endParaRPr b="1" i="0" sz="2400" u="none" cap="none" strike="noStrike">
              <a:solidFill>
                <a:srgbClr val="021F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1" name="Google Shape;261;p8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10994424" y="2068284"/>
            <a:ext cx="1008650" cy="708866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8"/>
          <p:cNvSpPr txBox="1"/>
          <p:nvPr/>
        </p:nvSpPr>
        <p:spPr>
          <a:xfrm>
            <a:off x="10948897" y="2737659"/>
            <a:ext cx="11469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US" sz="1000" u="none" cap="none" strike="noStrike">
                <a:solidFill>
                  <a:srgbClr val="021F40"/>
                </a:solidFill>
                <a:latin typeface="Arial"/>
                <a:ea typeface="Arial"/>
                <a:cs typeface="Arial"/>
                <a:sym typeface="Arial"/>
              </a:rPr>
              <a:t>ACSPO SST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3" name="Google Shape;263;p8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10899774" y="5268150"/>
            <a:ext cx="1175700" cy="706270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8"/>
          <p:cNvSpPr txBox="1"/>
          <p:nvPr/>
        </p:nvSpPr>
        <p:spPr>
          <a:xfrm>
            <a:off x="10948578" y="6055826"/>
            <a:ext cx="12009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US" sz="1000" u="none" cap="none" strike="noStrike">
                <a:solidFill>
                  <a:srgbClr val="021F40"/>
                </a:solidFill>
                <a:latin typeface="Arial"/>
                <a:ea typeface="Arial"/>
                <a:cs typeface="Arial"/>
                <a:sym typeface="Arial"/>
              </a:rPr>
              <a:t>OLCI True Color</a:t>
            </a:r>
            <a:endParaRPr b="1" i="0" sz="2400" u="none" cap="none" strike="noStrike">
              <a:solidFill>
                <a:srgbClr val="021F4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9"/>
          <p:cNvSpPr txBox="1"/>
          <p:nvPr>
            <p:ph type="title"/>
          </p:nvPr>
        </p:nvSpPr>
        <p:spPr>
          <a:xfrm>
            <a:off x="528300" y="11550"/>
            <a:ext cx="11570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200"/>
              <a:buFont typeface="Arial"/>
              <a:buNone/>
            </a:pPr>
            <a:r>
              <a:rPr b="1" lang="en-US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Gulf of Mexico Node – NOAA Research (OAR)</a:t>
            </a:r>
            <a:r>
              <a:rPr b="1" lang="en-US">
                <a:latin typeface="Arial"/>
                <a:ea typeface="Arial"/>
                <a:cs typeface="Arial"/>
                <a:sym typeface="Arial"/>
              </a:rPr>
              <a:t>			</a:t>
            </a:r>
            <a:br>
              <a:rPr b="1" lang="en-US">
                <a:latin typeface="Arial"/>
                <a:ea typeface="Arial"/>
                <a:cs typeface="Arial"/>
                <a:sym typeface="Arial"/>
              </a:rPr>
            </a:br>
            <a:endParaRPr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9"/>
          <p:cNvSpPr txBox="1"/>
          <p:nvPr>
            <p:ph idx="12" type="sldNum"/>
          </p:nvPr>
        </p:nvSpPr>
        <p:spPr>
          <a:xfrm>
            <a:off x="11201984" y="6441410"/>
            <a:ext cx="1104014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800"/>
              <a:buFont typeface="Arial"/>
              <a:buNone/>
            </a:pPr>
            <a:fld id="{00000000-1234-1234-1234-123412341234}" type="slidenum">
              <a:rPr lang="en-US"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9"/>
          <p:cNvSpPr txBox="1"/>
          <p:nvPr>
            <p:ph idx="11" type="ftr"/>
          </p:nvPr>
        </p:nvSpPr>
        <p:spPr>
          <a:xfrm>
            <a:off x="1221458" y="6441410"/>
            <a:ext cx="936934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NOAA CoastWatch                                                            https://coastwatch.noaa.gov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9"/>
          <p:cNvSpPr/>
          <p:nvPr/>
        </p:nvSpPr>
        <p:spPr>
          <a:xfrm>
            <a:off x="5562748" y="1685131"/>
            <a:ext cx="6424660" cy="26468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952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Personnel</a:t>
            </a:r>
            <a:endParaRPr b="1" i="0" sz="1800" u="none" cap="none" strike="noStrik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6672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Joaquín Trinanes – Ops Manager</a:t>
            </a:r>
            <a:endParaRPr b="1" i="0" sz="1800" u="none" cap="none" strike="noStrik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6672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Gustavo Goñi – Manager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User Community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2" marL="46037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Gulf of Mexico &amp; Caribbean</a:t>
            </a:r>
            <a:endParaRPr b="0" i="0" sz="1800" u="none" cap="none" strike="noStrik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Focus</a:t>
            </a:r>
            <a:endParaRPr b="1" i="0" sz="1800" u="none" cap="none" strike="noStrik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8788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Hurricanes, Sargassum, Vibrio, Seascapes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9"/>
          <p:cNvSpPr txBox="1"/>
          <p:nvPr/>
        </p:nvSpPr>
        <p:spPr>
          <a:xfrm>
            <a:off x="0" y="5756512"/>
            <a:ext cx="1219200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https://cwcaribbean.aoml.noaa.gov/</a:t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4" name="Google Shape;274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4592" y="1356328"/>
            <a:ext cx="5191580" cy="40577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0"/>
          <p:cNvSpPr txBox="1"/>
          <p:nvPr>
            <p:ph type="title"/>
          </p:nvPr>
        </p:nvSpPr>
        <p:spPr>
          <a:xfrm>
            <a:off x="528300" y="120879"/>
            <a:ext cx="11570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ct val="100000"/>
              <a:buFont typeface="Arial"/>
              <a:buNone/>
            </a:pPr>
            <a:r>
              <a:rPr b="1" lang="en-US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East Coast Node (</a:t>
            </a:r>
            <a:r>
              <a:rPr b="1" lang="en-US">
                <a:latin typeface="Arial"/>
                <a:ea typeface="Arial"/>
                <a:cs typeface="Arial"/>
                <a:sym typeface="Arial"/>
              </a:rPr>
              <a:t>E</a:t>
            </a:r>
            <a:r>
              <a:rPr b="1" lang="en-US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CN</a:t>
            </a:r>
            <a:r>
              <a:rPr b="1" lang="en-US">
                <a:latin typeface="Arial"/>
                <a:ea typeface="Arial"/>
                <a:cs typeface="Arial"/>
                <a:sym typeface="Arial"/>
              </a:rPr>
              <a:t>) – NOAA Ocean Service (NOS)			</a:t>
            </a:r>
            <a:br>
              <a:rPr b="1" lang="en-US">
                <a:latin typeface="Arial"/>
                <a:ea typeface="Arial"/>
                <a:cs typeface="Arial"/>
                <a:sym typeface="Arial"/>
              </a:rPr>
            </a:br>
            <a:endParaRPr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10"/>
          <p:cNvSpPr txBox="1"/>
          <p:nvPr>
            <p:ph idx="12" type="sldNum"/>
          </p:nvPr>
        </p:nvSpPr>
        <p:spPr>
          <a:xfrm>
            <a:off x="11201984" y="6441410"/>
            <a:ext cx="1104014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800"/>
              <a:buFont typeface="Arial"/>
              <a:buNone/>
            </a:pPr>
            <a:fld id="{00000000-1234-1234-1234-123412341234}" type="slidenum">
              <a:rPr lang="en-US"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10"/>
          <p:cNvSpPr txBox="1"/>
          <p:nvPr>
            <p:ph idx="11" type="ftr"/>
          </p:nvPr>
        </p:nvSpPr>
        <p:spPr>
          <a:xfrm>
            <a:off x="1221458" y="6441410"/>
            <a:ext cx="936934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NOAA CoastWatch                                                            https://coastwatch.noaa.gov</a:t>
            </a:r>
            <a:endParaRPr/>
          </a:p>
        </p:txBody>
      </p:sp>
      <p:sp>
        <p:nvSpPr>
          <p:cNvPr id="282" name="Google Shape;282;p10"/>
          <p:cNvSpPr/>
          <p:nvPr/>
        </p:nvSpPr>
        <p:spPr>
          <a:xfrm>
            <a:off x="2176297" y="4450812"/>
            <a:ext cx="110169" cy="110169"/>
          </a:xfrm>
          <a:prstGeom prst="ellipse">
            <a:avLst/>
          </a:prstGeom>
          <a:solidFill>
            <a:srgbClr val="C000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10"/>
          <p:cNvSpPr/>
          <p:nvPr/>
        </p:nvSpPr>
        <p:spPr>
          <a:xfrm>
            <a:off x="5219570" y="1411728"/>
            <a:ext cx="6444130" cy="45704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952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7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Personnel at National Ocean Service, NOAA Chesapeake Bay Office, and Center for Satellite Applications &amp; Research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6672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Shelly Tomlinson – Manager</a:t>
            </a:r>
            <a:endParaRPr b="1" i="0" sz="1700" u="none" cap="none" strike="noStrik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6672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Ron Vogel – Coordinator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7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User Community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2" marL="46037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Environmental decision-makers, researchers, commercial data providers &amp; the general public from Maine to Florida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7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Providing Support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8788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Making data usable for water quality, fisheries, aquaculture, algal bloom tracking, climate change, and more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8788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Building tailored applications by engaging directly with stakeholders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8788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Data holdings in temperature, water clarity, chlorophyll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10"/>
          <p:cNvSpPr txBox="1"/>
          <p:nvPr/>
        </p:nvSpPr>
        <p:spPr>
          <a:xfrm>
            <a:off x="1070845" y="814030"/>
            <a:ext cx="9369343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small" strike="noStrike">
                <a:solidFill>
                  <a:srgbClr val="1E4E79"/>
                </a:solidFill>
                <a:latin typeface="Arial Narrow"/>
                <a:ea typeface="Arial Narrow"/>
                <a:cs typeface="Arial Narrow"/>
                <a:sym typeface="Arial Narrow"/>
              </a:rPr>
              <a:t>Service area - US East Coast from Maine to Florida 	</a:t>
            </a:r>
            <a:r>
              <a:rPr b="0" i="0" lang="en-US" sz="2400" u="none" cap="small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	</a:t>
            </a:r>
            <a:endParaRPr b="0" i="0" sz="2400" u="none" cap="small" strike="noStrik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85" name="Google Shape;285;p10"/>
          <p:cNvSpPr txBox="1"/>
          <p:nvPr/>
        </p:nvSpPr>
        <p:spPr>
          <a:xfrm>
            <a:off x="5292717" y="5979745"/>
            <a:ext cx="6370983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sng" cap="none" strike="noStrik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https://eastcoast.coastwatch.noaa.gov</a:t>
            </a:r>
            <a:endParaRPr b="0" i="0" sz="2400" u="none" cap="none" strike="noStrike">
              <a:solidFill>
                <a:srgbClr val="00B0F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B0F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6" name="Google Shape;286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3650" y="1466153"/>
            <a:ext cx="3709141" cy="4913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2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1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NOAA Title Options">
  <a:themeElements>
    <a:clrScheme name="Custom 11">
      <a:dk1>
        <a:srgbClr val="000000"/>
      </a:dk1>
      <a:lt1>
        <a:srgbClr val="FFFFFF"/>
      </a:lt1>
      <a:dk2>
        <a:srgbClr val="00467F"/>
      </a:dk2>
      <a:lt2>
        <a:srgbClr val="CCE7EA"/>
      </a:lt2>
      <a:accent1>
        <a:srgbClr val="008998"/>
      </a:accent1>
      <a:accent2>
        <a:srgbClr val="CC9C4A"/>
      </a:accent2>
      <a:accent3>
        <a:srgbClr val="EA7125"/>
      </a:accent3>
      <a:accent4>
        <a:srgbClr val="738539"/>
      </a:accent4>
      <a:accent5>
        <a:srgbClr val="9C552D"/>
      </a:accent5>
      <a:accent6>
        <a:srgbClr val="C0311A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2020-10-22T17:19:22Z</dcterms:created>
  <dc:creator>Melanie Abecassis</dc:creator>
</cp:coreProperties>
</file>