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6858000" cy="9144000"/>
  <p:embeddedFontLst>
    <p:embeddedFont>
      <p:font typeface="Arial Narrow"/>
      <p:regular r:id="rId22"/>
      <p:bold r:id="rId23"/>
      <p:italic r:id="rId24"/>
      <p:boldItalic r:id="rId25"/>
    </p:embeddedFon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20">
          <p15:clr>
            <a:srgbClr val="A4A3A4"/>
          </p15:clr>
        </p15:guide>
        <p15:guide id="2" orient="horz" pos="696">
          <p15:clr>
            <a:srgbClr val="A4A3A4"/>
          </p15:clr>
        </p15:guide>
        <p15:guide id="3" pos="3840">
          <p15:clr>
            <a:srgbClr val="A4A3A4"/>
          </p15:clr>
        </p15:guide>
      </p15:sldGuideLst>
    </p:ext>
    <p:ext uri="GoogleSlidesCustomDataVersion2">
      <go:slidesCustomData xmlns:go="http://customooxmlschemas.google.com/" r:id="rId30" roundtripDataSignature="AMtx7mgB/KRfem5kqc6Bo/sh2ig7s3el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20" orient="horz"/>
        <p:guide pos="696"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ArialNarrow-regular.fntdata"/><Relationship Id="rId21" Type="http://schemas.openxmlformats.org/officeDocument/2006/relationships/slide" Target="slides/slide14.xml"/><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HelveticaNeue-regular.fntdata"/><Relationship Id="rId25" Type="http://schemas.openxmlformats.org/officeDocument/2006/relationships/font" Target="fonts/ArialNarrow-boldItalic.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HelveticaNeue-bold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 this presentation we will give an overview of the different software tutorials we have on GitHub and show what they do.  We try to have code that does the same thing in either R or python. </a:t>
            </a:r>
            <a:endParaRPr/>
          </a:p>
        </p:txBody>
      </p:sp>
      <p:sp>
        <p:nvSpPr>
          <p:cNvPr id="152" name="Google Shape;15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40" name="Google Shape;24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50" name="Google Shape;25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59" name="Google Shape;259;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70" name="Google Shape;27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a:buNone/>
            </a:pPr>
            <a:fld id="{00000000-1234-1234-1234-123412341234}" type="slidenum">
              <a:rPr b="0" i="0" lang="en-US" sz="1200" u="none" cap="none" strike="noStrike">
                <a:solidFill>
                  <a:srgbClr val="000000"/>
                </a:solidFill>
                <a:latin typeface="Times"/>
                <a:ea typeface="Times"/>
                <a:cs typeface="Times"/>
                <a:sym typeface="Times"/>
              </a:rPr>
              <a:t>‹#›</a:t>
            </a:fld>
            <a:endParaRPr b="0" i="0" sz="1200" u="none" cap="none" strike="noStrike">
              <a:solidFill>
                <a:srgbClr val="000000"/>
              </a:solidFill>
              <a:latin typeface="Times"/>
              <a:ea typeface="Times"/>
              <a:cs typeface="Times"/>
              <a:sym typeface="Times"/>
            </a:endParaRPr>
          </a:p>
        </p:txBody>
      </p:sp>
      <p:sp>
        <p:nvSpPr>
          <p:cNvPr id="279" name="Google Shape;27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80" name="Google Shape;280;p14: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Today I’m going to talk in detail about one of those packages, the rerddapXtracto package. This package was written by Roy Mendelssohn at NOAA’s Southwest Fisheries Science Center to help with some of the most common tasks that participants of the NOAA Satellite Course typically want to do. Like many R packages it utilizes other R packages, in this case the rerrdap and plotdap packages which were written to more easily access and plot data served by ERDDAP.  All three of these packages are available on the cran, and can easily be downloaded using the default setup in R to install packages.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Within the rerddapXtracto package there are several different functions. Rxtracto is the primary function it was designed to do.  What this function does is match up satellite data to a set of user-supplied xyt data, ie coordinates of latitude, longitude and time. This is task commonly done by biologists with data from tagged animals that they want to acquire coincident satellite data for.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rxtractogon extracts satellite data from within user supplied polygon.  This is useful is you want all the data from an irregularly shaped area, like a marine sanctuary or a fishery management area.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Rxtracto_3D extracts a 3-dimensional cube, meaning latitude, longitude and time, within the boundaries of a user suppled box.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plotTrack will plot the results of rxtracto and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plotBox will plot the results of Rxtracto3d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 the this presentation I will show you examples of using all of these functions based on the notebooks that we have available online.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On the CoastWatch GitHub site we have a bunch of folders, each having code to </a:t>
            </a:r>
            <a:r>
              <a:rPr b="0" i="0" lang="en-US" sz="1200">
                <a:solidFill>
                  <a:srgbClr val="1F2328"/>
                </a:solidFill>
                <a:latin typeface="Arial"/>
                <a:ea typeface="Arial"/>
                <a:cs typeface="Arial"/>
                <a:sym typeface="Arial"/>
              </a:rPr>
              <a:t>to illustrate the process of accessing and manipulating satellite data from the CoastWatch ERDDAP data servers for commonly performed analyses. Code is available for both R and python.  On the left is a screenshot showing the layout of the GitHub page,  In this presentation I will briefly showcase what the code in each folder does.  </a:t>
            </a:r>
            <a:endParaRPr sz="1200">
              <a:solidFill>
                <a:schemeClr val="dk1"/>
              </a:solidFill>
              <a:latin typeface="Calibri"/>
              <a:ea typeface="Calibri"/>
              <a:cs typeface="Calibri"/>
              <a:sym typeface="Calibri"/>
            </a:endParaRPr>
          </a:p>
        </p:txBody>
      </p:sp>
      <p:sp>
        <p:nvSpPr>
          <p:cNvPr id="162" name="Google Shape;16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is an expanded  list of the code modules on the GitHub site, with descriptions of what each one does. I’m not going to go through each one on this slide, because in the next slides I will go over each in detail.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71" name="Google Shape;17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78" name="Google Shape;17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88" name="Google Shape;18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98" name="Google Shape;19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08" name="Google Shape;20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21" name="Google Shape;22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31" name="Google Shape;23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o photo">
  <p:cSld name="Title - No photo">
    <p:spTree>
      <p:nvGrpSpPr>
        <p:cNvPr id="14" name="Shape 14"/>
        <p:cNvGrpSpPr/>
        <p:nvPr/>
      </p:nvGrpSpPr>
      <p:grpSpPr>
        <a:xfrm>
          <a:off x="0" y="0"/>
          <a:ext cx="0" cy="0"/>
          <a:chOff x="0" y="0"/>
          <a:chExt cx="0" cy="0"/>
        </a:xfrm>
      </p:grpSpPr>
      <p:sp>
        <p:nvSpPr>
          <p:cNvPr id="15" name="Google Shape;15;p16"/>
          <p:cNvSpPr txBox="1"/>
          <p:nvPr>
            <p:ph type="title"/>
          </p:nvPr>
        </p:nvSpPr>
        <p:spPr>
          <a:xfrm>
            <a:off x="3168251" y="1327929"/>
            <a:ext cx="7313491" cy="788734"/>
          </a:xfrm>
          <a:prstGeom prst="rect">
            <a:avLst/>
          </a:prstGeom>
          <a:noFill/>
          <a:ln>
            <a:noFill/>
          </a:ln>
        </p:spPr>
        <p:txBody>
          <a:bodyPr anchorCtr="0" anchor="t" bIns="45700" lIns="91425" spcFirstLastPara="1" rIns="91425" wrap="square" tIns="45700">
            <a:noAutofit/>
          </a:bodyPr>
          <a:lstStyle>
            <a:lvl1pPr lvl="0" marR="0" rtl="0" algn="l">
              <a:lnSpc>
                <a:spcPct val="80000"/>
              </a:lnSpc>
              <a:spcBef>
                <a:spcPts val="0"/>
              </a:spcBef>
              <a:spcAft>
                <a:spcPts val="0"/>
              </a:spcAft>
              <a:buClr>
                <a:srgbClr val="1F4E79"/>
              </a:buClr>
              <a:buSzPts val="3200"/>
              <a:buFont typeface="Arial Narrow"/>
              <a:buNone/>
              <a:defRPr b="1" i="0" sz="3200" u="none" cap="none" strike="noStrike">
                <a:solidFill>
                  <a:srgbClr val="1F4E79"/>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16"/>
          <p:cNvSpPr txBox="1"/>
          <p:nvPr>
            <p:ph idx="1" type="body"/>
          </p:nvPr>
        </p:nvSpPr>
        <p:spPr>
          <a:xfrm>
            <a:off x="4269317" y="2707458"/>
            <a:ext cx="7313083" cy="122443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rgbClr val="262626"/>
              </a:buClr>
              <a:buSzPts val="2400"/>
              <a:buFont typeface="Arial"/>
              <a:buNone/>
              <a:defRPr b="0" i="0" sz="2400" u="none" cap="none" strike="noStrike">
                <a:solidFill>
                  <a:srgbClr val="262626"/>
                </a:solidFill>
                <a:latin typeface="Arial Narrow"/>
                <a:ea typeface="Arial Narrow"/>
                <a:cs typeface="Arial Narrow"/>
                <a:sym typeface="Arial Narrow"/>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 name="Google Shape;17;p16"/>
          <p:cNvSpPr txBox="1"/>
          <p:nvPr>
            <p:ph idx="2" type="body"/>
          </p:nvPr>
        </p:nvSpPr>
        <p:spPr>
          <a:xfrm>
            <a:off x="154517" y="4807237"/>
            <a:ext cx="7313083" cy="57785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rgbClr val="262626"/>
              </a:buClr>
              <a:buSzPts val="1600"/>
              <a:buFont typeface="Arial"/>
              <a:buNone/>
              <a:defRPr b="0" i="0" sz="1600" u="none" cap="none" strike="noStrike">
                <a:solidFill>
                  <a:srgbClr val="262626"/>
                </a:solidFill>
                <a:latin typeface="Arial Narrow"/>
                <a:ea typeface="Arial Narrow"/>
                <a:cs typeface="Arial Narrow"/>
                <a:sym typeface="Arial Narrow"/>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 name="Google Shape;18;p16"/>
          <p:cNvSpPr/>
          <p:nvPr/>
        </p:nvSpPr>
        <p:spPr>
          <a:xfrm>
            <a:off x="372533" y="2201333"/>
            <a:ext cx="1557867" cy="8974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6"/>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p:nvPr>
            <p:ph idx="2" type="pic"/>
          </p:nvPr>
        </p:nvSpPr>
        <p:spPr>
          <a:xfrm>
            <a:off x="5183717" y="988485"/>
            <a:ext cx="6172200" cy="4872567"/>
          </a:xfrm>
          <a:prstGeom prst="rect">
            <a:avLst/>
          </a:prstGeom>
          <a:noFill/>
          <a:ln>
            <a:noFill/>
          </a:ln>
        </p:spPr>
      </p:sp>
      <p:sp>
        <p:nvSpPr>
          <p:cNvPr id="75" name="Google Shape;75;p26"/>
          <p:cNvSpPr txBox="1"/>
          <p:nvPr>
            <p:ph idx="1" type="body"/>
          </p:nvPr>
        </p:nvSpPr>
        <p:spPr>
          <a:xfrm>
            <a:off x="840318" y="2057400"/>
            <a:ext cx="3932767" cy="381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76" name="Google Shape;76;p26"/>
          <p:cNvSpPr txBox="1"/>
          <p:nvPr>
            <p:ph idx="10" type="dt"/>
          </p:nvPr>
        </p:nvSpPr>
        <p:spPr>
          <a:xfrm>
            <a:off x="838200" y="6356351"/>
            <a:ext cx="27432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26"/>
          <p:cNvSpPr txBox="1"/>
          <p:nvPr>
            <p:ph idx="11" type="ftr"/>
          </p:nvPr>
        </p:nvSpPr>
        <p:spPr>
          <a:xfrm>
            <a:off x="4038600" y="6474733"/>
            <a:ext cx="41148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26"/>
          <p:cNvSpPr txBox="1"/>
          <p:nvPr>
            <p:ph idx="12" type="sldNum"/>
          </p:nvPr>
        </p:nvSpPr>
        <p:spPr>
          <a:xfrm>
            <a:off x="8610600" y="6356351"/>
            <a:ext cx="2743200" cy="366183"/>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27"/>
          <p:cNvSpPr txBox="1"/>
          <p:nvPr>
            <p:ph type="title"/>
          </p:nvPr>
        </p:nvSpPr>
        <p:spPr>
          <a:xfrm>
            <a:off x="838200" y="366185"/>
            <a:ext cx="10515600" cy="132503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7"/>
          <p:cNvSpPr txBox="1"/>
          <p:nvPr>
            <p:ph idx="1" type="body"/>
          </p:nvPr>
        </p:nvSpPr>
        <p:spPr>
          <a:xfrm rot="5400000">
            <a:off x="3921126" y="-1256241"/>
            <a:ext cx="4349749"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82" name="Google Shape;82;p27"/>
          <p:cNvSpPr txBox="1"/>
          <p:nvPr>
            <p:ph idx="10" type="dt"/>
          </p:nvPr>
        </p:nvSpPr>
        <p:spPr>
          <a:xfrm>
            <a:off x="838200" y="6356351"/>
            <a:ext cx="27432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27"/>
          <p:cNvSpPr txBox="1"/>
          <p:nvPr>
            <p:ph idx="11" type="ftr"/>
          </p:nvPr>
        </p:nvSpPr>
        <p:spPr>
          <a:xfrm>
            <a:off x="4038600" y="6474733"/>
            <a:ext cx="41148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27"/>
          <p:cNvSpPr txBox="1"/>
          <p:nvPr>
            <p:ph idx="12" type="sldNum"/>
          </p:nvPr>
        </p:nvSpPr>
        <p:spPr>
          <a:xfrm>
            <a:off x="8610600" y="6356351"/>
            <a:ext cx="2743200" cy="366183"/>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28"/>
          <p:cNvSpPr txBox="1"/>
          <p:nvPr>
            <p:ph type="title"/>
          </p:nvPr>
        </p:nvSpPr>
        <p:spPr>
          <a:xfrm rot="5400000">
            <a:off x="7134227" y="1956859"/>
            <a:ext cx="5810249"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8"/>
          <p:cNvSpPr txBox="1"/>
          <p:nvPr>
            <p:ph idx="1" type="body"/>
          </p:nvPr>
        </p:nvSpPr>
        <p:spPr>
          <a:xfrm rot="5400000">
            <a:off x="1774826" y="-570441"/>
            <a:ext cx="5810249" cy="7683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88" name="Google Shape;88;p28"/>
          <p:cNvSpPr txBox="1"/>
          <p:nvPr>
            <p:ph idx="10" type="dt"/>
          </p:nvPr>
        </p:nvSpPr>
        <p:spPr>
          <a:xfrm>
            <a:off x="838200" y="6356351"/>
            <a:ext cx="27432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8"/>
          <p:cNvSpPr txBox="1"/>
          <p:nvPr>
            <p:ph idx="11" type="ftr"/>
          </p:nvPr>
        </p:nvSpPr>
        <p:spPr>
          <a:xfrm>
            <a:off x="4038600" y="6474733"/>
            <a:ext cx="41148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28"/>
          <p:cNvSpPr txBox="1"/>
          <p:nvPr>
            <p:ph idx="12" type="sldNum"/>
          </p:nvPr>
        </p:nvSpPr>
        <p:spPr>
          <a:xfrm>
            <a:off x="8610600" y="6356351"/>
            <a:ext cx="2743200" cy="366183"/>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sp>
        <p:nvSpPr>
          <p:cNvPr id="98" name="Google Shape;98;p3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30"/>
          <p:cNvSpPr txBox="1"/>
          <p:nvPr>
            <p:ph idx="12" type="sldNum"/>
          </p:nvPr>
        </p:nvSpPr>
        <p:spPr>
          <a:xfrm>
            <a:off x="11214980"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01" name="Google Shape;101;p30"/>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2" name="Shape 102"/>
        <p:cNvGrpSpPr/>
        <p:nvPr/>
      </p:nvGrpSpPr>
      <p:grpSpPr>
        <a:xfrm>
          <a:off x="0" y="0"/>
          <a:ext cx="0" cy="0"/>
          <a:chOff x="0" y="0"/>
          <a:chExt cx="0" cy="0"/>
        </a:xfrm>
      </p:grpSpPr>
      <p:sp>
        <p:nvSpPr>
          <p:cNvPr id="103" name="Google Shape;103;p31"/>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31"/>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r>
              <a:rPr lang="en-US"/>
              <a:t> </a:t>
            </a:r>
            <a:endParaRPr/>
          </a:p>
        </p:txBody>
      </p:sp>
      <p:sp>
        <p:nvSpPr>
          <p:cNvPr id="107" name="Google Shape;107;p31"/>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8" name="Shape 108"/>
        <p:cNvGrpSpPr/>
        <p:nvPr/>
      </p:nvGrpSpPr>
      <p:grpSpPr>
        <a:xfrm>
          <a:off x="0" y="0"/>
          <a:ext cx="0" cy="0"/>
          <a:chOff x="0" y="0"/>
          <a:chExt cx="0" cy="0"/>
        </a:xfrm>
      </p:grpSpPr>
      <p:sp>
        <p:nvSpPr>
          <p:cNvPr id="109" name="Google Shape;109;p32"/>
          <p:cNvSpPr txBox="1"/>
          <p:nvPr>
            <p:ph type="title"/>
          </p:nvPr>
        </p:nvSpPr>
        <p:spPr>
          <a:xfrm>
            <a:off x="511740"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30200" lvl="3" marL="18288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4pPr>
            <a:lvl5pPr indent="-330200" lvl="4" marL="22860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2"/>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15" name="Google Shape;115;p32"/>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 name="Shape 116"/>
        <p:cNvGrpSpPr/>
        <p:nvPr/>
      </p:nvGrpSpPr>
      <p:grpSpPr>
        <a:xfrm>
          <a:off x="0" y="0"/>
          <a:ext cx="0" cy="0"/>
          <a:chOff x="0" y="0"/>
          <a:chExt cx="0" cy="0"/>
        </a:xfrm>
      </p:grpSpPr>
      <p:sp>
        <p:nvSpPr>
          <p:cNvPr id="117" name="Google Shape;117;p3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33"/>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19" name="Google Shape;119;p33"/>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34"/>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22" name="Google Shape;122;p34"/>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3" name="Shape 123"/>
        <p:cNvGrpSpPr/>
        <p:nvPr/>
      </p:nvGrpSpPr>
      <p:grpSpPr>
        <a:xfrm>
          <a:off x="0" y="0"/>
          <a:ext cx="0" cy="0"/>
          <a:chOff x="0" y="0"/>
          <a:chExt cx="0" cy="0"/>
        </a:xfrm>
      </p:grpSpPr>
      <p:sp>
        <p:nvSpPr>
          <p:cNvPr id="124" name="Google Shape;124;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sz="320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262626"/>
              </a:buClr>
              <a:buSzPts val="3200"/>
              <a:buChar char="•"/>
              <a:defRPr sz="3200">
                <a:solidFill>
                  <a:srgbClr val="262626"/>
                </a:solidFill>
                <a:latin typeface="Arial"/>
                <a:ea typeface="Arial"/>
                <a:cs typeface="Arial"/>
                <a:sym typeface="Arial"/>
              </a:defRPr>
            </a:lvl1pPr>
            <a:lvl2pPr indent="-406400" lvl="1" marL="914400" algn="l">
              <a:lnSpc>
                <a:spcPct val="90000"/>
              </a:lnSpc>
              <a:spcBef>
                <a:spcPts val="500"/>
              </a:spcBef>
              <a:spcAft>
                <a:spcPts val="0"/>
              </a:spcAft>
              <a:buClr>
                <a:srgbClr val="262626"/>
              </a:buClr>
              <a:buSzPts val="2800"/>
              <a:buChar char="•"/>
              <a:defRPr sz="2800">
                <a:solidFill>
                  <a:srgbClr val="262626"/>
                </a:solidFill>
                <a:latin typeface="Helvetica Neue"/>
                <a:ea typeface="Helvetica Neue"/>
                <a:cs typeface="Helvetica Neue"/>
                <a:sym typeface="Helvetica Neue"/>
              </a:defRPr>
            </a:lvl2pPr>
            <a:lvl3pPr indent="-381000" lvl="2" marL="1371600" algn="l">
              <a:lnSpc>
                <a:spcPct val="90000"/>
              </a:lnSpc>
              <a:spcBef>
                <a:spcPts val="500"/>
              </a:spcBef>
              <a:spcAft>
                <a:spcPts val="0"/>
              </a:spcAft>
              <a:buClr>
                <a:srgbClr val="262626"/>
              </a:buClr>
              <a:buSzPts val="2400"/>
              <a:buChar char="•"/>
              <a:defRPr sz="2400">
                <a:solidFill>
                  <a:srgbClr val="262626"/>
                </a:solidFill>
                <a:latin typeface="Helvetica Neue"/>
                <a:ea typeface="Helvetica Neue"/>
                <a:cs typeface="Helvetica Neue"/>
                <a:sym typeface="Helvetica Neue"/>
              </a:defRPr>
            </a:lvl3pPr>
            <a:lvl4pPr indent="-355600" lvl="3" marL="18288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4pPr>
            <a:lvl5pPr indent="-355600" lvl="4" marL="22860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6" name="Google Shape;126;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p35"/>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28" name="Google Shape;128;p35"/>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9" name="Shape 129"/>
        <p:cNvGrpSpPr/>
        <p:nvPr/>
      </p:nvGrpSpPr>
      <p:grpSpPr>
        <a:xfrm>
          <a:off x="0" y="0"/>
          <a:ext cx="0" cy="0"/>
          <a:chOff x="0" y="0"/>
          <a:chExt cx="0" cy="0"/>
        </a:xfrm>
      </p:grpSpPr>
      <p:sp>
        <p:nvSpPr>
          <p:cNvPr id="130" name="Google Shape;130;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sz="320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36"/>
          <p:cNvSpPr/>
          <p:nvPr>
            <p:ph idx="2" type="pic"/>
          </p:nvPr>
        </p:nvSpPr>
        <p:spPr>
          <a:xfrm>
            <a:off x="5183188" y="987425"/>
            <a:ext cx="6172200" cy="4873625"/>
          </a:xfrm>
          <a:prstGeom prst="rect">
            <a:avLst/>
          </a:prstGeom>
          <a:noFill/>
          <a:ln>
            <a:noFill/>
          </a:ln>
        </p:spPr>
      </p:sp>
      <p:sp>
        <p:nvSpPr>
          <p:cNvPr id="132" name="Google Shape;132;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36"/>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34" name="Google Shape;134;p3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8"/>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267"/>
              <a:buFont typeface="Arial Narrow"/>
              <a:buNone/>
              <a:defRPr b="0" i="0" sz="4267">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8"/>
          <p:cNvSpPr txBox="1"/>
          <p:nvPr>
            <p:ph idx="1" type="body"/>
          </p:nvPr>
        </p:nvSpPr>
        <p:spPr>
          <a:xfrm>
            <a:off x="838200" y="1826684"/>
            <a:ext cx="10515600" cy="43497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29" name="Google Shape;29;p18"/>
          <p:cNvSpPr txBox="1"/>
          <p:nvPr>
            <p:ph idx="11" type="ftr"/>
          </p:nvPr>
        </p:nvSpPr>
        <p:spPr>
          <a:xfrm>
            <a:off x="4038600" y="6474733"/>
            <a:ext cx="41148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18"/>
          <p:cNvSpPr txBox="1"/>
          <p:nvPr>
            <p:ph idx="12" type="sldNum"/>
          </p:nvPr>
        </p:nvSpPr>
        <p:spPr>
          <a:xfrm>
            <a:off x="8610600" y="6356351"/>
            <a:ext cx="2743200" cy="366183"/>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p3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37"/>
          <p:cNvSpPr txBox="1"/>
          <p:nvPr>
            <p:ph idx="1" type="body"/>
          </p:nvPr>
        </p:nvSpPr>
        <p:spPr>
          <a:xfrm rot="5400000">
            <a:off x="3920331" y="-14470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37"/>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39" name="Google Shape;139;p37"/>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0" name="Shape 140"/>
        <p:cNvGrpSpPr/>
        <p:nvPr/>
      </p:nvGrpSpPr>
      <p:grpSpPr>
        <a:xfrm>
          <a:off x="0" y="0"/>
          <a:ext cx="0" cy="0"/>
          <a:chOff x="0" y="0"/>
          <a:chExt cx="0" cy="0"/>
        </a:xfrm>
      </p:grpSpPr>
      <p:sp>
        <p:nvSpPr>
          <p:cNvPr id="141" name="Google Shape;141;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38"/>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44" name="Google Shape;144;p38"/>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5" name="Shape 145"/>
        <p:cNvGrpSpPr/>
        <p:nvPr/>
      </p:nvGrpSpPr>
      <p:grpSpPr>
        <a:xfrm>
          <a:off x="0" y="0"/>
          <a:ext cx="0" cy="0"/>
          <a:chOff x="0" y="0"/>
          <a:chExt cx="0" cy="0"/>
        </a:xfrm>
      </p:grpSpPr>
      <p:sp>
        <p:nvSpPr>
          <p:cNvPr id="146" name="Google Shape;146;p3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39"/>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48" name="Google Shape;148;p39"/>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19"/>
          <p:cNvSpPr txBox="1"/>
          <p:nvPr>
            <p:ph type="ctrTitle"/>
          </p:nvPr>
        </p:nvSpPr>
        <p:spPr>
          <a:xfrm>
            <a:off x="1524000" y="112183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subTitle"/>
          </p:nvPr>
        </p:nvSpPr>
        <p:spPr>
          <a:xfrm>
            <a:off x="1524000" y="3602568"/>
            <a:ext cx="9144000" cy="165523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p:txBody>
      </p:sp>
      <p:sp>
        <p:nvSpPr>
          <p:cNvPr id="34" name="Google Shape;34;p19"/>
          <p:cNvSpPr txBox="1"/>
          <p:nvPr>
            <p:ph idx="10" type="dt"/>
          </p:nvPr>
        </p:nvSpPr>
        <p:spPr>
          <a:xfrm>
            <a:off x="838200" y="6356351"/>
            <a:ext cx="27432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9"/>
          <p:cNvSpPr txBox="1"/>
          <p:nvPr>
            <p:ph idx="11" type="ftr"/>
          </p:nvPr>
        </p:nvSpPr>
        <p:spPr>
          <a:xfrm>
            <a:off x="4038600" y="6474733"/>
            <a:ext cx="41148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19"/>
          <p:cNvSpPr txBox="1"/>
          <p:nvPr>
            <p:ph idx="12" type="sldNum"/>
          </p:nvPr>
        </p:nvSpPr>
        <p:spPr>
          <a:xfrm>
            <a:off x="8610600" y="6356351"/>
            <a:ext cx="2743200" cy="366183"/>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0"/>
          <p:cNvSpPr txBox="1"/>
          <p:nvPr>
            <p:ph type="title"/>
          </p:nvPr>
        </p:nvSpPr>
        <p:spPr>
          <a:xfrm>
            <a:off x="831851" y="1710267"/>
            <a:ext cx="10515600" cy="28532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0"/>
          <p:cNvSpPr txBox="1"/>
          <p:nvPr>
            <p:ph idx="1" type="body"/>
          </p:nvPr>
        </p:nvSpPr>
        <p:spPr>
          <a:xfrm>
            <a:off x="831851" y="4588934"/>
            <a:ext cx="10515600" cy="15007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33"/>
              </a:spcBef>
              <a:spcAft>
                <a:spcPts val="0"/>
              </a:spcAft>
              <a:buClr>
                <a:srgbClr val="888888"/>
              </a:buClr>
              <a:buSzPts val="3200"/>
              <a:buNone/>
              <a:defRPr sz="3200">
                <a:solidFill>
                  <a:srgbClr val="888888"/>
                </a:solidFill>
              </a:defRPr>
            </a:lvl1pPr>
            <a:lvl2pPr indent="-228600" lvl="1" marL="914400" algn="l">
              <a:lnSpc>
                <a:spcPct val="90000"/>
              </a:lnSpc>
              <a:spcBef>
                <a:spcPts val="667"/>
              </a:spcBef>
              <a:spcAft>
                <a:spcPts val="0"/>
              </a:spcAft>
              <a:buClr>
                <a:srgbClr val="888888"/>
              </a:buClr>
              <a:buSzPts val="2667"/>
              <a:buNone/>
              <a:defRPr sz="2667">
                <a:solidFill>
                  <a:srgbClr val="888888"/>
                </a:solidFill>
              </a:defRPr>
            </a:lvl2pPr>
            <a:lvl3pPr indent="-228600" lvl="2" marL="1371600" algn="l">
              <a:lnSpc>
                <a:spcPct val="90000"/>
              </a:lnSpc>
              <a:spcBef>
                <a:spcPts val="667"/>
              </a:spcBef>
              <a:spcAft>
                <a:spcPts val="0"/>
              </a:spcAft>
              <a:buClr>
                <a:srgbClr val="888888"/>
              </a:buClr>
              <a:buSzPts val="2400"/>
              <a:buNone/>
              <a:defRPr sz="2400">
                <a:solidFill>
                  <a:srgbClr val="888888"/>
                </a:solidFill>
              </a:defRPr>
            </a:lvl3pPr>
            <a:lvl4pPr indent="-228600" lvl="3" marL="1828800" algn="l">
              <a:lnSpc>
                <a:spcPct val="90000"/>
              </a:lnSpc>
              <a:spcBef>
                <a:spcPts val="667"/>
              </a:spcBef>
              <a:spcAft>
                <a:spcPts val="0"/>
              </a:spcAft>
              <a:buClr>
                <a:srgbClr val="888888"/>
              </a:buClr>
              <a:buSzPts val="2133"/>
              <a:buNone/>
              <a:defRPr sz="2133">
                <a:solidFill>
                  <a:srgbClr val="888888"/>
                </a:solidFill>
              </a:defRPr>
            </a:lvl4pPr>
            <a:lvl5pPr indent="-228600" lvl="4" marL="2286000" algn="l">
              <a:lnSpc>
                <a:spcPct val="90000"/>
              </a:lnSpc>
              <a:spcBef>
                <a:spcPts val="667"/>
              </a:spcBef>
              <a:spcAft>
                <a:spcPts val="0"/>
              </a:spcAft>
              <a:buClr>
                <a:srgbClr val="888888"/>
              </a:buClr>
              <a:buSzPts val="2133"/>
              <a:buNone/>
              <a:defRPr sz="2133">
                <a:solidFill>
                  <a:srgbClr val="888888"/>
                </a:solidFill>
              </a:defRPr>
            </a:lvl5pPr>
            <a:lvl6pPr indent="-228600" lvl="5" marL="2743200" algn="l">
              <a:lnSpc>
                <a:spcPct val="90000"/>
              </a:lnSpc>
              <a:spcBef>
                <a:spcPts val="667"/>
              </a:spcBef>
              <a:spcAft>
                <a:spcPts val="0"/>
              </a:spcAft>
              <a:buClr>
                <a:srgbClr val="888888"/>
              </a:buClr>
              <a:buSzPts val="2133"/>
              <a:buNone/>
              <a:defRPr sz="2133">
                <a:solidFill>
                  <a:srgbClr val="888888"/>
                </a:solidFill>
              </a:defRPr>
            </a:lvl6pPr>
            <a:lvl7pPr indent="-228600" lvl="6" marL="3200400" algn="l">
              <a:lnSpc>
                <a:spcPct val="90000"/>
              </a:lnSpc>
              <a:spcBef>
                <a:spcPts val="667"/>
              </a:spcBef>
              <a:spcAft>
                <a:spcPts val="0"/>
              </a:spcAft>
              <a:buClr>
                <a:srgbClr val="888888"/>
              </a:buClr>
              <a:buSzPts val="2133"/>
              <a:buNone/>
              <a:defRPr sz="2133">
                <a:solidFill>
                  <a:srgbClr val="888888"/>
                </a:solidFill>
              </a:defRPr>
            </a:lvl7pPr>
            <a:lvl8pPr indent="-228600" lvl="7" marL="3657600" algn="l">
              <a:lnSpc>
                <a:spcPct val="90000"/>
              </a:lnSpc>
              <a:spcBef>
                <a:spcPts val="667"/>
              </a:spcBef>
              <a:spcAft>
                <a:spcPts val="0"/>
              </a:spcAft>
              <a:buClr>
                <a:srgbClr val="888888"/>
              </a:buClr>
              <a:buSzPts val="2133"/>
              <a:buNone/>
              <a:defRPr sz="2133">
                <a:solidFill>
                  <a:srgbClr val="888888"/>
                </a:solidFill>
              </a:defRPr>
            </a:lvl8pPr>
            <a:lvl9pPr indent="-228600" lvl="8" marL="4114800" algn="l">
              <a:lnSpc>
                <a:spcPct val="90000"/>
              </a:lnSpc>
              <a:spcBef>
                <a:spcPts val="667"/>
              </a:spcBef>
              <a:spcAft>
                <a:spcPts val="0"/>
              </a:spcAft>
              <a:buClr>
                <a:srgbClr val="888888"/>
              </a:buClr>
              <a:buSzPts val="2133"/>
              <a:buNone/>
              <a:defRPr sz="2133">
                <a:solidFill>
                  <a:srgbClr val="888888"/>
                </a:solidFill>
              </a:defRPr>
            </a:lvl9pPr>
          </a:lstStyle>
          <a:p/>
        </p:txBody>
      </p:sp>
      <p:sp>
        <p:nvSpPr>
          <p:cNvPr id="40" name="Google Shape;40;p20"/>
          <p:cNvSpPr txBox="1"/>
          <p:nvPr>
            <p:ph idx="10" type="dt"/>
          </p:nvPr>
        </p:nvSpPr>
        <p:spPr>
          <a:xfrm>
            <a:off x="838200" y="6356351"/>
            <a:ext cx="27432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20"/>
          <p:cNvSpPr txBox="1"/>
          <p:nvPr>
            <p:ph idx="11" type="ftr"/>
          </p:nvPr>
        </p:nvSpPr>
        <p:spPr>
          <a:xfrm>
            <a:off x="4038600" y="6474733"/>
            <a:ext cx="41148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20"/>
          <p:cNvSpPr txBox="1"/>
          <p:nvPr>
            <p:ph idx="12" type="sldNum"/>
          </p:nvPr>
        </p:nvSpPr>
        <p:spPr>
          <a:xfrm>
            <a:off x="8610600" y="6356351"/>
            <a:ext cx="2743200" cy="366183"/>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1"/>
          <p:cNvSpPr txBox="1"/>
          <p:nvPr>
            <p:ph type="title"/>
          </p:nvPr>
        </p:nvSpPr>
        <p:spPr>
          <a:xfrm>
            <a:off x="838200" y="366185"/>
            <a:ext cx="10515600" cy="132503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1"/>
          <p:cNvSpPr txBox="1"/>
          <p:nvPr>
            <p:ph idx="1" type="body"/>
          </p:nvPr>
        </p:nvSpPr>
        <p:spPr>
          <a:xfrm>
            <a:off x="838200" y="1826684"/>
            <a:ext cx="5156200" cy="43497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6" name="Google Shape;46;p21"/>
          <p:cNvSpPr txBox="1"/>
          <p:nvPr>
            <p:ph idx="2" type="body"/>
          </p:nvPr>
        </p:nvSpPr>
        <p:spPr>
          <a:xfrm>
            <a:off x="6197600" y="1826684"/>
            <a:ext cx="5156200" cy="43497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7" name="Google Shape;47;p21"/>
          <p:cNvSpPr txBox="1"/>
          <p:nvPr>
            <p:ph idx="10" type="dt"/>
          </p:nvPr>
        </p:nvSpPr>
        <p:spPr>
          <a:xfrm>
            <a:off x="838200" y="6356351"/>
            <a:ext cx="27432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21"/>
          <p:cNvSpPr txBox="1"/>
          <p:nvPr>
            <p:ph idx="11" type="ftr"/>
          </p:nvPr>
        </p:nvSpPr>
        <p:spPr>
          <a:xfrm>
            <a:off x="4038600" y="6474733"/>
            <a:ext cx="41148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21"/>
          <p:cNvSpPr txBox="1"/>
          <p:nvPr>
            <p:ph idx="12" type="sldNum"/>
          </p:nvPr>
        </p:nvSpPr>
        <p:spPr>
          <a:xfrm>
            <a:off x="8610600" y="6356351"/>
            <a:ext cx="2743200" cy="366183"/>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22"/>
          <p:cNvSpPr txBox="1"/>
          <p:nvPr>
            <p:ph type="title"/>
          </p:nvPr>
        </p:nvSpPr>
        <p:spPr>
          <a:xfrm>
            <a:off x="840317" y="366185"/>
            <a:ext cx="10515600" cy="132503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2"/>
          <p:cNvSpPr txBox="1"/>
          <p:nvPr>
            <p:ph idx="1" type="body"/>
          </p:nvPr>
        </p:nvSpPr>
        <p:spPr>
          <a:xfrm>
            <a:off x="840318" y="1680634"/>
            <a:ext cx="5158316" cy="8255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53" name="Google Shape;53;p22"/>
          <p:cNvSpPr txBox="1"/>
          <p:nvPr>
            <p:ph idx="2" type="body"/>
          </p:nvPr>
        </p:nvSpPr>
        <p:spPr>
          <a:xfrm>
            <a:off x="840318" y="2506133"/>
            <a:ext cx="5158316" cy="3683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54" name="Google Shape;54;p22"/>
          <p:cNvSpPr txBox="1"/>
          <p:nvPr>
            <p:ph idx="3" type="body"/>
          </p:nvPr>
        </p:nvSpPr>
        <p:spPr>
          <a:xfrm>
            <a:off x="6172200" y="1680634"/>
            <a:ext cx="5183717" cy="8255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55" name="Google Shape;55;p22"/>
          <p:cNvSpPr txBox="1"/>
          <p:nvPr>
            <p:ph idx="4" type="body"/>
          </p:nvPr>
        </p:nvSpPr>
        <p:spPr>
          <a:xfrm>
            <a:off x="6172200" y="2506133"/>
            <a:ext cx="5183717" cy="3683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56" name="Google Shape;56;p22"/>
          <p:cNvSpPr txBox="1"/>
          <p:nvPr>
            <p:ph idx="10" type="dt"/>
          </p:nvPr>
        </p:nvSpPr>
        <p:spPr>
          <a:xfrm>
            <a:off x="838200" y="6356351"/>
            <a:ext cx="27432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22"/>
          <p:cNvSpPr txBox="1"/>
          <p:nvPr>
            <p:ph idx="11" type="ftr"/>
          </p:nvPr>
        </p:nvSpPr>
        <p:spPr>
          <a:xfrm>
            <a:off x="4038600" y="6474733"/>
            <a:ext cx="41148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22"/>
          <p:cNvSpPr txBox="1"/>
          <p:nvPr>
            <p:ph idx="12" type="sldNum"/>
          </p:nvPr>
        </p:nvSpPr>
        <p:spPr>
          <a:xfrm>
            <a:off x="8610600" y="6356351"/>
            <a:ext cx="2743200" cy="366183"/>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23"/>
          <p:cNvSpPr txBox="1"/>
          <p:nvPr>
            <p:ph type="title"/>
          </p:nvPr>
        </p:nvSpPr>
        <p:spPr>
          <a:xfrm>
            <a:off x="838200" y="366185"/>
            <a:ext cx="10515600" cy="132503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3"/>
          <p:cNvSpPr txBox="1"/>
          <p:nvPr>
            <p:ph idx="10" type="dt"/>
          </p:nvPr>
        </p:nvSpPr>
        <p:spPr>
          <a:xfrm>
            <a:off x="838200" y="6356351"/>
            <a:ext cx="27432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23"/>
          <p:cNvSpPr txBox="1"/>
          <p:nvPr>
            <p:ph idx="11" type="ftr"/>
          </p:nvPr>
        </p:nvSpPr>
        <p:spPr>
          <a:xfrm>
            <a:off x="4038600" y="6474733"/>
            <a:ext cx="41148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23"/>
          <p:cNvSpPr txBox="1"/>
          <p:nvPr>
            <p:ph idx="12" type="sldNum"/>
          </p:nvPr>
        </p:nvSpPr>
        <p:spPr>
          <a:xfrm>
            <a:off x="8610600" y="6356351"/>
            <a:ext cx="2743200" cy="366183"/>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txBox="1"/>
          <p:nvPr>
            <p:ph idx="1" type="body"/>
          </p:nvPr>
        </p:nvSpPr>
        <p:spPr>
          <a:xfrm>
            <a:off x="5183717" y="988485"/>
            <a:ext cx="6172200" cy="4872567"/>
          </a:xfrm>
          <a:prstGeom prst="rect">
            <a:avLst/>
          </a:prstGeom>
          <a:noFill/>
          <a:ln>
            <a:noFill/>
          </a:ln>
        </p:spPr>
        <p:txBody>
          <a:bodyPr anchorCtr="0" anchor="t" bIns="45700" lIns="91425" spcFirstLastPara="1" rIns="91425" wrap="square" tIns="45700">
            <a:normAutofit/>
          </a:bodyPr>
          <a:lstStyle>
            <a:lvl1pPr indent="-499554" lvl="0" marL="457200" algn="l">
              <a:lnSpc>
                <a:spcPct val="90000"/>
              </a:lnSpc>
              <a:spcBef>
                <a:spcPts val="1333"/>
              </a:spcBef>
              <a:spcAft>
                <a:spcPts val="0"/>
              </a:spcAft>
              <a:buClr>
                <a:schemeClr val="dk1"/>
              </a:buClr>
              <a:buSzPts val="4267"/>
              <a:buChar char="•"/>
              <a:defRPr sz="4267"/>
            </a:lvl1pPr>
            <a:lvl2pPr indent="-465645" lvl="1" marL="914400" algn="l">
              <a:lnSpc>
                <a:spcPct val="90000"/>
              </a:lnSpc>
              <a:spcBef>
                <a:spcPts val="667"/>
              </a:spcBef>
              <a:spcAft>
                <a:spcPts val="0"/>
              </a:spcAft>
              <a:buClr>
                <a:schemeClr val="dk1"/>
              </a:buClr>
              <a:buSzPts val="3733"/>
              <a:buChar char="•"/>
              <a:defRPr sz="3733"/>
            </a:lvl2pPr>
            <a:lvl3pPr indent="-431800" lvl="2" marL="1371600" algn="l">
              <a:lnSpc>
                <a:spcPct val="90000"/>
              </a:lnSpc>
              <a:spcBef>
                <a:spcPts val="667"/>
              </a:spcBef>
              <a:spcAft>
                <a:spcPts val="0"/>
              </a:spcAft>
              <a:buClr>
                <a:schemeClr val="dk1"/>
              </a:buClr>
              <a:buSzPts val="3200"/>
              <a:buChar char="•"/>
              <a:defRPr sz="3200"/>
            </a:lvl3pPr>
            <a:lvl4pPr indent="-397954" lvl="3" marL="1828800" algn="l">
              <a:lnSpc>
                <a:spcPct val="90000"/>
              </a:lnSpc>
              <a:spcBef>
                <a:spcPts val="667"/>
              </a:spcBef>
              <a:spcAft>
                <a:spcPts val="0"/>
              </a:spcAft>
              <a:buClr>
                <a:schemeClr val="dk1"/>
              </a:buClr>
              <a:buSzPts val="2667"/>
              <a:buChar char="•"/>
              <a:defRPr sz="2667"/>
            </a:lvl4pPr>
            <a:lvl5pPr indent="-397954" lvl="4" marL="2286000" algn="l">
              <a:lnSpc>
                <a:spcPct val="90000"/>
              </a:lnSpc>
              <a:spcBef>
                <a:spcPts val="667"/>
              </a:spcBef>
              <a:spcAft>
                <a:spcPts val="0"/>
              </a:spcAft>
              <a:buClr>
                <a:schemeClr val="dk1"/>
              </a:buClr>
              <a:buSzPts val="2667"/>
              <a:buChar char="•"/>
              <a:defRPr sz="2667"/>
            </a:lvl5pPr>
            <a:lvl6pPr indent="-397954" lvl="5" marL="2743200" algn="l">
              <a:lnSpc>
                <a:spcPct val="90000"/>
              </a:lnSpc>
              <a:spcBef>
                <a:spcPts val="667"/>
              </a:spcBef>
              <a:spcAft>
                <a:spcPts val="0"/>
              </a:spcAft>
              <a:buClr>
                <a:schemeClr val="dk1"/>
              </a:buClr>
              <a:buSzPts val="2667"/>
              <a:buChar char="•"/>
              <a:defRPr sz="2667"/>
            </a:lvl6pPr>
            <a:lvl7pPr indent="-397954" lvl="6" marL="3200400" algn="l">
              <a:lnSpc>
                <a:spcPct val="90000"/>
              </a:lnSpc>
              <a:spcBef>
                <a:spcPts val="667"/>
              </a:spcBef>
              <a:spcAft>
                <a:spcPts val="0"/>
              </a:spcAft>
              <a:buClr>
                <a:schemeClr val="dk1"/>
              </a:buClr>
              <a:buSzPts val="2667"/>
              <a:buChar char="•"/>
              <a:defRPr sz="2667"/>
            </a:lvl7pPr>
            <a:lvl8pPr indent="-397954" lvl="7" marL="3657600" algn="l">
              <a:lnSpc>
                <a:spcPct val="90000"/>
              </a:lnSpc>
              <a:spcBef>
                <a:spcPts val="667"/>
              </a:spcBef>
              <a:spcAft>
                <a:spcPts val="0"/>
              </a:spcAft>
              <a:buClr>
                <a:schemeClr val="dk1"/>
              </a:buClr>
              <a:buSzPts val="2667"/>
              <a:buChar char="•"/>
              <a:defRPr sz="2667"/>
            </a:lvl8pPr>
            <a:lvl9pPr indent="-397954" lvl="8" marL="4114800" algn="l">
              <a:lnSpc>
                <a:spcPct val="90000"/>
              </a:lnSpc>
              <a:spcBef>
                <a:spcPts val="667"/>
              </a:spcBef>
              <a:spcAft>
                <a:spcPts val="0"/>
              </a:spcAft>
              <a:buClr>
                <a:schemeClr val="dk1"/>
              </a:buClr>
              <a:buSzPts val="2667"/>
              <a:buChar char="•"/>
              <a:defRPr sz="2667"/>
            </a:lvl9pPr>
          </a:lstStyle>
          <a:p/>
        </p:txBody>
      </p:sp>
      <p:sp>
        <p:nvSpPr>
          <p:cNvPr id="68" name="Google Shape;68;p25"/>
          <p:cNvSpPr txBox="1"/>
          <p:nvPr>
            <p:ph idx="2" type="body"/>
          </p:nvPr>
        </p:nvSpPr>
        <p:spPr>
          <a:xfrm>
            <a:off x="840318" y="2057400"/>
            <a:ext cx="3932767" cy="381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69" name="Google Shape;69;p25"/>
          <p:cNvSpPr txBox="1"/>
          <p:nvPr>
            <p:ph idx="10" type="dt"/>
          </p:nvPr>
        </p:nvSpPr>
        <p:spPr>
          <a:xfrm>
            <a:off x="838200" y="6356351"/>
            <a:ext cx="27432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25"/>
          <p:cNvSpPr txBox="1"/>
          <p:nvPr>
            <p:ph idx="11" type="ftr"/>
          </p:nvPr>
        </p:nvSpPr>
        <p:spPr>
          <a:xfrm>
            <a:off x="4038600" y="6474733"/>
            <a:ext cx="4114800" cy="3661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25"/>
          <p:cNvSpPr txBox="1"/>
          <p:nvPr>
            <p:ph idx="12" type="sldNum"/>
          </p:nvPr>
        </p:nvSpPr>
        <p:spPr>
          <a:xfrm>
            <a:off x="8610600" y="6356351"/>
            <a:ext cx="2743200" cy="366183"/>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5"/>
          <p:cNvSpPr/>
          <p:nvPr/>
        </p:nvSpPr>
        <p:spPr>
          <a:xfrm>
            <a:off x="-12253" y="4417161"/>
            <a:ext cx="12227564" cy="2457785"/>
          </a:xfrm>
          <a:custGeom>
            <a:rect b="b" l="l" r="r" t="t"/>
            <a:pathLst>
              <a:path extrusionOk="0" h="2457785" w="9170673">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1" name="Google Shape;11;p15"/>
          <p:cNvSpPr/>
          <p:nvPr/>
        </p:nvSpPr>
        <p:spPr>
          <a:xfrm>
            <a:off x="-12253" y="0"/>
            <a:ext cx="12227564" cy="3708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12" name="Google Shape;12;p15"/>
          <p:cNvPicPr preferRelativeResize="0"/>
          <p:nvPr/>
        </p:nvPicPr>
        <p:blipFill rotWithShape="1">
          <a:blip r:embed="rId2">
            <a:alphaModFix/>
          </a:blip>
          <a:srcRect b="0" l="0" r="0" t="0"/>
          <a:stretch/>
        </p:blipFill>
        <p:spPr>
          <a:xfrm>
            <a:off x="10668000" y="5405168"/>
            <a:ext cx="1243781" cy="1243781"/>
          </a:xfrm>
          <a:prstGeom prst="rect">
            <a:avLst/>
          </a:prstGeom>
          <a:noFill/>
          <a:ln>
            <a:noFill/>
          </a:ln>
        </p:spPr>
      </p:pic>
      <p:pic>
        <p:nvPicPr>
          <p:cNvPr id="13" name="Google Shape;13;p15"/>
          <p:cNvPicPr preferRelativeResize="0"/>
          <p:nvPr/>
        </p:nvPicPr>
        <p:blipFill rotWithShape="1">
          <a:blip r:embed="rId3">
            <a:alphaModFix/>
          </a:blip>
          <a:srcRect b="0" l="0" r="0" t="0"/>
          <a:stretch/>
        </p:blipFill>
        <p:spPr>
          <a:xfrm>
            <a:off x="-17878" y="-97099"/>
            <a:ext cx="9144000" cy="41615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17"/>
          <p:cNvSpPr txBox="1"/>
          <p:nvPr>
            <p:ph type="title"/>
          </p:nvPr>
        </p:nvSpPr>
        <p:spPr>
          <a:xfrm>
            <a:off x="838200" y="366185"/>
            <a:ext cx="10515600" cy="132503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17"/>
          <p:cNvSpPr txBox="1"/>
          <p:nvPr>
            <p:ph idx="1" type="body"/>
          </p:nvPr>
        </p:nvSpPr>
        <p:spPr>
          <a:xfrm>
            <a:off x="838200" y="1826684"/>
            <a:ext cx="10515600" cy="4349749"/>
          </a:xfrm>
          <a:prstGeom prst="rect">
            <a:avLst/>
          </a:prstGeom>
          <a:noFill/>
          <a:ln>
            <a:noFill/>
          </a:ln>
        </p:spPr>
        <p:txBody>
          <a:bodyPr anchorCtr="0" anchor="t" bIns="45700" lIns="91425" spcFirstLastPara="1" rIns="91425" wrap="square" tIns="45700">
            <a:norm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22" name="Google Shape;22;p17"/>
          <p:cNvSpPr/>
          <p:nvPr/>
        </p:nvSpPr>
        <p:spPr>
          <a:xfrm>
            <a:off x="0" y="0"/>
            <a:ext cx="12192000" cy="440267"/>
          </a:xfrm>
          <a:prstGeom prst="rect">
            <a:avLst/>
          </a:prstGeom>
          <a:solidFill>
            <a:srgbClr val="0E7686"/>
          </a:solidFill>
          <a:ln>
            <a:noFill/>
          </a:ln>
        </p:spPr>
        <p:txBody>
          <a:bodyPr anchorCtr="0" anchor="t" bIns="60925" lIns="121900" spcFirstLastPara="1" rIns="121900" wrap="square" tIns="60925">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2400" u="none" cap="none" strike="noStrike">
              <a:solidFill>
                <a:srgbClr val="000000"/>
              </a:solidFill>
              <a:latin typeface="Arial"/>
              <a:ea typeface="Arial"/>
              <a:cs typeface="Arial"/>
              <a:sym typeface="Arial"/>
            </a:endParaRPr>
          </a:p>
        </p:txBody>
      </p:sp>
      <p:sp>
        <p:nvSpPr>
          <p:cNvPr id="23" name="Google Shape;23;p17"/>
          <p:cNvSpPr/>
          <p:nvPr/>
        </p:nvSpPr>
        <p:spPr>
          <a:xfrm>
            <a:off x="177646" y="0"/>
            <a:ext cx="4228103" cy="446493"/>
          </a:xfrm>
          <a:prstGeom prst="rect">
            <a:avLst/>
          </a:prstGeom>
          <a:noFill/>
          <a:ln>
            <a:noFill/>
          </a:ln>
        </p:spPr>
        <p:txBody>
          <a:bodyPr anchorCtr="0" anchor="t" bIns="60925" lIns="121900" spcFirstLastPara="1" rIns="121900" wrap="square" tIns="60925">
            <a:noAutofit/>
          </a:bodyPr>
          <a:lstStyle/>
          <a:p>
            <a:pPr indent="0" lvl="0" marL="0" marR="0" rtl="0" algn="l">
              <a:lnSpc>
                <a:spcPct val="93000"/>
              </a:lnSpc>
              <a:spcBef>
                <a:spcPts val="0"/>
              </a:spcBef>
              <a:spcAft>
                <a:spcPts val="0"/>
              </a:spcAft>
              <a:buClr>
                <a:srgbClr val="000000"/>
              </a:buClr>
              <a:buSzPts val="1800"/>
              <a:buFont typeface="Times New Roman"/>
              <a:buNone/>
            </a:pPr>
            <a:r>
              <a:rPr b="0" i="0" lang="en-US" sz="2400" u="none" cap="none" strike="noStrike">
                <a:solidFill>
                  <a:srgbClr val="FFFFFF"/>
                </a:solidFill>
                <a:latin typeface="Calibri"/>
                <a:ea typeface="Calibri"/>
                <a:cs typeface="Calibri"/>
                <a:sym typeface="Calibri"/>
              </a:rPr>
              <a:t> </a:t>
            </a:r>
            <a:endParaRPr b="0" i="0" sz="2400" u="none" cap="none" strike="noStrike">
              <a:solidFill>
                <a:srgbClr val="FFFFFF"/>
              </a:solidFill>
              <a:latin typeface="Calibri"/>
              <a:ea typeface="Calibri"/>
              <a:cs typeface="Calibri"/>
              <a:sym typeface="Calibri"/>
            </a:endParaRPr>
          </a:p>
        </p:txBody>
      </p:sp>
      <p:sp>
        <p:nvSpPr>
          <p:cNvPr id="24" name="Google Shape;24;p17"/>
          <p:cNvSpPr/>
          <p:nvPr/>
        </p:nvSpPr>
        <p:spPr>
          <a:xfrm>
            <a:off x="18495" y="6305725"/>
            <a:ext cx="12173507" cy="533303"/>
          </a:xfrm>
          <a:prstGeom prst="rect">
            <a:avLst/>
          </a:prstGeom>
          <a:solidFill>
            <a:srgbClr val="202020"/>
          </a:solidFill>
          <a:ln>
            <a:noFill/>
          </a:ln>
        </p:spPr>
        <p:txBody>
          <a:bodyPr anchorCtr="0" anchor="ctr" bIns="60925" lIns="121900" spcFirstLastPara="1" rIns="121900" wrap="square" tIns="60925">
            <a:noAutofit/>
          </a:bodyPr>
          <a:lstStyle/>
          <a:p>
            <a:pPr indent="0" lvl="0" marL="0" marR="0" rtl="0" algn="ctr">
              <a:spcBef>
                <a:spcPts val="0"/>
              </a:spcBef>
              <a:spcAft>
                <a:spcPts val="0"/>
              </a:spcAft>
              <a:buClr>
                <a:schemeClr val="dk1"/>
              </a:buClr>
              <a:buSzPts val="2400"/>
              <a:buFont typeface="Calibri"/>
              <a:buNone/>
            </a:pPr>
            <a:r>
              <a:t/>
            </a:r>
            <a:endParaRPr b="0" i="0" sz="2400" u="none" cap="none" strike="noStrike">
              <a:solidFill>
                <a:srgbClr val="F2F2F2"/>
              </a:solidFill>
              <a:latin typeface="Times"/>
              <a:ea typeface="Times"/>
              <a:cs typeface="Times"/>
              <a:sym typeface="Times"/>
            </a:endParaRPr>
          </a:p>
        </p:txBody>
      </p:sp>
      <p:sp>
        <p:nvSpPr>
          <p:cNvPr id="25" name="Google Shape;25;p17"/>
          <p:cNvSpPr txBox="1"/>
          <p:nvPr/>
        </p:nvSpPr>
        <p:spPr>
          <a:xfrm>
            <a:off x="101600" y="6400800"/>
            <a:ext cx="12090400" cy="3048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Clr>
                <a:schemeClr val="lt2"/>
              </a:buClr>
              <a:buSzPts val="1600"/>
              <a:buFont typeface="Arial"/>
              <a:buNone/>
            </a:pPr>
            <a:r>
              <a:rPr b="0" i="0" lang="en-US" sz="1600" u="none" cap="none" strike="noStrike">
                <a:solidFill>
                  <a:schemeClr val="lt2"/>
                </a:solidFill>
                <a:latin typeface="Arial"/>
                <a:ea typeface="Arial"/>
                <a:cs typeface="Arial"/>
                <a:sym typeface="Arial"/>
              </a:rPr>
              <a:t>NOAA CoastWatch Satellite Course                                                                                                    https://coastwatch.noaa.gov </a:t>
            </a:r>
            <a:endParaRPr b="0" i="0" sz="1600" u="none" cap="none" strike="noStrike">
              <a:solidFill>
                <a:schemeClr val="l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29"/>
          <p:cNvSpPr/>
          <p:nvPr/>
        </p:nvSpPr>
        <p:spPr>
          <a:xfrm>
            <a:off x="0" y="6398651"/>
            <a:ext cx="12192000" cy="457200"/>
          </a:xfrm>
          <a:prstGeom prst="rect">
            <a:avLst/>
          </a:prstGeom>
          <a:solidFill>
            <a:srgbClr val="1E4E79"/>
          </a:solid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93" name="Google Shape;93;p2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4E79"/>
              </a:buClr>
              <a:buSzPts val="3200"/>
              <a:buFont typeface="Arial Narrow"/>
              <a:buNone/>
              <a:defRPr b="0" i="0" sz="3200" u="none" cap="none" strike="noStrike">
                <a:solidFill>
                  <a:srgbClr val="1E4E79"/>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9"/>
          <p:cNvSpPr/>
          <p:nvPr/>
        </p:nvSpPr>
        <p:spPr>
          <a:xfrm>
            <a:off x="0" y="0"/>
            <a:ext cx="12192000" cy="91440"/>
          </a:xfrm>
          <a:prstGeom prst="rect">
            <a:avLst/>
          </a:prstGeom>
          <a:solidFill>
            <a:srgbClr val="1F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6" name="Google Shape;96;p29"/>
          <p:cNvPicPr preferRelativeResize="0"/>
          <p:nvPr/>
        </p:nvPicPr>
        <p:blipFill rotWithShape="1">
          <a:blip r:embed="rId1">
            <a:alphaModFix/>
          </a:blip>
          <a:srcRect b="0" l="0" r="0" t="0"/>
          <a:stretch/>
        </p:blipFill>
        <p:spPr>
          <a:xfrm>
            <a:off x="344806" y="6418969"/>
            <a:ext cx="411480" cy="4114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github.com/coastwatch-training/CoastWatch-Tutorials/blob/main/Tutorial1-basics" TargetMode="External"/><Relationship Id="rId4" Type="http://schemas.openxmlformats.org/officeDocument/2006/relationships/hyperlink" Target="https://github.com/coastwatch-training/CoastWatch-Tutorials/blob/main/Tutorial2-timeseries-compare-sensors" TargetMode="External"/><Relationship Id="rId11" Type="http://schemas.openxmlformats.org/officeDocument/2006/relationships/hyperlink" Target="https://github.com/coastwatch-training/CoastWatch-Tutorials/blob/main/matchup-satellite-data-to-track-locations" TargetMode="External"/><Relationship Id="rId10" Type="http://schemas.openxmlformats.org/officeDocument/2006/relationships/hyperlink" Target="https://github.com/coastwatch-training/CoastWatch-Tutorials/blob/main/matchup-satellite-buoy-data" TargetMode="External"/><Relationship Id="rId12" Type="http://schemas.openxmlformats.org/officeDocument/2006/relationships/hyperlink" Target="https://github.com/coastwatch-training/CoastWatch-Tutorials/blob/main/transform-to-another-map-projection" TargetMode="External"/><Relationship Id="rId9" Type="http://schemas.openxmlformats.org/officeDocument/2006/relationships/hyperlink" Target="https://github.com/coastwatch-training/CoastWatch-Tutorials/blob/main/map-data-with-different-projections" TargetMode="External"/><Relationship Id="rId5" Type="http://schemas.openxmlformats.org/officeDocument/2006/relationships/hyperlink" Target="https://github.com/coastwatch-training/CoastWatch-Tutorials/blob/main/calculate-seaice-extent" TargetMode="External"/><Relationship Id="rId6" Type="http://schemas.openxmlformats.org/officeDocument/2006/relationships/hyperlink" Target="https://github.com/coastwatch-training/CoastWatch-Tutorials/blob/main/convert-180+180-to-0-360-longitude" TargetMode="External"/><Relationship Id="rId7" Type="http://schemas.openxmlformats.org/officeDocument/2006/relationships/hyperlink" Target="https://github.com/coastwatch-training/CoastWatch-Tutorials/blob/main/create-virtual-buoy-with-satellite-data" TargetMode="External"/><Relationship Id="rId8" Type="http://schemas.openxmlformats.org/officeDocument/2006/relationships/hyperlink" Target="https://github.com/coastwatch-training/CoastWatch-Tutorials/blob/main/extract-satellite-data-within-bounda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
          <p:cNvSpPr txBox="1"/>
          <p:nvPr>
            <p:ph type="title"/>
          </p:nvPr>
        </p:nvSpPr>
        <p:spPr>
          <a:xfrm>
            <a:off x="4601979" y="1423179"/>
            <a:ext cx="6939231" cy="788734"/>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1F4E79"/>
              </a:buClr>
              <a:buSzPts val="3600"/>
              <a:buFont typeface="Arial Narrow"/>
              <a:buNone/>
            </a:pPr>
            <a:r>
              <a:rPr lang="en-US" sz="3600"/>
              <a:t>CoastWatch Tutorials on GitHub</a:t>
            </a:r>
            <a:endParaRPr/>
          </a:p>
        </p:txBody>
      </p:sp>
      <p:sp>
        <p:nvSpPr>
          <p:cNvPr id="155" name="Google Shape;155;p1"/>
          <p:cNvSpPr txBox="1"/>
          <p:nvPr>
            <p:ph idx="1" type="body"/>
          </p:nvPr>
        </p:nvSpPr>
        <p:spPr>
          <a:xfrm>
            <a:off x="4601979" y="2667400"/>
            <a:ext cx="6161271" cy="267762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2800"/>
              <a:buNone/>
            </a:pPr>
            <a:r>
              <a:rPr lang="en-US" sz="2800"/>
              <a:t>NOAA CoastWatch Satellite Course</a:t>
            </a:r>
            <a:endParaRPr/>
          </a:p>
          <a:p>
            <a:pPr indent="0" lvl="0" marL="0" rtl="0" algn="l">
              <a:spcBef>
                <a:spcPts val="560"/>
              </a:spcBef>
              <a:spcAft>
                <a:spcPts val="0"/>
              </a:spcAft>
              <a:buClr>
                <a:srgbClr val="262626"/>
              </a:buClr>
              <a:buSzPts val="2800"/>
              <a:buNone/>
            </a:pPr>
            <a:r>
              <a:t/>
            </a:r>
            <a:endParaRPr sz="2800"/>
          </a:p>
        </p:txBody>
      </p:sp>
      <p:sp>
        <p:nvSpPr>
          <p:cNvPr id="156" name="Google Shape;156;p1"/>
          <p:cNvSpPr txBox="1"/>
          <p:nvPr>
            <p:ph idx="2" type="body"/>
          </p:nvPr>
        </p:nvSpPr>
        <p:spPr>
          <a:xfrm>
            <a:off x="154517" y="6115987"/>
            <a:ext cx="7313083" cy="3694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1600"/>
              <a:buNone/>
            </a:pPr>
            <a:r>
              <a:rPr lang="en-US"/>
              <a:t>Last Update: Sept 14, 2023</a:t>
            </a:r>
            <a:endParaRPr/>
          </a:p>
        </p:txBody>
      </p:sp>
      <p:sp>
        <p:nvSpPr>
          <p:cNvPr id="157" name="Google Shape;157;p1"/>
          <p:cNvSpPr/>
          <p:nvPr/>
        </p:nvSpPr>
        <p:spPr>
          <a:xfrm>
            <a:off x="497785" y="2206486"/>
            <a:ext cx="1649895" cy="108796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158" name="Google Shape;158;p1"/>
          <p:cNvPicPr preferRelativeResize="0"/>
          <p:nvPr/>
        </p:nvPicPr>
        <p:blipFill rotWithShape="1">
          <a:blip r:embed="rId3">
            <a:alphaModFix/>
          </a:blip>
          <a:srcRect b="0" l="0" r="0" t="0"/>
          <a:stretch/>
        </p:blipFill>
        <p:spPr>
          <a:xfrm>
            <a:off x="10668000" y="5405168"/>
            <a:ext cx="1243781" cy="12437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matchup-satellite-data-to-track-locations</a:t>
            </a:r>
            <a:endParaRPr>
              <a:solidFill>
                <a:schemeClr val="accent1"/>
              </a:solidFill>
            </a:endParaRPr>
          </a:p>
        </p:txBody>
      </p:sp>
      <p:sp>
        <p:nvSpPr>
          <p:cNvPr id="243" name="Google Shape;243;p10"/>
          <p:cNvSpPr txBox="1"/>
          <p:nvPr>
            <p:ph idx="1" type="body"/>
          </p:nvPr>
        </p:nvSpPr>
        <p:spPr>
          <a:xfrm>
            <a:off x="201714" y="1329145"/>
            <a:ext cx="12008216" cy="43497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2328"/>
              </a:buClr>
              <a:buSzPts val="2000"/>
              <a:buFont typeface="Arial"/>
              <a:buNone/>
            </a:pPr>
            <a:r>
              <a:rPr lang="en-US" sz="2000">
                <a:solidFill>
                  <a:srgbClr val="1F2328"/>
                </a:solidFill>
                <a:latin typeface="Arial"/>
                <a:ea typeface="Arial"/>
                <a:cs typeface="Arial"/>
                <a:sym typeface="Arial"/>
              </a:rPr>
              <a:t>Extract satellite data along a set of points defined by longitude, latitude, and time coordinates like that produced by an animal telemetry tag, a ship track, or a glider track. </a:t>
            </a:r>
            <a:endParaRPr/>
          </a:p>
        </p:txBody>
      </p:sp>
      <p:sp>
        <p:nvSpPr>
          <p:cNvPr id="244" name="Google Shape;244;p10"/>
          <p:cNvSpPr txBox="1"/>
          <p:nvPr/>
        </p:nvSpPr>
        <p:spPr>
          <a:xfrm>
            <a:off x="376520" y="2097745"/>
            <a:ext cx="571947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1F2328"/>
                </a:solidFill>
                <a:latin typeface="Arial"/>
                <a:ea typeface="Arial"/>
                <a:cs typeface="Arial"/>
                <a:sym typeface="Arial"/>
              </a:rPr>
              <a:t>Tutorial demonstrates: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Importing track data in csv file to data frame</a:t>
            </a:r>
            <a:endParaRPr/>
          </a:p>
          <a:p>
            <a:pPr indent="-285750" lvl="0" marL="285750" marR="0" rtl="0" algn="l">
              <a:spcBef>
                <a:spcPts val="0"/>
              </a:spcBef>
              <a:spcAft>
                <a:spcPts val="0"/>
              </a:spcAft>
              <a:buClr>
                <a:srgbClr val="1F2328"/>
              </a:buClr>
              <a:buSzPts val="1800"/>
              <a:buFont typeface="Arial"/>
              <a:buChar char="•"/>
            </a:pPr>
            <a:r>
              <a:rPr lang="en-US" sz="1800">
                <a:solidFill>
                  <a:srgbClr val="1F2328"/>
                </a:solidFill>
                <a:latin typeface="Arial"/>
                <a:ea typeface="Arial"/>
                <a:cs typeface="Arial"/>
                <a:sym typeface="Arial"/>
              </a:rPr>
              <a:t>Using </a:t>
            </a:r>
            <a:r>
              <a:rPr b="1" lang="en-US" sz="1800">
                <a:solidFill>
                  <a:srgbClr val="1F2328"/>
                </a:solidFill>
                <a:latin typeface="Arial"/>
                <a:ea typeface="Arial"/>
                <a:cs typeface="Arial"/>
                <a:sym typeface="Arial"/>
              </a:rPr>
              <a:t>rerddapXtracto </a:t>
            </a:r>
            <a:r>
              <a:rPr lang="en-US" sz="1800">
                <a:solidFill>
                  <a:srgbClr val="1F2328"/>
                </a:solidFill>
                <a:latin typeface="Arial"/>
                <a:ea typeface="Arial"/>
                <a:cs typeface="Arial"/>
                <a:sym typeface="Arial"/>
              </a:rPr>
              <a:t>package to extract satellite data associated with xyt points </a:t>
            </a:r>
            <a:endParaRPr b="0" i="0" sz="1800">
              <a:solidFill>
                <a:srgbClr val="1F2328"/>
              </a:solidFill>
              <a:latin typeface="Arial"/>
              <a:ea typeface="Arial"/>
              <a:cs typeface="Arial"/>
              <a:sym typeface="Arial"/>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Plotting the latitude/longitude points onto a map</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Extracting satellite data from an ERDDAP data server along a track</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Plotting the satellite data onto a map</a:t>
            </a:r>
            <a:endParaRPr/>
          </a:p>
        </p:txBody>
      </p:sp>
      <p:pic>
        <p:nvPicPr>
          <p:cNvPr id="245" name="Google Shape;245;p10"/>
          <p:cNvPicPr preferRelativeResize="0"/>
          <p:nvPr/>
        </p:nvPicPr>
        <p:blipFill rotWithShape="1">
          <a:blip r:embed="rId3">
            <a:alphaModFix/>
          </a:blip>
          <a:srcRect b="0" l="0" r="0" t="0"/>
          <a:stretch/>
        </p:blipFill>
        <p:spPr>
          <a:xfrm>
            <a:off x="6045304" y="3756293"/>
            <a:ext cx="6146696" cy="2373896"/>
          </a:xfrm>
          <a:prstGeom prst="rect">
            <a:avLst/>
          </a:prstGeom>
          <a:noFill/>
          <a:ln>
            <a:noFill/>
          </a:ln>
        </p:spPr>
      </p:pic>
      <p:pic>
        <p:nvPicPr>
          <p:cNvPr id="246" name="Google Shape;246;p10"/>
          <p:cNvPicPr preferRelativeResize="0"/>
          <p:nvPr/>
        </p:nvPicPr>
        <p:blipFill rotWithShape="1">
          <a:blip r:embed="rId4">
            <a:alphaModFix/>
          </a:blip>
          <a:srcRect b="0" l="0" r="0" t="0"/>
          <a:stretch/>
        </p:blipFill>
        <p:spPr>
          <a:xfrm>
            <a:off x="6700608" y="1683006"/>
            <a:ext cx="4240665" cy="23449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1"/>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map-data-with-different-projections</a:t>
            </a:r>
            <a:endParaRPr>
              <a:solidFill>
                <a:schemeClr val="accent1"/>
              </a:solidFill>
            </a:endParaRPr>
          </a:p>
        </p:txBody>
      </p:sp>
      <p:sp>
        <p:nvSpPr>
          <p:cNvPr id="253" name="Google Shape;253;p11"/>
          <p:cNvSpPr txBox="1"/>
          <p:nvPr>
            <p:ph idx="1" type="body"/>
          </p:nvPr>
        </p:nvSpPr>
        <p:spPr>
          <a:xfrm>
            <a:off x="201714" y="1329145"/>
            <a:ext cx="12008216" cy="43497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2328"/>
              </a:buClr>
              <a:buSzPts val="2000"/>
              <a:buNone/>
            </a:pPr>
            <a:r>
              <a:rPr lang="en-US" sz="2000">
                <a:solidFill>
                  <a:srgbClr val="1F2328"/>
                </a:solidFill>
                <a:latin typeface="Arial"/>
                <a:ea typeface="Arial"/>
                <a:cs typeface="Arial"/>
                <a:sym typeface="Arial"/>
              </a:rPr>
              <a:t>Download and examine a polar stereographic projected dataset, plot the data on a projected map. Add animal track data with geographical coordinates onto the projected map.</a:t>
            </a:r>
            <a:endParaRPr/>
          </a:p>
        </p:txBody>
      </p:sp>
      <p:sp>
        <p:nvSpPr>
          <p:cNvPr id="254" name="Google Shape;254;p11"/>
          <p:cNvSpPr txBox="1"/>
          <p:nvPr/>
        </p:nvSpPr>
        <p:spPr>
          <a:xfrm>
            <a:off x="376521" y="2097745"/>
            <a:ext cx="523090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1F2328"/>
                </a:solidFill>
                <a:latin typeface="Arial"/>
                <a:ea typeface="Arial"/>
                <a:cs typeface="Arial"/>
                <a:sym typeface="Arial"/>
              </a:rPr>
              <a:t>Tutorial demonstrates: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Accessing satellite data from ERDDAP</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Making a projected map</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Adding projected data</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Adding geographical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55" name="Google Shape;255;p11"/>
          <p:cNvPicPr preferRelativeResize="0"/>
          <p:nvPr/>
        </p:nvPicPr>
        <p:blipFill rotWithShape="1">
          <a:blip r:embed="rId3">
            <a:alphaModFix/>
          </a:blip>
          <a:srcRect b="3337" l="0" r="0" t="0"/>
          <a:stretch/>
        </p:blipFill>
        <p:spPr>
          <a:xfrm>
            <a:off x="5823097" y="1939741"/>
            <a:ext cx="5820159" cy="43457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2"/>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matchup-satellite-buoy-data</a:t>
            </a:r>
            <a:endParaRPr>
              <a:solidFill>
                <a:schemeClr val="accent1"/>
              </a:solidFill>
            </a:endParaRPr>
          </a:p>
        </p:txBody>
      </p:sp>
      <p:sp>
        <p:nvSpPr>
          <p:cNvPr id="262" name="Google Shape;262;p12"/>
          <p:cNvSpPr txBox="1"/>
          <p:nvPr>
            <p:ph idx="1" type="body"/>
          </p:nvPr>
        </p:nvSpPr>
        <p:spPr>
          <a:xfrm>
            <a:off x="201714" y="1329145"/>
            <a:ext cx="12008216" cy="43497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2328"/>
              </a:buClr>
              <a:buSzPts val="2000"/>
              <a:buFont typeface="Arial"/>
              <a:buNone/>
            </a:pPr>
            <a:r>
              <a:rPr lang="en-US" sz="2000">
                <a:solidFill>
                  <a:srgbClr val="1F2328"/>
                </a:solidFill>
                <a:latin typeface="Arial"/>
                <a:ea typeface="Arial"/>
                <a:cs typeface="Arial"/>
                <a:sym typeface="Arial"/>
              </a:rPr>
              <a:t>Temporally and geospatially subset satellite data to match with buoy data (tabular), run statistical analysis and produce a map of the satellite data with overlaying buoy data.</a:t>
            </a:r>
            <a:endParaRPr/>
          </a:p>
        </p:txBody>
      </p:sp>
      <p:sp>
        <p:nvSpPr>
          <p:cNvPr id="263" name="Google Shape;263;p12"/>
          <p:cNvSpPr txBox="1"/>
          <p:nvPr/>
        </p:nvSpPr>
        <p:spPr>
          <a:xfrm>
            <a:off x="376526" y="2097750"/>
            <a:ext cx="64446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1F2328"/>
                </a:solidFill>
                <a:latin typeface="Arial"/>
                <a:ea typeface="Arial"/>
                <a:cs typeface="Arial"/>
                <a:sym typeface="Arial"/>
              </a:rPr>
              <a:t>Tutorial demonstrates: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Downloading tabular data (buoy data) from ERDDA</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Retrieving information about a dataset from ERDDAP</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Matching satellite data with the buoy data</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Running statistical analysis to compare buoy and satellite data</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Producing satellite maps and overlaying buoy data</a:t>
            </a:r>
            <a:endParaRPr/>
          </a:p>
        </p:txBody>
      </p:sp>
      <p:sp>
        <p:nvSpPr>
          <p:cNvPr id="264" name="Google Shape;264;p12"/>
          <p:cNvSpPr txBox="1"/>
          <p:nvPr/>
        </p:nvSpPr>
        <p:spPr>
          <a:xfrm>
            <a:off x="9318817" y="726142"/>
            <a:ext cx="116570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R only </a:t>
            </a:r>
            <a:endParaRPr/>
          </a:p>
        </p:txBody>
      </p:sp>
      <p:pic>
        <p:nvPicPr>
          <p:cNvPr id="265" name="Google Shape;265;p12"/>
          <p:cNvPicPr preferRelativeResize="0"/>
          <p:nvPr/>
        </p:nvPicPr>
        <p:blipFill rotWithShape="1">
          <a:blip r:embed="rId3">
            <a:alphaModFix/>
          </a:blip>
          <a:srcRect b="0" l="0" r="0" t="0"/>
          <a:stretch/>
        </p:blipFill>
        <p:spPr>
          <a:xfrm>
            <a:off x="6821192" y="2097745"/>
            <a:ext cx="5169094" cy="3950789"/>
          </a:xfrm>
          <a:prstGeom prst="rect">
            <a:avLst/>
          </a:prstGeom>
          <a:noFill/>
          <a:ln>
            <a:noFill/>
          </a:ln>
        </p:spPr>
      </p:pic>
      <p:pic>
        <p:nvPicPr>
          <p:cNvPr id="266" name="Google Shape;266;p12"/>
          <p:cNvPicPr preferRelativeResize="0"/>
          <p:nvPr/>
        </p:nvPicPr>
        <p:blipFill rotWithShape="1">
          <a:blip r:embed="rId4">
            <a:alphaModFix/>
          </a:blip>
          <a:srcRect b="0" l="0" r="0" t="0"/>
          <a:stretch/>
        </p:blipFill>
        <p:spPr>
          <a:xfrm>
            <a:off x="3800565" y="4041400"/>
            <a:ext cx="2470239" cy="22440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3"/>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Transform-to-another-map-projection</a:t>
            </a:r>
            <a:endParaRPr>
              <a:solidFill>
                <a:schemeClr val="accent1"/>
              </a:solidFill>
            </a:endParaRPr>
          </a:p>
        </p:txBody>
      </p:sp>
      <p:sp>
        <p:nvSpPr>
          <p:cNvPr id="273" name="Google Shape;273;p13"/>
          <p:cNvSpPr txBox="1"/>
          <p:nvPr>
            <p:ph idx="1" type="body"/>
          </p:nvPr>
        </p:nvSpPr>
        <p:spPr>
          <a:xfrm>
            <a:off x="201714" y="1329145"/>
            <a:ext cx="12008216" cy="43497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2328"/>
              </a:buClr>
              <a:buSzPts val="2000"/>
              <a:buFont typeface="Arial"/>
              <a:buNone/>
            </a:pPr>
            <a:r>
              <a:rPr lang="en-US" sz="2000">
                <a:solidFill>
                  <a:srgbClr val="1F2328"/>
                </a:solidFill>
                <a:latin typeface="Arial"/>
                <a:ea typeface="Arial"/>
                <a:cs typeface="Arial"/>
                <a:sym typeface="Arial"/>
              </a:rPr>
              <a:t>Access satellite data with polar stereographic coordinates and transform it into a different coordinate system using EPSG code. </a:t>
            </a:r>
            <a:endParaRPr/>
          </a:p>
        </p:txBody>
      </p:sp>
      <p:sp>
        <p:nvSpPr>
          <p:cNvPr id="274" name="Google Shape;274;p13"/>
          <p:cNvSpPr txBox="1"/>
          <p:nvPr/>
        </p:nvSpPr>
        <p:spPr>
          <a:xfrm>
            <a:off x="376526" y="2097750"/>
            <a:ext cx="64662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1F2328"/>
                </a:solidFill>
                <a:latin typeface="Arial"/>
                <a:ea typeface="Arial"/>
                <a:cs typeface="Arial"/>
                <a:sym typeface="Arial"/>
              </a:rPr>
              <a:t>Tutorial demonstrates: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Downloading a netcdf file from PolarWatch ERDDAP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Accessing satellite data and metadata in polar stereographic projection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Converting netcdf data into a dataframe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Transforming coordinates using EPSG codes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Mapping data using the transformed coordinates</a:t>
            </a:r>
            <a:endParaRPr/>
          </a:p>
        </p:txBody>
      </p:sp>
      <p:pic>
        <p:nvPicPr>
          <p:cNvPr id="275" name="Google Shape;275;p13"/>
          <p:cNvPicPr preferRelativeResize="0"/>
          <p:nvPr/>
        </p:nvPicPr>
        <p:blipFill rotWithShape="1">
          <a:blip r:embed="rId3">
            <a:alphaModFix/>
          </a:blip>
          <a:srcRect b="0" l="0" r="0" t="0"/>
          <a:stretch/>
        </p:blipFill>
        <p:spPr>
          <a:xfrm>
            <a:off x="331550" y="4293961"/>
            <a:ext cx="6682996" cy="1776866"/>
          </a:xfrm>
          <a:prstGeom prst="rect">
            <a:avLst/>
          </a:prstGeom>
          <a:noFill/>
          <a:ln>
            <a:noFill/>
          </a:ln>
        </p:spPr>
      </p:pic>
      <p:pic>
        <p:nvPicPr>
          <p:cNvPr id="276" name="Google Shape;276;p13"/>
          <p:cNvPicPr preferRelativeResize="0"/>
          <p:nvPr/>
        </p:nvPicPr>
        <p:blipFill rotWithShape="1">
          <a:blip r:embed="rId4">
            <a:alphaModFix/>
          </a:blip>
          <a:srcRect b="0" l="0" r="0" t="0"/>
          <a:stretch/>
        </p:blipFill>
        <p:spPr>
          <a:xfrm>
            <a:off x="7153538" y="1741770"/>
            <a:ext cx="4676520" cy="41430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4"/>
          <p:cNvSpPr txBox="1"/>
          <p:nvPr>
            <p:ph type="title"/>
          </p:nvPr>
        </p:nvSpPr>
        <p:spPr>
          <a:xfrm>
            <a:off x="304800" y="584200"/>
            <a:ext cx="11277600" cy="914400"/>
          </a:xfrm>
          <a:prstGeom prst="rect">
            <a:avLst/>
          </a:prstGeom>
          <a:noFill/>
          <a:ln>
            <a:noFill/>
          </a:ln>
          <a:effectLst>
            <a:outerShdw blurRad="63500" rotWithShape="0" algn="ctr" dir="2021404" dist="45791">
              <a:schemeClr val="lt1">
                <a:alpha val="74901"/>
              </a:schemeClr>
            </a:outerShdw>
          </a:effectLst>
        </p:spPr>
        <p:txBody>
          <a:bodyPr anchorCtr="0" anchor="ctr" bIns="45700" lIns="91425" spcFirstLastPara="1" rIns="91425" wrap="square" tIns="45700">
            <a:normAutofit/>
          </a:bodyPr>
          <a:lstStyle/>
          <a:p>
            <a:pPr indent="0" lvl="0" marL="0" rtl="0" algn="l">
              <a:lnSpc>
                <a:spcPct val="93000"/>
              </a:lnSpc>
              <a:spcBef>
                <a:spcPts val="0"/>
              </a:spcBef>
              <a:spcAft>
                <a:spcPts val="0"/>
              </a:spcAft>
              <a:buClr>
                <a:srgbClr val="000000"/>
              </a:buClr>
              <a:buSzPts val="3200"/>
              <a:buFont typeface="Arial Narrow"/>
              <a:buNone/>
            </a:pPr>
            <a:r>
              <a:rPr lang="en-US">
                <a:solidFill>
                  <a:srgbClr val="0E7686"/>
                </a:solidFill>
              </a:rPr>
              <a:t>rerddapXtracto package </a:t>
            </a:r>
            <a:endParaRPr/>
          </a:p>
        </p:txBody>
      </p:sp>
      <p:sp>
        <p:nvSpPr>
          <p:cNvPr id="283" name="Google Shape;283;p14"/>
          <p:cNvSpPr txBox="1"/>
          <p:nvPr>
            <p:ph idx="1" type="body"/>
          </p:nvPr>
        </p:nvSpPr>
        <p:spPr>
          <a:xfrm>
            <a:off x="304800" y="1676400"/>
            <a:ext cx="11582400" cy="4419600"/>
          </a:xfrm>
          <a:prstGeom prst="rect">
            <a:avLst/>
          </a:prstGeom>
          <a:noFill/>
          <a:ln>
            <a:noFill/>
          </a:ln>
          <a:effectLst>
            <a:outerShdw blurRad="63500" rotWithShape="0" algn="ctr" dir="2700000" dist="17961">
              <a:schemeClr val="lt1">
                <a:alpha val="74901"/>
              </a:schemeClr>
            </a:outerShdw>
          </a:effectLst>
        </p:spPr>
        <p:txBody>
          <a:bodyPr anchorCtr="0" anchor="t" bIns="45700" lIns="91425" spcFirstLastPara="1" rIns="91425" wrap="square" tIns="45700">
            <a:noAutofit/>
          </a:bodyPr>
          <a:lstStyle/>
          <a:p>
            <a:pPr indent="-325937" lvl="0" marL="304792" rtl="0" algn="l">
              <a:lnSpc>
                <a:spcPct val="100000"/>
              </a:lnSpc>
              <a:spcBef>
                <a:spcPts val="0"/>
              </a:spcBef>
              <a:spcAft>
                <a:spcPts val="0"/>
              </a:spcAft>
              <a:buClr>
                <a:srgbClr val="000000"/>
              </a:buClr>
              <a:buSzPts val="2200"/>
              <a:buChar char="•"/>
            </a:pPr>
            <a:r>
              <a:rPr lang="en-US" sz="2200">
                <a:solidFill>
                  <a:srgbClr val="000000"/>
                </a:solidFill>
                <a:latin typeface="Arial"/>
                <a:ea typeface="Arial"/>
                <a:cs typeface="Arial"/>
                <a:sym typeface="Arial"/>
              </a:rPr>
              <a:t>R package written by Roy Mendelssohn (SWFSC/ERD), based on code originally developed by Dave Foley for Matlab </a:t>
            </a:r>
            <a:endParaRPr sz="2200"/>
          </a:p>
          <a:p>
            <a:pPr indent="-325937" lvl="0" marL="304792" rtl="0" algn="l">
              <a:lnSpc>
                <a:spcPct val="100000"/>
              </a:lnSpc>
              <a:spcBef>
                <a:spcPts val="533"/>
              </a:spcBef>
              <a:spcAft>
                <a:spcPts val="0"/>
              </a:spcAft>
              <a:buClr>
                <a:srgbClr val="000000"/>
              </a:buClr>
              <a:buSzPts val="2200"/>
              <a:buChar char="•"/>
            </a:pPr>
            <a:r>
              <a:rPr lang="en-US" sz="2200">
                <a:solidFill>
                  <a:srgbClr val="000000"/>
                </a:solidFill>
                <a:latin typeface="Arial"/>
                <a:ea typeface="Arial"/>
                <a:cs typeface="Arial"/>
                <a:sym typeface="Arial"/>
              </a:rPr>
              <a:t>Uses the rerddap and plotdap packages </a:t>
            </a:r>
            <a:endParaRPr sz="2200"/>
          </a:p>
          <a:p>
            <a:pPr indent="-325937" lvl="0" marL="304792" rtl="0" algn="l">
              <a:lnSpc>
                <a:spcPct val="100000"/>
              </a:lnSpc>
              <a:spcBef>
                <a:spcPts val="533"/>
              </a:spcBef>
              <a:spcAft>
                <a:spcPts val="0"/>
              </a:spcAft>
              <a:buClr>
                <a:srgbClr val="000000"/>
              </a:buClr>
              <a:buSzPts val="2200"/>
              <a:buChar char="•"/>
            </a:pPr>
            <a:r>
              <a:rPr lang="en-US" sz="2200">
                <a:solidFill>
                  <a:srgbClr val="000000"/>
                </a:solidFill>
                <a:latin typeface="Arial"/>
                <a:ea typeface="Arial"/>
                <a:cs typeface="Arial"/>
                <a:sym typeface="Arial"/>
              </a:rPr>
              <a:t>erddap, plotdap and rerddapXtracto are all available on cran </a:t>
            </a:r>
            <a:endParaRPr sz="2200"/>
          </a:p>
          <a:p>
            <a:pPr indent="-325937" lvl="0" marL="304792" rtl="0" algn="l">
              <a:lnSpc>
                <a:spcPct val="100000"/>
              </a:lnSpc>
              <a:spcBef>
                <a:spcPts val="533"/>
              </a:spcBef>
              <a:spcAft>
                <a:spcPts val="0"/>
              </a:spcAft>
              <a:buClr>
                <a:srgbClr val="000000"/>
              </a:buClr>
              <a:buSzPts val="2200"/>
              <a:buChar char="•"/>
            </a:pPr>
            <a:r>
              <a:rPr lang="en-US" sz="2200">
                <a:solidFill>
                  <a:srgbClr val="000000"/>
                </a:solidFill>
                <a:latin typeface="Arial"/>
                <a:ea typeface="Arial"/>
                <a:cs typeface="Arial"/>
                <a:sym typeface="Arial"/>
              </a:rPr>
              <a:t>rerddapXtracto contains several functions: </a:t>
            </a:r>
            <a:br>
              <a:rPr lang="en-US" sz="2200">
                <a:solidFill>
                  <a:srgbClr val="000000"/>
                </a:solidFill>
                <a:latin typeface="Arial"/>
                <a:ea typeface="Arial"/>
                <a:cs typeface="Arial"/>
                <a:sym typeface="Arial"/>
              </a:rPr>
            </a:br>
            <a:r>
              <a:rPr b="1" lang="en-US" sz="2200">
                <a:latin typeface="Arial"/>
                <a:ea typeface="Arial"/>
                <a:cs typeface="Arial"/>
                <a:sym typeface="Arial"/>
              </a:rPr>
              <a:t>rxtracto</a:t>
            </a:r>
            <a:r>
              <a:rPr lang="en-US" sz="2200">
                <a:latin typeface="Arial"/>
                <a:ea typeface="Arial"/>
                <a:cs typeface="Arial"/>
                <a:sym typeface="Arial"/>
              </a:rPr>
              <a:t>: extracts a variable along xyt points (i.e. a tagged animal)</a:t>
            </a:r>
            <a:br>
              <a:rPr lang="en-US" sz="2200">
                <a:latin typeface="Arial"/>
                <a:ea typeface="Arial"/>
                <a:cs typeface="Arial"/>
                <a:sym typeface="Arial"/>
              </a:rPr>
            </a:br>
            <a:r>
              <a:rPr b="1" lang="en-US" sz="2200">
                <a:latin typeface="Arial"/>
                <a:ea typeface="Arial"/>
                <a:cs typeface="Arial"/>
                <a:sym typeface="Arial"/>
              </a:rPr>
              <a:t>rxtractogon</a:t>
            </a:r>
            <a:r>
              <a:rPr lang="en-US" sz="2200">
                <a:latin typeface="Arial"/>
                <a:ea typeface="Arial"/>
                <a:cs typeface="Arial"/>
                <a:sym typeface="Arial"/>
              </a:rPr>
              <a:t>: extracts a variable within a user-supplied polygon</a:t>
            </a:r>
            <a:br>
              <a:rPr lang="en-US" sz="2200">
                <a:latin typeface="Arial"/>
                <a:ea typeface="Arial"/>
                <a:cs typeface="Arial"/>
                <a:sym typeface="Arial"/>
              </a:rPr>
            </a:br>
            <a:r>
              <a:rPr b="1" lang="en-US" sz="2200">
                <a:latin typeface="Arial"/>
                <a:ea typeface="Arial"/>
                <a:cs typeface="Arial"/>
                <a:sym typeface="Arial"/>
              </a:rPr>
              <a:t>rxtracto_3D</a:t>
            </a:r>
            <a:r>
              <a:rPr lang="en-US" sz="2200">
                <a:latin typeface="Arial"/>
                <a:ea typeface="Arial"/>
                <a:cs typeface="Arial"/>
                <a:sym typeface="Arial"/>
              </a:rPr>
              <a:t>: extracts a 3-dimensional (latitude, longitude and time) cube of a variable </a:t>
            </a:r>
            <a:br>
              <a:rPr lang="en-US" sz="2200">
                <a:latin typeface="Arial"/>
                <a:ea typeface="Arial"/>
                <a:cs typeface="Arial"/>
                <a:sym typeface="Arial"/>
              </a:rPr>
            </a:br>
            <a:r>
              <a:rPr b="1" lang="en-US" sz="2200">
                <a:latin typeface="Arial"/>
                <a:ea typeface="Arial"/>
                <a:cs typeface="Arial"/>
                <a:sym typeface="Arial"/>
              </a:rPr>
              <a:t>plotTrack</a:t>
            </a:r>
            <a:r>
              <a:rPr lang="en-US" sz="2200">
                <a:latin typeface="Arial"/>
                <a:ea typeface="Arial"/>
                <a:cs typeface="Arial"/>
                <a:sym typeface="Arial"/>
              </a:rPr>
              <a:t>: plots the results from rxtracto (including creating animations) </a:t>
            </a:r>
            <a:br>
              <a:rPr lang="en-US" sz="2200">
                <a:latin typeface="Arial"/>
                <a:ea typeface="Arial"/>
                <a:cs typeface="Arial"/>
                <a:sym typeface="Arial"/>
              </a:rPr>
            </a:br>
            <a:r>
              <a:rPr b="1" lang="en-US" sz="2200">
                <a:latin typeface="Arial"/>
                <a:ea typeface="Arial"/>
                <a:cs typeface="Arial"/>
                <a:sym typeface="Arial"/>
              </a:rPr>
              <a:t>plotBox</a:t>
            </a:r>
            <a:r>
              <a:rPr lang="en-US" sz="2200">
                <a:latin typeface="Arial"/>
                <a:ea typeface="Arial"/>
                <a:cs typeface="Arial"/>
                <a:sym typeface="Arial"/>
              </a:rPr>
              <a:t>: plots the output from rxtracto_3D </a:t>
            </a:r>
            <a:endParaRPr sz="2200">
              <a:solidFill>
                <a:srgbClr val="000000"/>
              </a:solidFill>
              <a:latin typeface="Arial"/>
              <a:ea typeface="Arial"/>
              <a:cs typeface="Arial"/>
              <a:sym typeface="Arial"/>
            </a:endParaRPr>
          </a:p>
          <a:p>
            <a:pPr indent="-325937" lvl="0" marL="304792" rtl="0" algn="l">
              <a:lnSpc>
                <a:spcPct val="100000"/>
              </a:lnSpc>
              <a:spcBef>
                <a:spcPts val="533"/>
              </a:spcBef>
              <a:spcAft>
                <a:spcPts val="0"/>
              </a:spcAft>
              <a:buClr>
                <a:srgbClr val="000000"/>
              </a:buClr>
              <a:buSzPts val="2200"/>
              <a:buChar char="•"/>
            </a:pPr>
            <a:r>
              <a:rPr lang="en-US" sz="2200">
                <a:solidFill>
                  <a:srgbClr val="000000"/>
                </a:solidFill>
                <a:latin typeface="Arial"/>
                <a:ea typeface="Arial"/>
                <a:cs typeface="Arial"/>
                <a:sym typeface="Arial"/>
              </a:rPr>
              <a:t>Will work on any dataset on any ERDDAP (option to enter a url to change the ERDDAP accessed) </a:t>
            </a:r>
            <a:endParaRPr sz="2200"/>
          </a:p>
        </p:txBody>
      </p:sp>
      <p:sp>
        <p:nvSpPr>
          <p:cNvPr id="284" name="Google Shape;284;p14"/>
          <p:cNvSpPr txBox="1"/>
          <p:nvPr/>
        </p:nvSpPr>
        <p:spPr>
          <a:xfrm>
            <a:off x="1828800" y="-228599"/>
            <a:ext cx="1447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rgbClr val="000000"/>
              </a:solidFill>
              <a:latin typeface="Times"/>
              <a:ea typeface="Times"/>
              <a:cs typeface="Times"/>
              <a:sym typeface="Times"/>
            </a:endParaRPr>
          </a:p>
        </p:txBody>
      </p:sp>
      <p:sp>
        <p:nvSpPr>
          <p:cNvPr id="285" name="Google Shape;285;p14"/>
          <p:cNvSpPr/>
          <p:nvPr/>
        </p:nvSpPr>
        <p:spPr>
          <a:xfrm>
            <a:off x="177646" y="0"/>
            <a:ext cx="5637471" cy="446493"/>
          </a:xfrm>
          <a:prstGeom prst="rect">
            <a:avLst/>
          </a:prstGeom>
          <a:noFill/>
          <a:ln>
            <a:noFill/>
          </a:ln>
        </p:spPr>
        <p:txBody>
          <a:bodyPr anchorCtr="0" anchor="t" bIns="60925" lIns="121900" spcFirstLastPara="1" rIns="121900" wrap="square" tIns="60925">
            <a:noAutofit/>
          </a:bodyPr>
          <a:lstStyle/>
          <a:p>
            <a:pPr indent="0" lvl="0" marL="0" marR="0" rtl="0" algn="l">
              <a:lnSpc>
                <a:spcPct val="93000"/>
              </a:lnSpc>
              <a:spcBef>
                <a:spcPts val="0"/>
              </a:spcBef>
              <a:spcAft>
                <a:spcPts val="0"/>
              </a:spcAft>
              <a:buNone/>
            </a:pPr>
            <a:r>
              <a:t/>
            </a:r>
            <a:endParaRPr sz="24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Software Tutorials on GitHub</a:t>
            </a:r>
            <a:endParaRPr>
              <a:solidFill>
                <a:schemeClr val="accent1"/>
              </a:solidFill>
            </a:endParaRPr>
          </a:p>
        </p:txBody>
      </p:sp>
      <p:sp>
        <p:nvSpPr>
          <p:cNvPr id="165" name="Google Shape;165;p2"/>
          <p:cNvSpPr txBox="1"/>
          <p:nvPr>
            <p:ph idx="1" type="body"/>
          </p:nvPr>
        </p:nvSpPr>
        <p:spPr>
          <a:xfrm>
            <a:off x="7924814" y="2203200"/>
            <a:ext cx="4123800" cy="4349700"/>
          </a:xfrm>
          <a:prstGeom prst="rect">
            <a:avLst/>
          </a:prstGeom>
          <a:noFill/>
          <a:ln>
            <a:noFill/>
          </a:ln>
        </p:spPr>
        <p:txBody>
          <a:bodyPr anchorCtr="0" anchor="t" bIns="45700" lIns="91425" spcFirstLastPara="1" rIns="91425" wrap="square" tIns="45700">
            <a:normAutofit/>
          </a:bodyPr>
          <a:lstStyle/>
          <a:p>
            <a:pPr indent="-304792" lvl="0" marL="304792" rtl="0" algn="l">
              <a:lnSpc>
                <a:spcPct val="90000"/>
              </a:lnSpc>
              <a:spcBef>
                <a:spcPts val="0"/>
              </a:spcBef>
              <a:spcAft>
                <a:spcPts val="0"/>
              </a:spcAft>
              <a:buClr>
                <a:srgbClr val="1F2328"/>
              </a:buClr>
              <a:buSzPts val="2400"/>
              <a:buChar char="•"/>
            </a:pPr>
            <a:r>
              <a:rPr b="0" i="0" lang="en-US" sz="2400">
                <a:solidFill>
                  <a:srgbClr val="1F2328"/>
                </a:solidFill>
                <a:latin typeface="Arial"/>
                <a:ea typeface="Arial"/>
                <a:cs typeface="Arial"/>
                <a:sym typeface="Arial"/>
              </a:rPr>
              <a:t>Each tutorial module is designed to illustrate the process of accessing and manipulating satellite data from the CoastWatch ERDDAP data servers</a:t>
            </a:r>
            <a:r>
              <a:rPr b="0" i="0" lang="en-US" sz="2400">
                <a:solidFill>
                  <a:srgbClr val="1F2328"/>
                </a:solidFill>
                <a:latin typeface="Arial"/>
                <a:ea typeface="Arial"/>
                <a:cs typeface="Arial"/>
                <a:sym typeface="Arial"/>
              </a:rPr>
              <a:t>.</a:t>
            </a:r>
            <a:r>
              <a:rPr lang="en-US" sz="2400">
                <a:solidFill>
                  <a:srgbClr val="262626"/>
                </a:solidFill>
              </a:rPr>
              <a:t> </a:t>
            </a:r>
            <a:endParaRPr/>
          </a:p>
          <a:p>
            <a:pPr indent="-304792" lvl="0" marL="304792" rtl="0" algn="l">
              <a:lnSpc>
                <a:spcPct val="90000"/>
              </a:lnSpc>
              <a:spcBef>
                <a:spcPts val="1333"/>
              </a:spcBef>
              <a:spcAft>
                <a:spcPts val="0"/>
              </a:spcAft>
              <a:buClr>
                <a:srgbClr val="262626"/>
              </a:buClr>
              <a:buSzPts val="2400"/>
              <a:buChar char="•"/>
            </a:pPr>
            <a:r>
              <a:rPr lang="en-US" sz="2400">
                <a:solidFill>
                  <a:srgbClr val="262626"/>
                </a:solidFill>
              </a:rPr>
              <a:t>Code is usually available for both R and python </a:t>
            </a:r>
            <a:endParaRPr/>
          </a:p>
          <a:p>
            <a:pPr indent="-304792" lvl="0" marL="304792" rtl="0" algn="l">
              <a:lnSpc>
                <a:spcPct val="90000"/>
              </a:lnSpc>
              <a:spcBef>
                <a:spcPts val="1333"/>
              </a:spcBef>
              <a:spcAft>
                <a:spcPts val="0"/>
              </a:spcAft>
              <a:buClr>
                <a:srgbClr val="262626"/>
              </a:buClr>
              <a:buSzPts val="2400"/>
              <a:buChar char="•"/>
            </a:pPr>
            <a:r>
              <a:rPr lang="en-US" sz="2400">
                <a:solidFill>
                  <a:srgbClr val="262626"/>
                </a:solidFill>
              </a:rPr>
              <a:t>R folders contain both .md (for internet viewing) and .rmd (for downloading) files</a:t>
            </a:r>
            <a:endParaRPr/>
          </a:p>
          <a:p>
            <a:pPr indent="0" lvl="0" marL="0" rtl="0" algn="l">
              <a:lnSpc>
                <a:spcPct val="90000"/>
              </a:lnSpc>
              <a:spcBef>
                <a:spcPts val="1333"/>
              </a:spcBef>
              <a:spcAft>
                <a:spcPts val="0"/>
              </a:spcAft>
              <a:buClr>
                <a:schemeClr val="dk1"/>
              </a:buClr>
              <a:buSzPts val="2400"/>
              <a:buNone/>
            </a:pPr>
            <a:r>
              <a:t/>
            </a:r>
            <a:endParaRPr b="1" sz="2400"/>
          </a:p>
          <a:p>
            <a:pPr indent="-152392" lvl="0" marL="304792" rtl="0" algn="l">
              <a:lnSpc>
                <a:spcPct val="90000"/>
              </a:lnSpc>
              <a:spcBef>
                <a:spcPts val="1333"/>
              </a:spcBef>
              <a:spcAft>
                <a:spcPts val="0"/>
              </a:spcAft>
              <a:buClr>
                <a:schemeClr val="dk1"/>
              </a:buClr>
              <a:buSzPts val="2400"/>
              <a:buNone/>
            </a:pPr>
            <a:r>
              <a:t/>
            </a:r>
            <a:endParaRPr b="1" sz="2400"/>
          </a:p>
        </p:txBody>
      </p:sp>
      <p:sp>
        <p:nvSpPr>
          <p:cNvPr id="166" name="Google Shape;166;p2"/>
          <p:cNvSpPr txBox="1"/>
          <p:nvPr/>
        </p:nvSpPr>
        <p:spPr>
          <a:xfrm>
            <a:off x="295843" y="1356659"/>
            <a:ext cx="92184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262626"/>
                </a:solidFill>
                <a:latin typeface="Calibri"/>
                <a:ea typeface="Calibri"/>
                <a:cs typeface="Calibri"/>
                <a:sym typeface="Calibri"/>
              </a:rPr>
              <a:t>https://github.com/coastwatch-training/CoastWatch-Tutorials</a:t>
            </a:r>
            <a:endParaRPr/>
          </a:p>
        </p:txBody>
      </p:sp>
      <p:pic>
        <p:nvPicPr>
          <p:cNvPr id="167" name="Google Shape;167;p2"/>
          <p:cNvPicPr preferRelativeResize="0"/>
          <p:nvPr/>
        </p:nvPicPr>
        <p:blipFill rotWithShape="1">
          <a:blip r:embed="rId3">
            <a:alphaModFix/>
          </a:blip>
          <a:srcRect b="0" l="0" r="0" t="0"/>
          <a:stretch/>
        </p:blipFill>
        <p:spPr>
          <a:xfrm>
            <a:off x="143429" y="2203200"/>
            <a:ext cx="7772402" cy="37918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List of Tutorials on GitHub</a:t>
            </a:r>
            <a:endParaRPr>
              <a:solidFill>
                <a:schemeClr val="accent1"/>
              </a:solidFill>
            </a:endParaRPr>
          </a:p>
        </p:txBody>
      </p:sp>
      <p:sp>
        <p:nvSpPr>
          <p:cNvPr id="174" name="Google Shape;174;p3"/>
          <p:cNvSpPr txBox="1"/>
          <p:nvPr>
            <p:ph idx="1" type="body"/>
          </p:nvPr>
        </p:nvSpPr>
        <p:spPr>
          <a:xfrm>
            <a:off x="201714" y="1329145"/>
            <a:ext cx="12008216" cy="43497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2328"/>
              </a:buClr>
              <a:buSzPts val="1400"/>
              <a:buNone/>
            </a:pPr>
            <a:r>
              <a:rPr b="0" i="0" lang="en-US" sz="1400" u="sng" strike="noStrike">
                <a:solidFill>
                  <a:srgbClr val="1F2328"/>
                </a:solidFill>
                <a:latin typeface="Arial"/>
                <a:ea typeface="Arial"/>
                <a:cs typeface="Arial"/>
                <a:sym typeface="Arial"/>
                <a:hlinkClick r:id="rId3">
                  <a:extLst>
                    <a:ext uri="{A12FA001-AC4F-418D-AE19-62706E023703}">
                      <ahyp:hlinkClr val="tx"/>
                    </a:ext>
                  </a:extLst>
                </a:hlinkClick>
              </a:rPr>
              <a:t>Tutorial1-basics</a:t>
            </a:r>
            <a:r>
              <a:rPr b="0" i="0" lang="en-US" sz="1400">
                <a:solidFill>
                  <a:srgbClr val="1F2328"/>
                </a:solidFill>
                <a:latin typeface="Arial"/>
                <a:ea typeface="Arial"/>
                <a:cs typeface="Arial"/>
                <a:sym typeface="Arial"/>
              </a:rPr>
              <a:t> Learn to access satellite data from CoastWatch ERDDAP data server and to work with NetCDF files. Visualize sea surface temperature on a map and plot time series data.</a:t>
            </a:r>
            <a:endParaRPr/>
          </a:p>
          <a:p>
            <a:pPr indent="0" lvl="0" marL="0" rtl="0" algn="l">
              <a:lnSpc>
                <a:spcPct val="90000"/>
              </a:lnSpc>
              <a:spcBef>
                <a:spcPts val="733"/>
              </a:spcBef>
              <a:spcAft>
                <a:spcPts val="0"/>
              </a:spcAft>
              <a:buClr>
                <a:srgbClr val="1F2328"/>
              </a:buClr>
              <a:buSzPts val="1400"/>
              <a:buNone/>
            </a:pPr>
            <a:r>
              <a:rPr b="0" i="0" lang="en-US" sz="1400" u="sng" strike="noStrike">
                <a:solidFill>
                  <a:srgbClr val="1F2328"/>
                </a:solidFill>
                <a:latin typeface="Arial"/>
                <a:ea typeface="Arial"/>
                <a:cs typeface="Arial"/>
                <a:sym typeface="Arial"/>
                <a:hlinkClick r:id="rId4">
                  <a:extLst>
                    <a:ext uri="{A12FA001-AC4F-418D-AE19-62706E023703}">
                      <ahyp:hlinkClr val="tx"/>
                    </a:ext>
                  </a:extLst>
                </a:hlinkClick>
              </a:rPr>
              <a:t>Tutorial2-timeseries-compare-sensors</a:t>
            </a:r>
            <a:r>
              <a:rPr b="0" i="0" lang="en-US" sz="1400">
                <a:solidFill>
                  <a:srgbClr val="1F2328"/>
                </a:solidFill>
                <a:latin typeface="Arial"/>
                <a:ea typeface="Arial"/>
                <a:cs typeface="Arial"/>
                <a:sym typeface="Arial"/>
              </a:rPr>
              <a:t> Learn common ways to download data from ERDDAP servers to access time-series chlorophyll data from four different satellite datasets and summarize and visualize the data for comparison.</a:t>
            </a:r>
            <a:endParaRPr/>
          </a:p>
          <a:p>
            <a:pPr indent="0" lvl="0" marL="0" rtl="0" algn="l">
              <a:lnSpc>
                <a:spcPct val="90000"/>
              </a:lnSpc>
              <a:spcBef>
                <a:spcPts val="733"/>
              </a:spcBef>
              <a:spcAft>
                <a:spcPts val="0"/>
              </a:spcAft>
              <a:buClr>
                <a:srgbClr val="1F2328"/>
              </a:buClr>
              <a:buSzPts val="1400"/>
              <a:buNone/>
            </a:pPr>
            <a:r>
              <a:rPr b="0" i="0" lang="en-US" sz="1400" u="sng" strike="noStrike">
                <a:solidFill>
                  <a:srgbClr val="1F2328"/>
                </a:solidFill>
                <a:latin typeface="Arial"/>
                <a:ea typeface="Arial"/>
                <a:cs typeface="Arial"/>
                <a:sym typeface="Arial"/>
                <a:hlinkClick r:id="rId5">
                  <a:extLst>
                    <a:ext uri="{A12FA001-AC4F-418D-AE19-62706E023703}">
                      <ahyp:hlinkClr val="tx"/>
                    </a:ext>
                  </a:extLst>
                </a:hlinkClick>
              </a:rPr>
              <a:t>calculate-seaice-extent</a:t>
            </a:r>
            <a:r>
              <a:rPr b="0" i="0" lang="en-US" sz="1400">
                <a:solidFill>
                  <a:srgbClr val="1F2328"/>
                </a:solidFill>
                <a:latin typeface="Arial"/>
                <a:ea typeface="Arial"/>
                <a:cs typeface="Arial"/>
                <a:sym typeface="Arial"/>
              </a:rPr>
              <a:t> View sea ice concentration (SIC) data on a map with the polar stereographic projection. Calculate and compare sea ice area/extent from multi-year SIC datasets.</a:t>
            </a:r>
            <a:endParaRPr/>
          </a:p>
          <a:p>
            <a:pPr indent="0" lvl="0" marL="0" rtl="0" algn="l">
              <a:lnSpc>
                <a:spcPct val="90000"/>
              </a:lnSpc>
              <a:spcBef>
                <a:spcPts val="733"/>
              </a:spcBef>
              <a:spcAft>
                <a:spcPts val="0"/>
              </a:spcAft>
              <a:buClr>
                <a:srgbClr val="1F2328"/>
              </a:buClr>
              <a:buSzPts val="1400"/>
              <a:buNone/>
            </a:pPr>
            <a:r>
              <a:rPr b="0" i="0" lang="en-US" sz="1400" u="sng" strike="noStrike">
                <a:solidFill>
                  <a:srgbClr val="1F2328"/>
                </a:solidFill>
                <a:latin typeface="Arial"/>
                <a:ea typeface="Arial"/>
                <a:cs typeface="Arial"/>
                <a:sym typeface="Arial"/>
                <a:hlinkClick r:id="rId6">
                  <a:extLst>
                    <a:ext uri="{A12FA001-AC4F-418D-AE19-62706E023703}">
                      <ahyp:hlinkClr val="tx"/>
                    </a:ext>
                  </a:extLst>
                </a:hlinkClick>
              </a:rPr>
              <a:t>convert-180+180-to-0-360-longitude</a:t>
            </a:r>
            <a:r>
              <a:rPr b="0" i="0" lang="en-US" sz="1400">
                <a:solidFill>
                  <a:srgbClr val="1F2328"/>
                </a:solidFill>
                <a:latin typeface="Arial"/>
                <a:ea typeface="Arial"/>
                <a:cs typeface="Arial"/>
                <a:sym typeface="Arial"/>
              </a:rPr>
              <a:t> Work with datasets with -180° to +180° longitude values in a region that crosses the antimeridian. Convert the coordinates from (-180, +180) to (0, 360) and visualize data on a map.</a:t>
            </a:r>
            <a:endParaRPr/>
          </a:p>
          <a:p>
            <a:pPr indent="0" lvl="0" marL="0" rtl="0" algn="l">
              <a:lnSpc>
                <a:spcPct val="90000"/>
              </a:lnSpc>
              <a:spcBef>
                <a:spcPts val="733"/>
              </a:spcBef>
              <a:spcAft>
                <a:spcPts val="0"/>
              </a:spcAft>
              <a:buClr>
                <a:srgbClr val="1F2328"/>
              </a:buClr>
              <a:buSzPts val="1400"/>
              <a:buNone/>
            </a:pPr>
            <a:r>
              <a:rPr b="0" i="0" lang="en-US" sz="1400" u="sng" strike="noStrike">
                <a:solidFill>
                  <a:srgbClr val="1F2328"/>
                </a:solidFill>
                <a:latin typeface="Arial"/>
                <a:ea typeface="Arial"/>
                <a:cs typeface="Arial"/>
                <a:sym typeface="Arial"/>
                <a:hlinkClick r:id="rId7">
                  <a:extLst>
                    <a:ext uri="{A12FA001-AC4F-418D-AE19-62706E023703}">
                      <ahyp:hlinkClr val="tx"/>
                    </a:ext>
                  </a:extLst>
                </a:hlinkClick>
              </a:rPr>
              <a:t>create-virtual-buoy-with-satellite-data</a:t>
            </a:r>
            <a:r>
              <a:rPr b="0" i="0" lang="en-US" sz="1400">
                <a:solidFill>
                  <a:srgbClr val="1F2328"/>
                </a:solidFill>
                <a:latin typeface="Arial"/>
                <a:ea typeface="Arial"/>
                <a:cs typeface="Arial"/>
                <a:sym typeface="Arial"/>
              </a:rPr>
              <a:t> Create a “virtual” buoy using satellite data to fill the gaps in in-situ data collected by a physical buoy. Extract data from a location close to an existing buoy. Clean dataset by removing outliers, and aggregate (resample) to achieve a reduced temporal resolution. Plot time series data.</a:t>
            </a:r>
            <a:endParaRPr/>
          </a:p>
          <a:p>
            <a:pPr indent="0" lvl="0" marL="0" rtl="0" algn="l">
              <a:lnSpc>
                <a:spcPct val="90000"/>
              </a:lnSpc>
              <a:spcBef>
                <a:spcPts val="733"/>
              </a:spcBef>
              <a:spcAft>
                <a:spcPts val="0"/>
              </a:spcAft>
              <a:buClr>
                <a:srgbClr val="1F2328"/>
              </a:buClr>
              <a:buSzPts val="1400"/>
              <a:buNone/>
            </a:pPr>
            <a:r>
              <a:rPr b="0" i="0" lang="en-US" sz="1400" u="sng" strike="noStrike">
                <a:solidFill>
                  <a:srgbClr val="1F2328"/>
                </a:solidFill>
                <a:latin typeface="Arial"/>
                <a:ea typeface="Arial"/>
                <a:cs typeface="Arial"/>
                <a:sym typeface="Arial"/>
                <a:hlinkClick r:id="rId8">
                  <a:extLst>
                    <a:ext uri="{A12FA001-AC4F-418D-AE19-62706E023703}">
                      <ahyp:hlinkClr val="tx"/>
                    </a:ext>
                  </a:extLst>
                </a:hlinkClick>
              </a:rPr>
              <a:t>extract-satellite-data-within-boundary</a:t>
            </a:r>
            <a:r>
              <a:rPr b="0" i="0" lang="en-US" sz="1400">
                <a:solidFill>
                  <a:srgbClr val="1F2328"/>
                </a:solidFill>
                <a:latin typeface="Arial"/>
                <a:ea typeface="Arial"/>
                <a:cs typeface="Arial"/>
                <a:sym typeface="Arial"/>
              </a:rPr>
              <a:t> Extract sea surface temperature satellite data for an non-rectangular geographical region from an ERDDAP server using a shapefile, make maps, and plot a timeseries of the seasonal cycle of SST within the boundary.</a:t>
            </a:r>
            <a:endParaRPr/>
          </a:p>
          <a:p>
            <a:pPr indent="0" lvl="0" marL="0" rtl="0" algn="l">
              <a:lnSpc>
                <a:spcPct val="90000"/>
              </a:lnSpc>
              <a:spcBef>
                <a:spcPts val="733"/>
              </a:spcBef>
              <a:spcAft>
                <a:spcPts val="0"/>
              </a:spcAft>
              <a:buClr>
                <a:srgbClr val="1F2328"/>
              </a:buClr>
              <a:buSzPts val="1400"/>
              <a:buNone/>
            </a:pPr>
            <a:r>
              <a:rPr b="0" i="0" lang="en-US" sz="1400" u="sng" strike="noStrike">
                <a:solidFill>
                  <a:srgbClr val="1F2328"/>
                </a:solidFill>
                <a:latin typeface="Arial"/>
                <a:ea typeface="Arial"/>
                <a:cs typeface="Arial"/>
                <a:sym typeface="Arial"/>
                <a:hlinkClick r:id="rId9">
                  <a:extLst>
                    <a:ext uri="{A12FA001-AC4F-418D-AE19-62706E023703}">
                      <ahyp:hlinkClr val="tx"/>
                    </a:ext>
                  </a:extLst>
                </a:hlinkClick>
              </a:rPr>
              <a:t>map-data-with-different-projections</a:t>
            </a:r>
            <a:r>
              <a:rPr b="0" i="0" lang="en-US" sz="1400">
                <a:solidFill>
                  <a:srgbClr val="1F2328"/>
                </a:solidFill>
                <a:latin typeface="Arial"/>
                <a:ea typeface="Arial"/>
                <a:cs typeface="Arial"/>
                <a:sym typeface="Arial"/>
              </a:rPr>
              <a:t> Download and examine a polar stereographic projected dataset, plot the data on a projected map. Add animal track data with geographical coordinates onto the projected map.</a:t>
            </a:r>
            <a:endParaRPr/>
          </a:p>
          <a:p>
            <a:pPr indent="0" lvl="0" marL="0" rtl="0" algn="l">
              <a:lnSpc>
                <a:spcPct val="90000"/>
              </a:lnSpc>
              <a:spcBef>
                <a:spcPts val="733"/>
              </a:spcBef>
              <a:spcAft>
                <a:spcPts val="0"/>
              </a:spcAft>
              <a:buClr>
                <a:srgbClr val="1F2328"/>
              </a:buClr>
              <a:buSzPts val="1400"/>
              <a:buNone/>
            </a:pPr>
            <a:r>
              <a:rPr b="0" i="0" lang="en-US" sz="1400" u="sng" strike="noStrike">
                <a:solidFill>
                  <a:srgbClr val="1F2328"/>
                </a:solidFill>
                <a:latin typeface="Arial"/>
                <a:ea typeface="Arial"/>
                <a:cs typeface="Arial"/>
                <a:sym typeface="Arial"/>
                <a:hlinkClick r:id="rId10">
                  <a:extLst>
                    <a:ext uri="{A12FA001-AC4F-418D-AE19-62706E023703}">
                      <ahyp:hlinkClr val="tx"/>
                    </a:ext>
                  </a:extLst>
                </a:hlinkClick>
              </a:rPr>
              <a:t>matchup-satellite-buoy-data</a:t>
            </a:r>
            <a:r>
              <a:rPr b="0" i="0" lang="en-US" sz="1400">
                <a:solidFill>
                  <a:srgbClr val="1F2328"/>
                </a:solidFill>
                <a:latin typeface="Arial"/>
                <a:ea typeface="Arial"/>
                <a:cs typeface="Arial"/>
                <a:sym typeface="Arial"/>
              </a:rPr>
              <a:t> Temporally and geospatially subset satellite data to match with buoy data (tabular), run statistical analysis and produce a map of the satellite data with overlaying buoy data.</a:t>
            </a:r>
            <a:endParaRPr/>
          </a:p>
          <a:p>
            <a:pPr indent="0" lvl="0" marL="0" rtl="0" algn="l">
              <a:lnSpc>
                <a:spcPct val="90000"/>
              </a:lnSpc>
              <a:spcBef>
                <a:spcPts val="733"/>
              </a:spcBef>
              <a:spcAft>
                <a:spcPts val="0"/>
              </a:spcAft>
              <a:buClr>
                <a:srgbClr val="1F2328"/>
              </a:buClr>
              <a:buSzPts val="1400"/>
              <a:buNone/>
            </a:pPr>
            <a:r>
              <a:rPr b="0" i="0" lang="en-US" sz="1400" u="sng" strike="noStrike">
                <a:solidFill>
                  <a:srgbClr val="1F2328"/>
                </a:solidFill>
                <a:latin typeface="Arial"/>
                <a:ea typeface="Arial"/>
                <a:cs typeface="Arial"/>
                <a:sym typeface="Arial"/>
                <a:hlinkClick r:id="rId11">
                  <a:extLst>
                    <a:ext uri="{A12FA001-AC4F-418D-AE19-62706E023703}">
                      <ahyp:hlinkClr val="tx"/>
                    </a:ext>
                  </a:extLst>
                </a:hlinkClick>
              </a:rPr>
              <a:t>matchup-satellite-data-to-track-locations</a:t>
            </a:r>
            <a:r>
              <a:rPr b="0" i="0" lang="en-US" sz="1400">
                <a:solidFill>
                  <a:srgbClr val="1F2328"/>
                </a:solidFill>
                <a:latin typeface="Arial"/>
                <a:ea typeface="Arial"/>
                <a:cs typeface="Arial"/>
                <a:sym typeface="Arial"/>
              </a:rPr>
              <a:t> Extract satellite data along a set of points defined by longitude, latitude, and time coordinates like that produced by an animal telemetry tag, a ship track, or a glider track.</a:t>
            </a:r>
            <a:endParaRPr/>
          </a:p>
          <a:p>
            <a:pPr indent="0" lvl="0" marL="0" rtl="0" algn="l">
              <a:lnSpc>
                <a:spcPct val="90000"/>
              </a:lnSpc>
              <a:spcBef>
                <a:spcPts val="1333"/>
              </a:spcBef>
              <a:spcAft>
                <a:spcPts val="0"/>
              </a:spcAft>
              <a:buClr>
                <a:srgbClr val="1F2328"/>
              </a:buClr>
              <a:buSzPts val="1400"/>
              <a:buNone/>
            </a:pPr>
            <a:r>
              <a:rPr b="0" i="0" lang="en-US" sz="1400" u="sng" strike="noStrike">
                <a:solidFill>
                  <a:srgbClr val="1F2328"/>
                </a:solidFill>
                <a:latin typeface="Arial"/>
                <a:ea typeface="Arial"/>
                <a:cs typeface="Arial"/>
                <a:sym typeface="Arial"/>
                <a:hlinkClick r:id="rId12">
                  <a:extLst>
                    <a:ext uri="{A12FA001-AC4F-418D-AE19-62706E023703}">
                      <ahyp:hlinkClr val="tx"/>
                    </a:ext>
                  </a:extLst>
                </a:hlinkClick>
              </a:rPr>
              <a:t>transform-to-another-map-projection</a:t>
            </a:r>
            <a:r>
              <a:rPr b="0" i="0" lang="en-US" sz="1400">
                <a:solidFill>
                  <a:srgbClr val="1F2328"/>
                </a:solidFill>
                <a:latin typeface="Arial"/>
                <a:ea typeface="Arial"/>
                <a:cs typeface="Arial"/>
                <a:sym typeface="Arial"/>
              </a:rPr>
              <a:t> Access satellite data with polar stereographic coordinates and transform it into a different coordinate system using EPSG code.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Tutorial1-basics</a:t>
            </a:r>
            <a:endParaRPr>
              <a:solidFill>
                <a:schemeClr val="accent1"/>
              </a:solidFill>
            </a:endParaRPr>
          </a:p>
        </p:txBody>
      </p:sp>
      <p:sp>
        <p:nvSpPr>
          <p:cNvPr id="181" name="Google Shape;181;p4"/>
          <p:cNvSpPr txBox="1"/>
          <p:nvPr>
            <p:ph idx="1" type="body"/>
          </p:nvPr>
        </p:nvSpPr>
        <p:spPr>
          <a:xfrm>
            <a:off x="201714" y="1329145"/>
            <a:ext cx="12008216" cy="43497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2328"/>
              </a:buClr>
              <a:buSzPts val="2000"/>
              <a:buNone/>
            </a:pPr>
            <a:r>
              <a:rPr b="0" i="0" lang="en-US" sz="2000">
                <a:solidFill>
                  <a:srgbClr val="1F2328"/>
                </a:solidFill>
                <a:latin typeface="Arial"/>
                <a:ea typeface="Arial"/>
                <a:cs typeface="Arial"/>
                <a:sym typeface="Arial"/>
              </a:rPr>
              <a:t>Learn to access satellite data from CoastWatch ERDDAP data server and to work with NetCDF files. Visualize sea surface temperature on a map and plot time series data.</a:t>
            </a:r>
            <a:endParaRPr/>
          </a:p>
        </p:txBody>
      </p:sp>
      <p:sp>
        <p:nvSpPr>
          <p:cNvPr id="182" name="Google Shape;182;p4"/>
          <p:cNvSpPr txBox="1"/>
          <p:nvPr/>
        </p:nvSpPr>
        <p:spPr>
          <a:xfrm>
            <a:off x="376526" y="2097750"/>
            <a:ext cx="50565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1F2328"/>
                </a:solidFill>
                <a:latin typeface="Arial"/>
                <a:ea typeface="Arial"/>
                <a:cs typeface="Arial"/>
                <a:sym typeface="Arial"/>
              </a:rPr>
              <a:t>Tutorial demonstrates: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Locating a satellite product in ERDDAP</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Manually changing the constraints </a:t>
            </a:r>
            <a:endParaRPr/>
          </a:p>
          <a:p>
            <a:pPr indent="-285750" lvl="0" marL="285750" marR="0" rtl="0" algn="l">
              <a:spcBef>
                <a:spcPts val="0"/>
              </a:spcBef>
              <a:spcAft>
                <a:spcPts val="0"/>
              </a:spcAft>
              <a:buClr>
                <a:srgbClr val="1F2328"/>
              </a:buClr>
              <a:buSzPts val="1800"/>
              <a:buFont typeface="Arial"/>
              <a:buChar char="•"/>
            </a:pPr>
            <a:r>
              <a:rPr lang="en-US" sz="1800">
                <a:solidFill>
                  <a:srgbClr val="1F2328"/>
                </a:solidFill>
              </a:rPr>
              <a:t>C</a:t>
            </a:r>
            <a:r>
              <a:rPr b="0" i="0" lang="en-US" sz="1800">
                <a:solidFill>
                  <a:srgbClr val="1F2328"/>
                </a:solidFill>
                <a:latin typeface="Arial"/>
                <a:ea typeface="Arial"/>
                <a:cs typeface="Arial"/>
                <a:sym typeface="Arial"/>
              </a:rPr>
              <a:t>opying the URL defining the data request</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Downloading the resulting NetCDF file</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Opening and examining the NetCDF file</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Making basic maps and time series plots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3" name="Google Shape;183;p4"/>
          <p:cNvPicPr preferRelativeResize="0"/>
          <p:nvPr/>
        </p:nvPicPr>
        <p:blipFill rotWithShape="1">
          <a:blip r:embed="rId3">
            <a:alphaModFix/>
          </a:blip>
          <a:srcRect b="0" l="0" r="0" t="0"/>
          <a:stretch/>
        </p:blipFill>
        <p:spPr>
          <a:xfrm>
            <a:off x="3491690" y="4158748"/>
            <a:ext cx="3792136" cy="2143381"/>
          </a:xfrm>
          <a:prstGeom prst="rect">
            <a:avLst/>
          </a:prstGeom>
          <a:noFill/>
          <a:ln>
            <a:noFill/>
          </a:ln>
        </p:spPr>
      </p:pic>
      <p:pic>
        <p:nvPicPr>
          <p:cNvPr id="184" name="Google Shape;184;p4"/>
          <p:cNvPicPr preferRelativeResize="0"/>
          <p:nvPr/>
        </p:nvPicPr>
        <p:blipFill rotWithShape="1">
          <a:blip r:embed="rId4">
            <a:alphaModFix/>
          </a:blip>
          <a:srcRect b="0" l="0" r="0" t="0"/>
          <a:stretch/>
        </p:blipFill>
        <p:spPr>
          <a:xfrm>
            <a:off x="7102686" y="1627561"/>
            <a:ext cx="5056626" cy="40513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Tutorial2-timeseries-compare-sensors</a:t>
            </a:r>
            <a:endParaRPr>
              <a:solidFill>
                <a:schemeClr val="accent1"/>
              </a:solidFill>
            </a:endParaRPr>
          </a:p>
        </p:txBody>
      </p:sp>
      <p:sp>
        <p:nvSpPr>
          <p:cNvPr id="191" name="Google Shape;191;p5"/>
          <p:cNvSpPr txBox="1"/>
          <p:nvPr>
            <p:ph idx="1" type="body"/>
          </p:nvPr>
        </p:nvSpPr>
        <p:spPr>
          <a:xfrm>
            <a:off x="201714" y="1329145"/>
            <a:ext cx="12008216" cy="43497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2328"/>
              </a:buClr>
              <a:buSzPts val="2000"/>
              <a:buNone/>
            </a:pPr>
            <a:r>
              <a:rPr b="0" i="0" lang="en-US" sz="2000">
                <a:solidFill>
                  <a:srgbClr val="1F2328"/>
                </a:solidFill>
                <a:latin typeface="Arial"/>
                <a:ea typeface="Arial"/>
                <a:cs typeface="Arial"/>
                <a:sym typeface="Arial"/>
              </a:rPr>
              <a:t>Learn common ways to download data from ERDDAP servers to access time-series chlorophyll data from four different satellite datasets and summarize and visualize the data for comparison.</a:t>
            </a:r>
            <a:endParaRPr/>
          </a:p>
        </p:txBody>
      </p:sp>
      <p:pic>
        <p:nvPicPr>
          <p:cNvPr id="192" name="Google Shape;192;p5"/>
          <p:cNvPicPr preferRelativeResize="0"/>
          <p:nvPr/>
        </p:nvPicPr>
        <p:blipFill rotWithShape="1">
          <a:blip r:embed="rId3">
            <a:alphaModFix/>
          </a:blip>
          <a:srcRect b="0" l="0" r="0" t="0"/>
          <a:stretch/>
        </p:blipFill>
        <p:spPr>
          <a:xfrm>
            <a:off x="3660559" y="4356846"/>
            <a:ext cx="2242700" cy="1861365"/>
          </a:xfrm>
          <a:prstGeom prst="rect">
            <a:avLst/>
          </a:prstGeom>
          <a:noFill/>
          <a:ln>
            <a:noFill/>
          </a:ln>
        </p:spPr>
      </p:pic>
      <p:pic>
        <p:nvPicPr>
          <p:cNvPr id="193" name="Google Shape;193;p5"/>
          <p:cNvPicPr preferRelativeResize="0"/>
          <p:nvPr/>
        </p:nvPicPr>
        <p:blipFill rotWithShape="1">
          <a:blip r:embed="rId4">
            <a:alphaModFix/>
          </a:blip>
          <a:srcRect b="0" l="0" r="0" t="0"/>
          <a:stretch/>
        </p:blipFill>
        <p:spPr>
          <a:xfrm>
            <a:off x="5547108" y="2097745"/>
            <a:ext cx="6662822" cy="3581149"/>
          </a:xfrm>
          <a:prstGeom prst="rect">
            <a:avLst/>
          </a:prstGeom>
          <a:noFill/>
          <a:ln>
            <a:noFill/>
          </a:ln>
        </p:spPr>
      </p:pic>
      <p:sp>
        <p:nvSpPr>
          <p:cNvPr id="194" name="Google Shape;194;p5"/>
          <p:cNvSpPr txBox="1"/>
          <p:nvPr/>
        </p:nvSpPr>
        <p:spPr>
          <a:xfrm>
            <a:off x="376525" y="2097750"/>
            <a:ext cx="5719500" cy="258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1F2328"/>
                </a:solidFill>
                <a:latin typeface="Arial"/>
                <a:ea typeface="Arial"/>
                <a:cs typeface="Arial"/>
                <a:sym typeface="Arial"/>
              </a:rPr>
              <a:t>Tutorial demonstrates: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Using </a:t>
            </a:r>
            <a:r>
              <a:rPr b="1" i="0" lang="en-US" sz="1800">
                <a:solidFill>
                  <a:srgbClr val="1F2328"/>
                </a:solidFill>
                <a:latin typeface="Arial"/>
                <a:ea typeface="Arial"/>
                <a:cs typeface="Arial"/>
                <a:sym typeface="Arial"/>
              </a:rPr>
              <a:t>rerddap</a:t>
            </a:r>
            <a:r>
              <a:rPr b="0" i="0" lang="en-US" sz="1800">
                <a:solidFill>
                  <a:srgbClr val="1F2328"/>
                </a:solidFill>
                <a:latin typeface="Arial"/>
                <a:ea typeface="Arial"/>
                <a:cs typeface="Arial"/>
                <a:sym typeface="Arial"/>
              </a:rPr>
              <a:t> to extract data from a rectangular area of the ocean over time</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Retrieve information about a dataset from ERDDAP</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Comparing results from different sensors</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Averaging data spatially</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Producing timeseries plots</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Drawing maps with satellite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calculate-seaice-extent</a:t>
            </a:r>
            <a:endParaRPr>
              <a:solidFill>
                <a:schemeClr val="accent1"/>
              </a:solidFill>
            </a:endParaRPr>
          </a:p>
        </p:txBody>
      </p:sp>
      <p:sp>
        <p:nvSpPr>
          <p:cNvPr id="201" name="Google Shape;201;p6"/>
          <p:cNvSpPr txBox="1"/>
          <p:nvPr>
            <p:ph idx="1" type="body"/>
          </p:nvPr>
        </p:nvSpPr>
        <p:spPr>
          <a:xfrm>
            <a:off x="201714" y="1329145"/>
            <a:ext cx="12008216" cy="43497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2328"/>
              </a:buClr>
              <a:buSzPts val="2000"/>
              <a:buNone/>
            </a:pPr>
            <a:r>
              <a:rPr lang="en-US" sz="2000">
                <a:solidFill>
                  <a:srgbClr val="1F2328"/>
                </a:solidFill>
                <a:latin typeface="Arial"/>
                <a:ea typeface="Arial"/>
                <a:cs typeface="Arial"/>
                <a:sym typeface="Arial"/>
              </a:rPr>
              <a:t>View sea ice concentration (SIC) data on a map with the polar stereographic projection. </a:t>
            </a:r>
            <a:br>
              <a:rPr lang="en-US" sz="2000">
                <a:solidFill>
                  <a:srgbClr val="1F2328"/>
                </a:solidFill>
                <a:latin typeface="Arial"/>
                <a:ea typeface="Arial"/>
                <a:cs typeface="Arial"/>
                <a:sym typeface="Arial"/>
              </a:rPr>
            </a:br>
            <a:r>
              <a:rPr lang="en-US" sz="2000">
                <a:solidFill>
                  <a:srgbClr val="1F2328"/>
                </a:solidFill>
                <a:latin typeface="Arial"/>
                <a:ea typeface="Arial"/>
                <a:cs typeface="Arial"/>
                <a:sym typeface="Arial"/>
              </a:rPr>
              <a:t>Calculate and compare sea ice area/extent from multi-year SIC datasets. </a:t>
            </a:r>
            <a:endParaRPr b="0" i="0" sz="2000">
              <a:solidFill>
                <a:srgbClr val="1F2328"/>
              </a:solidFill>
              <a:latin typeface="Arial"/>
              <a:ea typeface="Arial"/>
              <a:cs typeface="Arial"/>
              <a:sym typeface="Arial"/>
            </a:endParaRPr>
          </a:p>
        </p:txBody>
      </p:sp>
      <p:pic>
        <p:nvPicPr>
          <p:cNvPr id="202" name="Google Shape;202;p6"/>
          <p:cNvPicPr preferRelativeResize="0"/>
          <p:nvPr/>
        </p:nvPicPr>
        <p:blipFill rotWithShape="1">
          <a:blip r:embed="rId3">
            <a:alphaModFix/>
          </a:blip>
          <a:srcRect b="0" l="0" r="0" t="0"/>
          <a:stretch/>
        </p:blipFill>
        <p:spPr>
          <a:xfrm>
            <a:off x="4294024" y="3832749"/>
            <a:ext cx="3588225" cy="2382049"/>
          </a:xfrm>
          <a:prstGeom prst="rect">
            <a:avLst/>
          </a:prstGeom>
          <a:noFill/>
          <a:ln>
            <a:noFill/>
          </a:ln>
        </p:spPr>
      </p:pic>
      <p:pic>
        <p:nvPicPr>
          <p:cNvPr id="203" name="Google Shape;203;p6"/>
          <p:cNvPicPr preferRelativeResize="0"/>
          <p:nvPr/>
        </p:nvPicPr>
        <p:blipFill rotWithShape="1">
          <a:blip r:embed="rId4">
            <a:alphaModFix/>
          </a:blip>
          <a:srcRect b="0" l="0" r="0" t="0"/>
          <a:stretch/>
        </p:blipFill>
        <p:spPr>
          <a:xfrm>
            <a:off x="7729860" y="1907315"/>
            <a:ext cx="4390420" cy="4126654"/>
          </a:xfrm>
          <a:prstGeom prst="rect">
            <a:avLst/>
          </a:prstGeom>
          <a:noFill/>
          <a:ln>
            <a:noFill/>
          </a:ln>
        </p:spPr>
      </p:pic>
      <p:sp>
        <p:nvSpPr>
          <p:cNvPr id="204" name="Google Shape;204;p6"/>
          <p:cNvSpPr txBox="1"/>
          <p:nvPr/>
        </p:nvSpPr>
        <p:spPr>
          <a:xfrm>
            <a:off x="395675" y="2097750"/>
            <a:ext cx="77112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1F2328"/>
                </a:solidFill>
                <a:latin typeface="Arial"/>
                <a:ea typeface="Arial"/>
                <a:cs typeface="Arial"/>
                <a:sym typeface="Arial"/>
              </a:rPr>
              <a:t>Tutorial demonstrates: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Downloading and saving a netcdf file from the PolarWatch ERDDAP</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Accessing satellite data and metadata in polar stereographic </a:t>
            </a:r>
            <a:br>
              <a:rPr b="0" i="0" lang="en-US" sz="1800">
                <a:solidFill>
                  <a:srgbClr val="1F2328"/>
                </a:solidFill>
                <a:latin typeface="Arial"/>
                <a:ea typeface="Arial"/>
                <a:cs typeface="Arial"/>
                <a:sym typeface="Arial"/>
              </a:rPr>
            </a:br>
            <a:r>
              <a:rPr b="0" i="0" lang="en-US" sz="1800">
                <a:solidFill>
                  <a:srgbClr val="1F2328"/>
                </a:solidFill>
                <a:latin typeface="Arial"/>
                <a:ea typeface="Arial"/>
                <a:cs typeface="Arial"/>
                <a:sym typeface="Arial"/>
              </a:rPr>
              <a:t>projection</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Downloading and adding grid cell area data to </a:t>
            </a:r>
            <a:r>
              <a:rPr lang="en-US" sz="1800">
                <a:solidFill>
                  <a:srgbClr val="1F2328"/>
                </a:solidFill>
              </a:rPr>
              <a:t>a </a:t>
            </a:r>
            <a:r>
              <a:rPr b="0" i="0" lang="en-US" sz="1800">
                <a:solidFill>
                  <a:srgbClr val="1F2328"/>
                </a:solidFill>
                <a:latin typeface="Arial"/>
                <a:ea typeface="Arial"/>
                <a:cs typeface="Arial"/>
                <a:sym typeface="Arial"/>
              </a:rPr>
              <a:t>map</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Computing sea ice area and extent </a:t>
            </a:r>
            <a:br>
              <a:rPr b="0" i="0" lang="en-US" sz="1800">
                <a:solidFill>
                  <a:srgbClr val="1F2328"/>
                </a:solidFill>
                <a:latin typeface="Arial"/>
                <a:ea typeface="Arial"/>
                <a:cs typeface="Arial"/>
                <a:sym typeface="Arial"/>
              </a:rPr>
            </a:br>
            <a:r>
              <a:rPr b="0" i="0" lang="en-US" sz="1800">
                <a:solidFill>
                  <a:srgbClr val="1F2328"/>
                </a:solidFill>
                <a:latin typeface="Arial"/>
                <a:ea typeface="Arial"/>
                <a:cs typeface="Arial"/>
                <a:sym typeface="Arial"/>
              </a:rPr>
              <a:t>using sea ice concentration data</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Plotting a time series of sea ice area </a:t>
            </a:r>
            <a:br>
              <a:rPr b="0" i="0" lang="en-US" sz="1800">
                <a:solidFill>
                  <a:srgbClr val="1F2328"/>
                </a:solidFill>
                <a:latin typeface="Arial"/>
                <a:ea typeface="Arial"/>
                <a:cs typeface="Arial"/>
                <a:sym typeface="Arial"/>
              </a:rPr>
            </a:br>
            <a:r>
              <a:rPr b="0" i="0" lang="en-US" sz="1800">
                <a:solidFill>
                  <a:srgbClr val="1F2328"/>
                </a:solidFill>
                <a:latin typeface="Arial"/>
                <a:ea typeface="Arial"/>
                <a:cs typeface="Arial"/>
                <a:sym typeface="Arial"/>
              </a:rPr>
              <a:t>and extent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Convert-180+180-to-0-360-longitude</a:t>
            </a:r>
            <a:endParaRPr>
              <a:solidFill>
                <a:schemeClr val="accent1"/>
              </a:solidFill>
            </a:endParaRPr>
          </a:p>
        </p:txBody>
      </p:sp>
      <p:sp>
        <p:nvSpPr>
          <p:cNvPr id="211" name="Google Shape;211;p7"/>
          <p:cNvSpPr txBox="1"/>
          <p:nvPr>
            <p:ph idx="1" type="body"/>
          </p:nvPr>
        </p:nvSpPr>
        <p:spPr>
          <a:xfrm>
            <a:off x="201714" y="1329145"/>
            <a:ext cx="12008216" cy="43497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2328"/>
              </a:buClr>
              <a:buSzPts val="2000"/>
              <a:buNone/>
            </a:pPr>
            <a:r>
              <a:rPr lang="en-US" sz="2000">
                <a:solidFill>
                  <a:srgbClr val="1F2328"/>
                </a:solidFill>
                <a:latin typeface="Arial"/>
                <a:ea typeface="Arial"/>
                <a:cs typeface="Arial"/>
                <a:sym typeface="Arial"/>
              </a:rPr>
              <a:t>Work with datasets with -180° to +180° longitude values in a region that crosses the antimeridian. Convert the coordinates from (-180, +180) to (0, 360) and visualize data on a map</a:t>
            </a:r>
            <a:endParaRPr b="0" i="0" sz="2000">
              <a:solidFill>
                <a:srgbClr val="1F2328"/>
              </a:solidFill>
              <a:latin typeface="Arial"/>
              <a:ea typeface="Arial"/>
              <a:cs typeface="Arial"/>
              <a:sym typeface="Arial"/>
            </a:endParaRPr>
          </a:p>
        </p:txBody>
      </p:sp>
      <p:sp>
        <p:nvSpPr>
          <p:cNvPr id="212" name="Google Shape;212;p7"/>
          <p:cNvSpPr txBox="1"/>
          <p:nvPr/>
        </p:nvSpPr>
        <p:spPr>
          <a:xfrm>
            <a:off x="376521" y="2097745"/>
            <a:ext cx="1062317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1F2328"/>
                </a:solidFill>
                <a:latin typeface="Arial"/>
                <a:ea typeface="Arial"/>
                <a:cs typeface="Arial"/>
                <a:sym typeface="Arial"/>
              </a:rPr>
              <a:t>Tutorial demonstrates: </a:t>
            </a:r>
            <a:endParaRPr/>
          </a:p>
          <a:p>
            <a:pPr indent="-285750" lvl="0" marL="285750" marR="0" rtl="0" algn="l">
              <a:spcBef>
                <a:spcPts val="0"/>
              </a:spcBef>
              <a:spcAft>
                <a:spcPts val="0"/>
              </a:spcAft>
              <a:buClr>
                <a:schemeClr val="dk1"/>
              </a:buClr>
              <a:buSzPts val="1800"/>
              <a:buFont typeface="Arial"/>
              <a:buChar char="•"/>
            </a:pPr>
            <a:r>
              <a:rPr b="0" i="0" lang="en-US" sz="1800">
                <a:solidFill>
                  <a:schemeClr val="dk1"/>
                </a:solidFill>
                <a:latin typeface="Arial"/>
                <a:ea typeface="Arial"/>
                <a:cs typeface="Arial"/>
                <a:sym typeface="Arial"/>
              </a:rPr>
              <a:t>Downloading data that crosses the antimeridian from a dataset with -180 to +180 longitude values</a:t>
            </a:r>
            <a:endParaRPr/>
          </a:p>
          <a:p>
            <a:pPr indent="-285750" lvl="0" marL="285750" marR="0" rtl="0" algn="l">
              <a:spcBef>
                <a:spcPts val="0"/>
              </a:spcBef>
              <a:spcAft>
                <a:spcPts val="0"/>
              </a:spcAft>
              <a:buClr>
                <a:schemeClr val="dk1"/>
              </a:buClr>
              <a:buSzPts val="1800"/>
              <a:buFont typeface="Arial"/>
              <a:buChar char="•"/>
            </a:pPr>
            <a:r>
              <a:rPr b="0" i="0" lang="en-US" sz="1800">
                <a:solidFill>
                  <a:schemeClr val="dk1"/>
                </a:solidFill>
                <a:latin typeface="Arial"/>
                <a:ea typeface="Arial"/>
                <a:cs typeface="Arial"/>
                <a:sym typeface="Arial"/>
              </a:rPr>
              <a:t>Converting the data to a 0-360 longitude values</a:t>
            </a:r>
            <a:endParaRPr/>
          </a:p>
          <a:p>
            <a:pPr indent="-285750" lvl="0" marL="285750" marR="0" rtl="0" algn="l">
              <a:spcBef>
                <a:spcPts val="0"/>
              </a:spcBef>
              <a:spcAft>
                <a:spcPts val="0"/>
              </a:spcAft>
              <a:buClr>
                <a:schemeClr val="dk1"/>
              </a:buClr>
              <a:buSzPts val="1800"/>
              <a:buFont typeface="Arial"/>
              <a:buChar char="•"/>
            </a:pPr>
            <a:r>
              <a:rPr b="0" i="0" lang="en-US" sz="1800">
                <a:solidFill>
                  <a:schemeClr val="dk1"/>
                </a:solidFill>
                <a:latin typeface="Arial"/>
                <a:ea typeface="Arial"/>
                <a:cs typeface="Arial"/>
                <a:sym typeface="Arial"/>
              </a:rPr>
              <a:t>Reordering the longitude axis so that the longitude values are in ascending order</a:t>
            </a:r>
            <a:endParaRPr/>
          </a:p>
        </p:txBody>
      </p:sp>
      <p:sp>
        <p:nvSpPr>
          <p:cNvPr id="213" name="Google Shape;213;p7"/>
          <p:cNvSpPr txBox="1"/>
          <p:nvPr/>
        </p:nvSpPr>
        <p:spPr>
          <a:xfrm>
            <a:off x="9318817" y="726142"/>
            <a:ext cx="20095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Python only </a:t>
            </a:r>
            <a:endParaRPr/>
          </a:p>
        </p:txBody>
      </p:sp>
      <p:pic>
        <p:nvPicPr>
          <p:cNvPr id="214" name="Google Shape;214;p7"/>
          <p:cNvPicPr preferRelativeResize="0"/>
          <p:nvPr/>
        </p:nvPicPr>
        <p:blipFill rotWithShape="1">
          <a:blip r:embed="rId3">
            <a:alphaModFix/>
          </a:blip>
          <a:srcRect b="0" l="0" r="0" t="0"/>
          <a:stretch/>
        </p:blipFill>
        <p:spPr>
          <a:xfrm>
            <a:off x="1201088" y="3429001"/>
            <a:ext cx="5232826" cy="2813090"/>
          </a:xfrm>
          <a:prstGeom prst="rect">
            <a:avLst/>
          </a:prstGeom>
          <a:noFill/>
          <a:ln>
            <a:noFill/>
          </a:ln>
        </p:spPr>
      </p:pic>
      <p:pic>
        <p:nvPicPr>
          <p:cNvPr id="215" name="Google Shape;215;p7"/>
          <p:cNvPicPr preferRelativeResize="0"/>
          <p:nvPr/>
        </p:nvPicPr>
        <p:blipFill rotWithShape="1">
          <a:blip r:embed="rId4">
            <a:alphaModFix/>
          </a:blip>
          <a:srcRect b="0" l="0" r="0" t="0"/>
          <a:stretch/>
        </p:blipFill>
        <p:spPr>
          <a:xfrm>
            <a:off x="7184735" y="3546480"/>
            <a:ext cx="4883771" cy="2682163"/>
          </a:xfrm>
          <a:prstGeom prst="rect">
            <a:avLst/>
          </a:prstGeom>
          <a:noFill/>
          <a:ln>
            <a:noFill/>
          </a:ln>
        </p:spPr>
      </p:pic>
      <p:sp>
        <p:nvSpPr>
          <p:cNvPr id="216" name="Google Shape;216;p7"/>
          <p:cNvSpPr txBox="1"/>
          <p:nvPr/>
        </p:nvSpPr>
        <p:spPr>
          <a:xfrm>
            <a:off x="188273" y="3738283"/>
            <a:ext cx="12139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Correcting </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this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Map -&gt; </a:t>
            </a:r>
            <a:endParaRPr/>
          </a:p>
        </p:txBody>
      </p:sp>
      <p:sp>
        <p:nvSpPr>
          <p:cNvPr id="217" name="Google Shape;217;p7"/>
          <p:cNvSpPr txBox="1"/>
          <p:nvPr/>
        </p:nvSpPr>
        <p:spPr>
          <a:xfrm>
            <a:off x="6371031" y="3729319"/>
            <a:ext cx="90601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To this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Map -&gt;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8"/>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create-virtual-buoy-with-satellite-data</a:t>
            </a:r>
            <a:endParaRPr>
              <a:solidFill>
                <a:schemeClr val="accent1"/>
              </a:solidFill>
            </a:endParaRPr>
          </a:p>
        </p:txBody>
      </p:sp>
      <p:sp>
        <p:nvSpPr>
          <p:cNvPr id="224" name="Google Shape;224;p8"/>
          <p:cNvSpPr txBox="1"/>
          <p:nvPr>
            <p:ph idx="1" type="body"/>
          </p:nvPr>
        </p:nvSpPr>
        <p:spPr>
          <a:xfrm>
            <a:off x="201714" y="1329145"/>
            <a:ext cx="12008216" cy="43497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2328"/>
              </a:buClr>
              <a:buSzPts val="2000"/>
              <a:buNone/>
            </a:pPr>
            <a:r>
              <a:rPr lang="en-US" sz="2000">
                <a:solidFill>
                  <a:srgbClr val="1F2328"/>
                </a:solidFill>
                <a:latin typeface="Arial"/>
                <a:ea typeface="Arial"/>
                <a:cs typeface="Arial"/>
                <a:sym typeface="Arial"/>
              </a:rPr>
              <a:t>Create a “virtual” buoy using satellite data to fill the gaps in in-situ data collected by a physical buoy. Extract data from a location close to an existing buoy. Clean dataset by removing outliers, and aggregate (resample) to achieve a reduced temporal resolution. </a:t>
            </a:r>
            <a:endParaRPr b="0" i="0" sz="2000">
              <a:solidFill>
                <a:srgbClr val="1F2328"/>
              </a:solidFill>
              <a:latin typeface="Arial"/>
              <a:ea typeface="Arial"/>
              <a:cs typeface="Arial"/>
              <a:sym typeface="Arial"/>
            </a:endParaRPr>
          </a:p>
        </p:txBody>
      </p:sp>
      <p:pic>
        <p:nvPicPr>
          <p:cNvPr id="225" name="Google Shape;225;p8"/>
          <p:cNvPicPr preferRelativeResize="0"/>
          <p:nvPr/>
        </p:nvPicPr>
        <p:blipFill rotWithShape="1">
          <a:blip r:embed="rId3">
            <a:alphaModFix/>
          </a:blip>
          <a:srcRect b="0" l="0" r="0" t="0"/>
          <a:stretch/>
        </p:blipFill>
        <p:spPr>
          <a:xfrm>
            <a:off x="6024278" y="2021419"/>
            <a:ext cx="3836906" cy="2617298"/>
          </a:xfrm>
          <a:prstGeom prst="rect">
            <a:avLst/>
          </a:prstGeom>
          <a:noFill/>
          <a:ln>
            <a:noFill/>
          </a:ln>
        </p:spPr>
      </p:pic>
      <p:pic>
        <p:nvPicPr>
          <p:cNvPr id="226" name="Google Shape;226;p8"/>
          <p:cNvPicPr preferRelativeResize="0"/>
          <p:nvPr/>
        </p:nvPicPr>
        <p:blipFill rotWithShape="1">
          <a:blip r:embed="rId4">
            <a:alphaModFix/>
          </a:blip>
          <a:srcRect b="0" l="0" r="0" t="0"/>
          <a:stretch/>
        </p:blipFill>
        <p:spPr>
          <a:xfrm>
            <a:off x="8732745" y="3904843"/>
            <a:ext cx="3459255" cy="2310995"/>
          </a:xfrm>
          <a:prstGeom prst="rect">
            <a:avLst/>
          </a:prstGeom>
          <a:noFill/>
          <a:ln>
            <a:noFill/>
          </a:ln>
        </p:spPr>
      </p:pic>
      <p:sp>
        <p:nvSpPr>
          <p:cNvPr id="227" name="Google Shape;227;p8"/>
          <p:cNvSpPr txBox="1"/>
          <p:nvPr/>
        </p:nvSpPr>
        <p:spPr>
          <a:xfrm>
            <a:off x="282401" y="2353250"/>
            <a:ext cx="63303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1F2328"/>
                </a:solidFill>
                <a:latin typeface="Arial"/>
                <a:ea typeface="Arial"/>
                <a:cs typeface="Arial"/>
                <a:sym typeface="Arial"/>
              </a:rPr>
              <a:t>Tutorial demonstrates: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Downloading the satellite and buoy data from ERDDAP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Visualizing the datasets</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Reshaping the satellite data into a buoy data format</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Resampling buoy data (aggregation) to match satellite data temporal resolution</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Validating the satellite data with the actual buoy data</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Performing a linear regression of satellite vs. buoy data</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Creating a scatter plot of satellite vs. buoy data with the regression line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9"/>
          <p:cNvSpPr txBox="1"/>
          <p:nvPr>
            <p:ph type="title"/>
          </p:nvPr>
        </p:nvSpPr>
        <p:spPr>
          <a:xfrm>
            <a:off x="203200" y="48260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E7686"/>
              </a:buClr>
              <a:buSzPts val="4200"/>
              <a:buFont typeface="Arial Narrow"/>
              <a:buNone/>
            </a:pPr>
            <a:r>
              <a:rPr lang="en-US">
                <a:solidFill>
                  <a:srgbClr val="0E7686"/>
                </a:solidFill>
              </a:rPr>
              <a:t>extract-satellite-data-within-boundary</a:t>
            </a:r>
            <a:endParaRPr>
              <a:solidFill>
                <a:schemeClr val="accent1"/>
              </a:solidFill>
            </a:endParaRPr>
          </a:p>
        </p:txBody>
      </p:sp>
      <p:sp>
        <p:nvSpPr>
          <p:cNvPr id="234" name="Google Shape;234;p9"/>
          <p:cNvSpPr txBox="1"/>
          <p:nvPr>
            <p:ph idx="1" type="body"/>
          </p:nvPr>
        </p:nvSpPr>
        <p:spPr>
          <a:xfrm>
            <a:off x="201714" y="1329145"/>
            <a:ext cx="12008216" cy="43497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2328"/>
              </a:buClr>
              <a:buSzPts val="2000"/>
              <a:buNone/>
            </a:pPr>
            <a:r>
              <a:rPr lang="en-US" sz="2000">
                <a:solidFill>
                  <a:srgbClr val="1F2328"/>
                </a:solidFill>
                <a:latin typeface="Arial"/>
                <a:ea typeface="Arial"/>
                <a:cs typeface="Arial"/>
                <a:sym typeface="Arial"/>
              </a:rPr>
              <a:t>Extract satellite data for an non-rectangular geographical region from ERDDAP using a shapefile, make maps, and plot a timeseries of the seasonal cycle of data  within the boundary. </a:t>
            </a:r>
            <a:endParaRPr b="0" i="0" sz="2000">
              <a:solidFill>
                <a:srgbClr val="1F2328"/>
              </a:solidFill>
              <a:latin typeface="Arial"/>
              <a:ea typeface="Arial"/>
              <a:cs typeface="Arial"/>
              <a:sym typeface="Arial"/>
            </a:endParaRPr>
          </a:p>
        </p:txBody>
      </p:sp>
      <p:pic>
        <p:nvPicPr>
          <p:cNvPr id="235" name="Google Shape;235;p9"/>
          <p:cNvPicPr preferRelativeResize="0"/>
          <p:nvPr/>
        </p:nvPicPr>
        <p:blipFill rotWithShape="1">
          <a:blip r:embed="rId3">
            <a:alphaModFix/>
          </a:blip>
          <a:srcRect b="0" l="0" r="0" t="0"/>
          <a:stretch/>
        </p:blipFill>
        <p:spPr>
          <a:xfrm>
            <a:off x="4217886" y="3004297"/>
            <a:ext cx="7772400" cy="3055357"/>
          </a:xfrm>
          <a:prstGeom prst="rect">
            <a:avLst/>
          </a:prstGeom>
          <a:noFill/>
          <a:ln>
            <a:noFill/>
          </a:ln>
        </p:spPr>
      </p:pic>
      <p:sp>
        <p:nvSpPr>
          <p:cNvPr id="236" name="Google Shape;236;p9"/>
          <p:cNvSpPr txBox="1"/>
          <p:nvPr/>
        </p:nvSpPr>
        <p:spPr>
          <a:xfrm>
            <a:off x="376521" y="2097745"/>
            <a:ext cx="66390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1F2328"/>
                </a:solidFill>
                <a:latin typeface="Arial"/>
                <a:ea typeface="Arial"/>
                <a:cs typeface="Arial"/>
                <a:sym typeface="Arial"/>
              </a:rPr>
              <a:t>Tutorial demonstrates: </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Using </a:t>
            </a:r>
            <a:r>
              <a:rPr b="1" i="0" lang="en-US" sz="1800">
                <a:solidFill>
                  <a:srgbClr val="1F2328"/>
                </a:solidFill>
                <a:latin typeface="Arial"/>
                <a:ea typeface="Arial"/>
                <a:cs typeface="Arial"/>
                <a:sym typeface="Arial"/>
              </a:rPr>
              <a:t>rerddapXtracto</a:t>
            </a:r>
            <a:r>
              <a:rPr b="0" i="0" lang="en-US" sz="1800">
                <a:solidFill>
                  <a:srgbClr val="1F2328"/>
                </a:solidFill>
                <a:latin typeface="Arial"/>
                <a:ea typeface="Arial"/>
                <a:cs typeface="Arial"/>
                <a:sym typeface="Arial"/>
              </a:rPr>
              <a:t> package to extract data from a polygon</a:t>
            </a:r>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Downloading data from ERDDAP </a:t>
            </a:r>
            <a:endParaRPr sz="1800">
              <a:solidFill>
                <a:srgbClr val="1F2328"/>
              </a:solidFill>
            </a:endParaRPr>
          </a:p>
          <a:p>
            <a:pPr indent="-285750" lvl="0" marL="285750" marR="0" rtl="0" algn="l">
              <a:spcBef>
                <a:spcPts val="0"/>
              </a:spcBef>
              <a:spcAft>
                <a:spcPts val="0"/>
              </a:spcAft>
              <a:buClr>
                <a:srgbClr val="1F2328"/>
              </a:buClr>
              <a:buSzPts val="1800"/>
              <a:buFont typeface="Arial"/>
              <a:buChar char="•"/>
            </a:pPr>
            <a:r>
              <a:rPr b="0" i="0" lang="en-US" sz="1800">
                <a:solidFill>
                  <a:srgbClr val="1F2328"/>
                </a:solidFill>
                <a:latin typeface="Arial"/>
                <a:ea typeface="Arial"/>
                <a:cs typeface="Arial"/>
                <a:sym typeface="Arial"/>
              </a:rPr>
              <a:t>Visualizing data on a map</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OAA Title Option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2014-05-07T21:32:41Z</dcterms:created>
  <dc:creator>James Durham</dc:creator>
</cp:coreProperties>
</file>