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662" r:id="rId2"/>
    <p:sldMasterId id="2147483716" r:id="rId3"/>
  </p:sldMasterIdLst>
  <p:notesMasterIdLst>
    <p:notesMasterId r:id="rId19"/>
  </p:notesMasterIdLst>
  <p:handoutMasterIdLst>
    <p:handoutMasterId r:id="rId20"/>
  </p:handoutMasterIdLst>
  <p:sldIdLst>
    <p:sldId id="470" r:id="rId4"/>
    <p:sldId id="844" r:id="rId5"/>
    <p:sldId id="442" r:id="rId6"/>
    <p:sldId id="830" r:id="rId7"/>
    <p:sldId id="831" r:id="rId8"/>
    <p:sldId id="832" r:id="rId9"/>
    <p:sldId id="841" r:id="rId10"/>
    <p:sldId id="833" r:id="rId11"/>
    <p:sldId id="842" r:id="rId12"/>
    <p:sldId id="834" r:id="rId13"/>
    <p:sldId id="835" r:id="rId14"/>
    <p:sldId id="837" r:id="rId15"/>
    <p:sldId id="839" r:id="rId16"/>
    <p:sldId id="840" r:id="rId17"/>
    <p:sldId id="84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orient="horz" pos="696" userDrawn="1">
          <p15:clr>
            <a:srgbClr val="A4A3A4"/>
          </p15:clr>
        </p15:guide>
        <p15:guide id="3"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30FF"/>
    <a:srgbClr val="1F4E79"/>
    <a:srgbClr val="2C6EAA"/>
    <a:srgbClr val="1E5C90"/>
    <a:srgbClr val="D7E7F5"/>
    <a:srgbClr val="81B2D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76831"/>
  </p:normalViewPr>
  <p:slideViewPr>
    <p:cSldViewPr snapToGrid="0" snapToObjects="1">
      <p:cViewPr varScale="1">
        <p:scale>
          <a:sx n="99" d="100"/>
          <a:sy n="99" d="100"/>
        </p:scale>
        <p:origin x="1536" y="176"/>
      </p:cViewPr>
      <p:guideLst>
        <p:guide orient="horz" pos="1920"/>
        <p:guide orient="horz" pos="696"/>
        <p:guide pos="3840"/>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showGuides="1">
      <p:cViewPr varScale="1">
        <p:scale>
          <a:sx n="61" d="100"/>
          <a:sy n="61" d="100"/>
        </p:scale>
        <p:origin x="207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4/14/21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4/14/21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module we will demonstrate how to access datasets on ERDDAP from within R software.  If you aren’t familiar with ERDDAP, you should view the ERDDAP video before viewing this one.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val="225898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Chapter 5 shows how to use the </a:t>
            </a:r>
            <a:r>
              <a:rPr lang="en-US" sz="1200" kern="1200" dirty="0" err="1">
                <a:solidFill>
                  <a:schemeClr val="tx1"/>
                </a:solidFill>
                <a:effectLst/>
                <a:latin typeface="+mn-lt"/>
                <a:ea typeface="+mn-ea"/>
                <a:cs typeface="+mn-cs"/>
              </a:rPr>
              <a:t>tabledap</a:t>
            </a:r>
            <a:r>
              <a:rPr lang="en-US" sz="1200" kern="1200" dirty="0">
                <a:solidFill>
                  <a:schemeClr val="tx1"/>
                </a:solidFill>
                <a:effectLst/>
                <a:latin typeface="+mn-lt"/>
                <a:ea typeface="+mn-ea"/>
                <a:cs typeface="+mn-cs"/>
              </a:rPr>
              <a:t> function in </a:t>
            </a:r>
            <a:r>
              <a:rPr lang="en-US" sz="1200" kern="1200" dirty="0" err="1">
                <a:solidFill>
                  <a:schemeClr val="tx1"/>
                </a:solidFill>
                <a:effectLst/>
                <a:latin typeface="+mn-lt"/>
                <a:ea typeface="+mn-ea"/>
                <a:cs typeface="+mn-cs"/>
              </a:rPr>
              <a:t>rerddap</a:t>
            </a:r>
            <a:r>
              <a:rPr lang="en-US" sz="1200" kern="1200" dirty="0">
                <a:solidFill>
                  <a:schemeClr val="tx1"/>
                </a:solidFill>
                <a:effectLst/>
                <a:latin typeface="+mn-lt"/>
                <a:ea typeface="+mn-ea"/>
                <a:cs typeface="+mn-cs"/>
              </a:rPr>
              <a:t> to download in situ buoy data and then uses the rxtracto_3D function to get corresponding satellite SST data to compare with that data.  The graph shown here shows the match-up of VIIRS SST data against buoy data along the California coast.</a:t>
            </a:r>
          </a:p>
          <a:p>
            <a:pPr eaLnBrk="1" hangingPunct="1"/>
            <a:endParaRPr lang="en-US" dirty="0"/>
          </a:p>
        </p:txBody>
      </p:sp>
    </p:spTree>
    <p:extLst>
      <p:ext uri="{BB962C8B-B14F-4D97-AF65-F5344CB8AC3E}">
        <p14:creationId xmlns:p14="http://schemas.microsoft.com/office/powerpoint/2010/main" val="203630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This chapter also shows how to compare the data graphically.  This map of satellite SST is overlain with buoy data from the same </a:t>
            </a:r>
            <a:r>
              <a:rPr lang="en-US" sz="1200" kern="1200" dirty="0" err="1">
                <a:solidFill>
                  <a:schemeClr val="tx1"/>
                </a:solidFill>
                <a:effectLst/>
                <a:latin typeface="+mn-lt"/>
                <a:ea typeface="+mn-ea"/>
                <a:cs typeface="+mn-cs"/>
              </a:rPr>
              <a:t>timeperiod</a:t>
            </a:r>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3039334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Chapter 6 uses rxtracto_3D to import SST data from ERDDAP, and uses a </a:t>
            </a:r>
            <a:r>
              <a:rPr lang="en-US" sz="1200" kern="1200" dirty="0" err="1">
                <a:solidFill>
                  <a:schemeClr val="tx1"/>
                </a:solidFill>
                <a:effectLst/>
                <a:latin typeface="+mn-lt"/>
                <a:ea typeface="+mn-ea"/>
                <a:cs typeface="+mn-cs"/>
              </a:rPr>
              <a:t>specifc</a:t>
            </a:r>
            <a:r>
              <a:rPr lang="en-US" sz="1200" kern="1200" dirty="0">
                <a:solidFill>
                  <a:schemeClr val="tx1"/>
                </a:solidFill>
                <a:effectLst/>
                <a:latin typeface="+mn-lt"/>
                <a:ea typeface="+mn-ea"/>
                <a:cs typeface="+mn-cs"/>
              </a:rPr>
              <a:t> temperature threshold to identify potential turtle habitat </a:t>
            </a:r>
          </a:p>
          <a:p>
            <a:pPr eaLnBrk="1" hangingPunct="1"/>
            <a:endParaRPr lang="en-US" dirty="0"/>
          </a:p>
        </p:txBody>
      </p:sp>
    </p:spTree>
    <p:extLst>
      <p:ext uri="{BB962C8B-B14F-4D97-AF65-F5344CB8AC3E}">
        <p14:creationId xmlns:p14="http://schemas.microsoft.com/office/powerpoint/2010/main" val="279952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8 shows how to map projected datasets that are served on the </a:t>
            </a:r>
            <a:r>
              <a:rPr lang="en-US" sz="1200" kern="1200" dirty="0" err="1">
                <a:solidFill>
                  <a:schemeClr val="tx1"/>
                </a:solidFill>
                <a:effectLst/>
                <a:latin typeface="+mn-lt"/>
                <a:ea typeface="+mn-ea"/>
                <a:cs typeface="+mn-cs"/>
              </a:rPr>
              <a:t>PolarWatch</a:t>
            </a:r>
            <a:r>
              <a:rPr lang="en-US" sz="1200" kern="1200" dirty="0">
                <a:solidFill>
                  <a:schemeClr val="tx1"/>
                </a:solidFill>
                <a:effectLst/>
                <a:latin typeface="+mn-lt"/>
                <a:ea typeface="+mn-ea"/>
                <a:cs typeface="+mn-cs"/>
              </a:rPr>
              <a:t> ERDDAP.  This also demonstrates how to access an ERDDAP other than the default ERDDAP.  </a:t>
            </a:r>
          </a:p>
          <a:p>
            <a:pPr eaLnBrk="1" hangingPunct="1"/>
            <a:endParaRPr lang="en-US" dirty="0"/>
          </a:p>
        </p:txBody>
      </p:sp>
    </p:spTree>
    <p:extLst>
      <p:ext uri="{BB962C8B-B14F-4D97-AF65-F5344CB8AC3E}">
        <p14:creationId xmlns:p14="http://schemas.microsoft.com/office/powerpoint/2010/main" val="177344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This was a quick overview of what is covered in our online R tutorial.  The tutorial gives all the code needed to make these graphs </a:t>
            </a:r>
          </a:p>
          <a:p>
            <a:pPr eaLnBrk="1" hangingPunct="1"/>
            <a:endParaRPr lang="en-US" dirty="0"/>
          </a:p>
        </p:txBody>
      </p:sp>
    </p:spTree>
    <p:extLst>
      <p:ext uri="{BB962C8B-B14F-4D97-AF65-F5344CB8AC3E}">
        <p14:creationId xmlns:p14="http://schemas.microsoft.com/office/powerpoint/2010/main" val="296593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also have other online Tutorials. We have an overview of ERDDAP, and we have one covering different ways to import satellite data into ArcGIS </a:t>
            </a:r>
          </a:p>
          <a:p>
            <a:pPr eaLnBrk="1" hangingPunct="1"/>
            <a:endParaRPr lang="en-US" dirty="0"/>
          </a:p>
        </p:txBody>
      </p:sp>
    </p:spTree>
    <p:extLst>
      <p:ext uri="{BB962C8B-B14F-4D97-AF65-F5344CB8AC3E}">
        <p14:creationId xmlns:p14="http://schemas.microsoft.com/office/powerpoint/2010/main" val="301244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off by briefing discussing what R is. R is a free software package that is frequently used by marine scientists to do statistically computing and graphics. There is a huge R user community worldwide, and this community has led to the establishment of a repository of R packages that do many specialized functions. If there is some way you want to access or analyze data, chances are there is a R package that will make that task easier for you.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a:p>
        </p:txBody>
      </p:sp>
    </p:spTree>
    <p:extLst>
      <p:ext uri="{BB962C8B-B14F-4D97-AF65-F5344CB8AC3E}">
        <p14:creationId xmlns:p14="http://schemas.microsoft.com/office/powerpoint/2010/main" val="1382794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Today I’m going to talk in detail about one of those packages, the </a:t>
            </a:r>
            <a:r>
              <a:rPr lang="en-US" sz="1200" kern="1200" dirty="0" err="1">
                <a:solidFill>
                  <a:schemeClr val="tx1"/>
                </a:solidFill>
                <a:effectLst/>
                <a:latin typeface="+mn-lt"/>
                <a:ea typeface="+mn-ea"/>
                <a:cs typeface="+mn-cs"/>
              </a:rPr>
              <a:t>rerddapXtracto</a:t>
            </a:r>
            <a:r>
              <a:rPr lang="en-US" sz="1200" kern="1200" dirty="0">
                <a:solidFill>
                  <a:schemeClr val="tx1"/>
                </a:solidFill>
                <a:effectLst/>
                <a:latin typeface="+mn-lt"/>
                <a:ea typeface="+mn-ea"/>
                <a:cs typeface="+mn-cs"/>
              </a:rPr>
              <a:t> package. This package was written by Roy Mendelssohn at NOAA’s Southwest Fisheries Science Center to help with some of the most common tasks that participants of the NOAA Satellite Course typically want to do. Like many R packages it utilizes other R packages, in this case the </a:t>
            </a:r>
            <a:r>
              <a:rPr lang="en-US" sz="1200" kern="1200" dirty="0" err="1">
                <a:solidFill>
                  <a:schemeClr val="tx1"/>
                </a:solidFill>
                <a:effectLst/>
                <a:latin typeface="+mn-lt"/>
                <a:ea typeface="+mn-ea"/>
                <a:cs typeface="+mn-cs"/>
              </a:rPr>
              <a:t>rerrdap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plotdap</a:t>
            </a:r>
            <a:r>
              <a:rPr lang="en-US" sz="1200" kern="1200" dirty="0">
                <a:solidFill>
                  <a:schemeClr val="tx1"/>
                </a:solidFill>
                <a:effectLst/>
                <a:latin typeface="+mn-lt"/>
                <a:ea typeface="+mn-ea"/>
                <a:cs typeface="+mn-cs"/>
              </a:rPr>
              <a:t> packages which were written to more easily access and plot data served by ERDDAP.  All three of these packages are available on the </a:t>
            </a:r>
            <a:r>
              <a:rPr lang="en-US" sz="1200" kern="1200" dirty="0" err="1">
                <a:solidFill>
                  <a:schemeClr val="tx1"/>
                </a:solidFill>
                <a:effectLst/>
                <a:latin typeface="+mn-lt"/>
                <a:ea typeface="+mn-ea"/>
                <a:cs typeface="+mn-cs"/>
              </a:rPr>
              <a:t>cran</a:t>
            </a:r>
            <a:r>
              <a:rPr lang="en-US" sz="1200" kern="1200" dirty="0">
                <a:solidFill>
                  <a:schemeClr val="tx1"/>
                </a:solidFill>
                <a:effectLst/>
                <a:latin typeface="+mn-lt"/>
                <a:ea typeface="+mn-ea"/>
                <a:cs typeface="+mn-cs"/>
              </a:rPr>
              <a:t>, and can easily be downloaded using the default setup in R to install packages. </a:t>
            </a:r>
          </a:p>
          <a:p>
            <a:r>
              <a:rPr lang="en-US" sz="1200" kern="1200" dirty="0">
                <a:solidFill>
                  <a:schemeClr val="tx1"/>
                </a:solidFill>
                <a:effectLst/>
                <a:latin typeface="+mn-lt"/>
                <a:ea typeface="+mn-ea"/>
                <a:cs typeface="+mn-cs"/>
              </a:rPr>
              <a:t>Within the </a:t>
            </a:r>
            <a:r>
              <a:rPr lang="en-US" sz="1200" kern="1200" dirty="0" err="1">
                <a:solidFill>
                  <a:schemeClr val="tx1"/>
                </a:solidFill>
                <a:effectLst/>
                <a:latin typeface="+mn-lt"/>
                <a:ea typeface="+mn-ea"/>
                <a:cs typeface="+mn-cs"/>
              </a:rPr>
              <a:t>rerddapXtracto</a:t>
            </a:r>
            <a:r>
              <a:rPr lang="en-US" sz="1200" kern="1200" dirty="0">
                <a:solidFill>
                  <a:schemeClr val="tx1"/>
                </a:solidFill>
                <a:effectLst/>
                <a:latin typeface="+mn-lt"/>
                <a:ea typeface="+mn-ea"/>
                <a:cs typeface="+mn-cs"/>
              </a:rPr>
              <a:t> package there are several different functions.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is the primary function it was designed to do.  What this function does is match up satellite data to a set of user-supplied </a:t>
            </a:r>
            <a:r>
              <a:rPr lang="en-US" sz="1200" kern="1200" dirty="0" err="1">
                <a:solidFill>
                  <a:schemeClr val="tx1"/>
                </a:solidFill>
                <a:effectLst/>
                <a:latin typeface="+mn-lt"/>
                <a:ea typeface="+mn-ea"/>
                <a:cs typeface="+mn-cs"/>
              </a:rPr>
              <a:t>xyt</a:t>
            </a:r>
            <a:r>
              <a:rPr lang="en-US" sz="1200" kern="1200" dirty="0">
                <a:solidFill>
                  <a:schemeClr val="tx1"/>
                </a:solidFill>
                <a:effectLst/>
                <a:latin typeface="+mn-lt"/>
                <a:ea typeface="+mn-ea"/>
                <a:cs typeface="+mn-cs"/>
              </a:rPr>
              <a:t> data,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coordinates of latitude, longitude and time. This is task commonly done by biologists with data from tagged animals that they want to acquire coincident satellite data for.  </a:t>
            </a:r>
          </a:p>
          <a:p>
            <a:r>
              <a:rPr lang="en-US" sz="1200" kern="1200" dirty="0" err="1">
                <a:solidFill>
                  <a:schemeClr val="tx1"/>
                </a:solidFill>
                <a:effectLst/>
                <a:latin typeface="+mn-lt"/>
                <a:ea typeface="+mn-ea"/>
                <a:cs typeface="+mn-cs"/>
              </a:rPr>
              <a:t>rxtractogon</a:t>
            </a:r>
            <a:r>
              <a:rPr lang="en-US" sz="1200" kern="1200" dirty="0">
                <a:solidFill>
                  <a:schemeClr val="tx1"/>
                </a:solidFill>
                <a:effectLst/>
                <a:latin typeface="+mn-lt"/>
                <a:ea typeface="+mn-ea"/>
                <a:cs typeface="+mn-cs"/>
              </a:rPr>
              <a:t> extracts satellite data from within user supplied polygon.  This is useful is you want all the data from an irregularly shaped area, like a marine sanctuary or a fishery management area.  </a:t>
            </a:r>
          </a:p>
          <a:p>
            <a:r>
              <a:rPr lang="en-US" sz="1200" kern="1200" dirty="0">
                <a:solidFill>
                  <a:schemeClr val="tx1"/>
                </a:solidFill>
                <a:effectLst/>
                <a:latin typeface="+mn-lt"/>
                <a:ea typeface="+mn-ea"/>
                <a:cs typeface="+mn-cs"/>
              </a:rPr>
              <a:t>Rxtracto_3D extracts a 3-dimensional cube, meaning latitude, longitude and time, within the boundaries of a user suppled box.  </a:t>
            </a:r>
          </a:p>
          <a:p>
            <a:r>
              <a:rPr lang="en-US" sz="1200" kern="1200" dirty="0" err="1">
                <a:solidFill>
                  <a:schemeClr val="tx1"/>
                </a:solidFill>
                <a:effectLst/>
                <a:latin typeface="+mn-lt"/>
                <a:ea typeface="+mn-ea"/>
                <a:cs typeface="+mn-cs"/>
              </a:rPr>
              <a:t>plotTrack</a:t>
            </a:r>
            <a:r>
              <a:rPr lang="en-US" sz="1200" kern="1200" dirty="0">
                <a:solidFill>
                  <a:schemeClr val="tx1"/>
                </a:solidFill>
                <a:effectLst/>
                <a:latin typeface="+mn-lt"/>
                <a:ea typeface="+mn-ea"/>
                <a:cs typeface="+mn-cs"/>
              </a:rPr>
              <a:t> will plot the results of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and </a:t>
            </a:r>
          </a:p>
          <a:p>
            <a:r>
              <a:rPr lang="en-US" sz="1200" kern="1200" dirty="0" err="1">
                <a:solidFill>
                  <a:schemeClr val="tx1"/>
                </a:solidFill>
                <a:effectLst/>
                <a:latin typeface="+mn-lt"/>
                <a:ea typeface="+mn-ea"/>
                <a:cs typeface="+mn-cs"/>
              </a:rPr>
              <a:t>plotBox</a:t>
            </a:r>
            <a:r>
              <a:rPr lang="en-US" sz="1200" kern="1200" dirty="0">
                <a:solidFill>
                  <a:schemeClr val="tx1"/>
                </a:solidFill>
                <a:effectLst/>
                <a:latin typeface="+mn-lt"/>
                <a:ea typeface="+mn-ea"/>
                <a:cs typeface="+mn-cs"/>
              </a:rPr>
              <a:t> will plot the results of Rxtracto3d</a:t>
            </a:r>
          </a:p>
          <a:p>
            <a:r>
              <a:rPr lang="en-US" sz="1200" kern="1200" dirty="0">
                <a:solidFill>
                  <a:schemeClr val="tx1"/>
                </a:solidFill>
                <a:effectLst/>
                <a:latin typeface="+mn-lt"/>
                <a:ea typeface="+mn-ea"/>
                <a:cs typeface="+mn-cs"/>
              </a:rPr>
              <a:t>In the this presentation I will show you examples of using all of these functions based on the notebooks that we have available online. </a:t>
            </a:r>
          </a:p>
          <a:p>
            <a:r>
              <a:rPr lang="en-US" sz="1200" kern="1200" dirty="0">
                <a:solidFill>
                  <a:schemeClr val="tx1"/>
                </a:solidFill>
                <a:effectLst/>
                <a:latin typeface="+mn-lt"/>
                <a:ea typeface="+mn-ea"/>
                <a:cs typeface="+mn-cs"/>
              </a:rPr>
              <a:t> </a:t>
            </a:r>
          </a:p>
          <a:p>
            <a:pPr eaLnBrk="1" hangingPunct="1"/>
            <a:endParaRPr lang="en-US" dirty="0"/>
          </a:p>
        </p:txBody>
      </p:sp>
    </p:spTree>
    <p:extLst>
      <p:ext uri="{BB962C8B-B14F-4D97-AF65-F5344CB8AC3E}">
        <p14:creationId xmlns:p14="http://schemas.microsoft.com/office/powerpoint/2010/main" val="276487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Our online notebook contains several chapters as outlined here.  </a:t>
            </a:r>
          </a:p>
          <a:p>
            <a:r>
              <a:rPr lang="en-US" sz="1200" kern="1200" dirty="0">
                <a:solidFill>
                  <a:schemeClr val="tx1"/>
                </a:solidFill>
                <a:effectLst/>
                <a:latin typeface="+mn-lt"/>
                <a:ea typeface="+mn-ea"/>
                <a:cs typeface="+mn-cs"/>
              </a:rPr>
              <a:t>Chapter 2 uses the </a:t>
            </a:r>
            <a:r>
              <a:rPr lang="en-US" sz="1200" kern="1200" dirty="0" err="1">
                <a:solidFill>
                  <a:schemeClr val="tx1"/>
                </a:solidFill>
                <a:effectLst/>
                <a:latin typeface="+mn-lt"/>
                <a:ea typeface="+mn-ea"/>
                <a:cs typeface="+mn-cs"/>
              </a:rPr>
              <a:t>rxtractogon</a:t>
            </a:r>
            <a:r>
              <a:rPr lang="en-US" sz="1200" kern="1200" dirty="0">
                <a:solidFill>
                  <a:schemeClr val="tx1"/>
                </a:solidFill>
                <a:effectLst/>
                <a:latin typeface="+mn-lt"/>
                <a:ea typeface="+mn-ea"/>
                <a:cs typeface="+mn-cs"/>
              </a:rPr>
              <a:t> function to plot chlorophyll data within the boundaries of the Monterey Bay Sanctuary </a:t>
            </a:r>
          </a:p>
          <a:p>
            <a:r>
              <a:rPr lang="en-US" sz="1200" kern="1200" dirty="0">
                <a:solidFill>
                  <a:schemeClr val="tx1"/>
                </a:solidFill>
                <a:effectLst/>
                <a:latin typeface="+mn-lt"/>
                <a:ea typeface="+mn-ea"/>
                <a:cs typeface="+mn-cs"/>
              </a:rPr>
              <a:t>Chapter 3 uses the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function to plot the satellite data corresponding to a tagged marline fish in the Pacific. </a:t>
            </a:r>
          </a:p>
          <a:p>
            <a:r>
              <a:rPr lang="en-US" sz="1200" kern="1200" dirty="0">
                <a:solidFill>
                  <a:schemeClr val="tx1"/>
                </a:solidFill>
                <a:effectLst/>
                <a:latin typeface="+mn-lt"/>
                <a:ea typeface="+mn-ea"/>
                <a:cs typeface="+mn-cs"/>
              </a:rPr>
              <a:t>Chapter 4 makes a timeseries of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data by downloading several overlapping datasets.  The data is averaged spatially to make a timeseries, and averaged temporally to make maps.  </a:t>
            </a:r>
          </a:p>
          <a:p>
            <a:r>
              <a:rPr lang="en-US" sz="1200" kern="1200" dirty="0">
                <a:solidFill>
                  <a:schemeClr val="tx1"/>
                </a:solidFill>
                <a:effectLst/>
                <a:latin typeface="+mn-lt"/>
                <a:ea typeface="+mn-ea"/>
                <a:cs typeface="+mn-cs"/>
              </a:rPr>
              <a:t>Chapter 5 shows how to used the </a:t>
            </a:r>
            <a:r>
              <a:rPr lang="en-US" sz="1200" kern="1200" dirty="0" err="1">
                <a:solidFill>
                  <a:schemeClr val="tx1"/>
                </a:solidFill>
                <a:effectLst/>
                <a:latin typeface="+mn-lt"/>
                <a:ea typeface="+mn-ea"/>
                <a:cs typeface="+mn-cs"/>
              </a:rPr>
              <a:t>tabledap</a:t>
            </a:r>
            <a:r>
              <a:rPr lang="en-US" sz="1200" kern="1200" dirty="0">
                <a:solidFill>
                  <a:schemeClr val="tx1"/>
                </a:solidFill>
                <a:effectLst/>
                <a:latin typeface="+mn-lt"/>
                <a:ea typeface="+mn-ea"/>
                <a:cs typeface="+mn-cs"/>
              </a:rPr>
              <a:t> function in </a:t>
            </a:r>
            <a:r>
              <a:rPr lang="en-US" sz="1200" kern="1200" dirty="0" err="1">
                <a:solidFill>
                  <a:schemeClr val="tx1"/>
                </a:solidFill>
                <a:effectLst/>
                <a:latin typeface="+mn-lt"/>
                <a:ea typeface="+mn-ea"/>
                <a:cs typeface="+mn-cs"/>
              </a:rPr>
              <a:t>rerddap</a:t>
            </a:r>
            <a:r>
              <a:rPr lang="en-US" sz="1200" kern="1200" dirty="0">
                <a:solidFill>
                  <a:schemeClr val="tx1"/>
                </a:solidFill>
                <a:effectLst/>
                <a:latin typeface="+mn-lt"/>
                <a:ea typeface="+mn-ea"/>
                <a:cs typeface="+mn-cs"/>
              </a:rPr>
              <a:t> to download tabular in situ SST data and use the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fuction</a:t>
            </a:r>
            <a:r>
              <a:rPr lang="en-US" sz="1200" kern="1200" dirty="0">
                <a:solidFill>
                  <a:schemeClr val="tx1"/>
                </a:solidFill>
                <a:effectLst/>
                <a:latin typeface="+mn-lt"/>
                <a:ea typeface="+mn-ea"/>
                <a:cs typeface="+mn-cs"/>
              </a:rPr>
              <a:t> to get corresponding satellite data to compare against the in situ data  </a:t>
            </a:r>
          </a:p>
          <a:p>
            <a:r>
              <a:rPr lang="en-US" sz="1200" kern="1200" dirty="0">
                <a:solidFill>
                  <a:schemeClr val="tx1"/>
                </a:solidFill>
                <a:effectLst/>
                <a:latin typeface="+mn-lt"/>
                <a:ea typeface="+mn-ea"/>
                <a:cs typeface="+mn-cs"/>
              </a:rPr>
              <a:t>Chapter 6 uses the xtracto_3D function to import SST data and uses a temperature threshold to look at turtle habitat</a:t>
            </a:r>
          </a:p>
          <a:p>
            <a:r>
              <a:rPr lang="en-US" sz="1200" kern="1200" dirty="0">
                <a:solidFill>
                  <a:schemeClr val="tx1"/>
                </a:solidFill>
                <a:effectLst/>
                <a:latin typeface="+mn-lt"/>
                <a:ea typeface="+mn-ea"/>
                <a:cs typeface="+mn-cs"/>
              </a:rPr>
              <a:t>Next I will give a brief overview of each of these chapters </a:t>
            </a:r>
            <a:endParaRPr lang="en-US" dirty="0"/>
          </a:p>
        </p:txBody>
      </p:sp>
    </p:spTree>
    <p:extLst>
      <p:ext uri="{BB962C8B-B14F-4D97-AF65-F5344CB8AC3E}">
        <p14:creationId xmlns:p14="http://schemas.microsoft.com/office/powerpoint/2010/main" val="27257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2 of the online tutorial uses the </a:t>
            </a:r>
            <a:r>
              <a:rPr lang="en-US" sz="1200" kern="1200" dirty="0" err="1">
                <a:solidFill>
                  <a:schemeClr val="tx1"/>
                </a:solidFill>
                <a:effectLst/>
                <a:latin typeface="+mn-lt"/>
                <a:ea typeface="+mn-ea"/>
                <a:cs typeface="+mn-cs"/>
              </a:rPr>
              <a:t>rxtractogon</a:t>
            </a:r>
            <a:r>
              <a:rPr lang="en-US" sz="1200" kern="1200" dirty="0">
                <a:solidFill>
                  <a:schemeClr val="tx1"/>
                </a:solidFill>
                <a:effectLst/>
                <a:latin typeface="+mn-lt"/>
                <a:ea typeface="+mn-ea"/>
                <a:cs typeface="+mn-cs"/>
              </a:rPr>
              <a:t> function to read in the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data within the boundaries of the Monterey Bay Sanctuary and generates a map of this data.  To provide this example the boundaries of the Monterey Bay Sanctuary are embedded within the function.  To modify this to work in a different region the user needs to have the x and y coordinates of the polygon they are interested in. </a:t>
            </a:r>
          </a:p>
          <a:p>
            <a:pPr eaLnBrk="1" hangingPunct="1"/>
            <a:endParaRPr lang="en-US" dirty="0"/>
          </a:p>
        </p:txBody>
      </p:sp>
    </p:spTree>
    <p:extLst>
      <p:ext uri="{BB962C8B-B14F-4D97-AF65-F5344CB8AC3E}">
        <p14:creationId xmlns:p14="http://schemas.microsoft.com/office/powerpoint/2010/main" val="41934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3 of the online tutorial uses the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function to extract the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data synoptic with the tracks of a tagged marlin in the Pacific..</a:t>
            </a:r>
          </a:p>
          <a:p>
            <a:pPr eaLnBrk="1" hangingPunct="1"/>
            <a:endParaRPr lang="en-US" dirty="0"/>
          </a:p>
        </p:txBody>
      </p:sp>
    </p:spTree>
    <p:extLst>
      <p:ext uri="{BB962C8B-B14F-4D97-AF65-F5344CB8AC3E}">
        <p14:creationId xmlns:p14="http://schemas.microsoft.com/office/powerpoint/2010/main" val="141673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Chapter 3 of the online tutorial also uses the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function to extract the </a:t>
            </a:r>
            <a:r>
              <a:rPr lang="en-US" sz="1200" kern="1200" dirty="0" err="1">
                <a:solidFill>
                  <a:schemeClr val="tx1"/>
                </a:solidFill>
                <a:effectLst/>
                <a:latin typeface="+mn-lt"/>
                <a:ea typeface="+mn-ea"/>
                <a:cs typeface="+mn-cs"/>
              </a:rPr>
              <a:t>chl</a:t>
            </a:r>
            <a:r>
              <a:rPr lang="en-US" sz="1200" kern="1200" dirty="0">
                <a:solidFill>
                  <a:schemeClr val="tx1"/>
                </a:solidFill>
                <a:effectLst/>
                <a:latin typeface="+mn-lt"/>
                <a:ea typeface="+mn-ea"/>
                <a:cs typeface="+mn-cs"/>
              </a:rPr>
              <a:t> data synoptic with some virtual survey stations in the Pacific, showing that </a:t>
            </a:r>
            <a:r>
              <a:rPr lang="en-US" sz="1200" kern="1200" dirty="0" err="1">
                <a:solidFill>
                  <a:schemeClr val="tx1"/>
                </a:solidFill>
                <a:effectLst/>
                <a:latin typeface="+mn-lt"/>
                <a:ea typeface="+mn-ea"/>
                <a:cs typeface="+mn-cs"/>
              </a:rPr>
              <a:t>Rxtracto</a:t>
            </a:r>
            <a:r>
              <a:rPr lang="en-US" sz="1200" kern="1200" dirty="0">
                <a:solidFill>
                  <a:schemeClr val="tx1"/>
                </a:solidFill>
                <a:effectLst/>
                <a:latin typeface="+mn-lt"/>
                <a:ea typeface="+mn-ea"/>
                <a:cs typeface="+mn-cs"/>
              </a:rPr>
              <a:t> is capable of dealing with data that span the dateline.  </a:t>
            </a:r>
          </a:p>
          <a:p>
            <a:pPr eaLnBrk="1" hangingPunct="1"/>
            <a:endParaRPr lang="en-US" dirty="0"/>
          </a:p>
        </p:txBody>
      </p:sp>
    </p:spTree>
    <p:extLst>
      <p:ext uri="{BB962C8B-B14F-4D97-AF65-F5344CB8AC3E}">
        <p14:creationId xmlns:p14="http://schemas.microsoft.com/office/powerpoint/2010/main" val="222187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4 of the online tutorial uses the rxtracto_3D function to download data from 4 different chlorophyll datasets and spatially average the data into timeseries.  </a:t>
            </a:r>
          </a:p>
          <a:p>
            <a:pPr eaLnBrk="1" hangingPunct="1"/>
            <a:endParaRPr lang="en-US" dirty="0"/>
          </a:p>
        </p:txBody>
      </p:sp>
    </p:spTree>
    <p:extLst>
      <p:ext uri="{BB962C8B-B14F-4D97-AF65-F5344CB8AC3E}">
        <p14:creationId xmlns:p14="http://schemas.microsoft.com/office/powerpoint/2010/main" val="81850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5DD6C0-D7ED-834D-83EC-F1E02903D2B0}" type="slidenum">
              <a:rPr kumimoji="0" lang="en-US" sz="1200" b="0" i="0" u="none" strike="noStrike" kern="1200" cap="none" spc="0" normalizeH="0" baseline="0" noProof="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
        <p:nvSpPr>
          <p:cNvPr id="33795" name="Rectangle 2"/>
          <p:cNvSpPr>
            <a:spLocks noGrp="1" noRot="1" noChangeAspect="1" noChangeArrowheads="1"/>
          </p:cNvSpPr>
          <p:nvPr>
            <p:ph type="sldImg"/>
          </p:nvPr>
        </p:nvSpPr>
        <p:spPr>
          <a:xfrm>
            <a:off x="381000" y="685800"/>
            <a:ext cx="6096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It also shows how to temporally average the data into average maps for each dataset. </a:t>
            </a:r>
            <a:endParaRPr lang="en-US" dirty="0"/>
          </a:p>
        </p:txBody>
      </p:sp>
    </p:spTree>
    <p:extLst>
      <p:ext uri="{BB962C8B-B14F-4D97-AF65-F5344CB8AC3E}">
        <p14:creationId xmlns:p14="http://schemas.microsoft.com/office/powerpoint/2010/main" val="125494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42338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3675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107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49D9-AFDB-3341-A047-120BF31C27CD}"/>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2A829BE-1DC6-0147-89AD-B0CD9F7AEEA4}"/>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C2F54AC4-9995-2548-87DA-3302E3B6E951}"/>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5" name="Footer Placeholder 4">
            <a:extLst>
              <a:ext uri="{FF2B5EF4-FFF2-40B4-BE49-F238E27FC236}">
                <a16:creationId xmlns:a16="http://schemas.microsoft.com/office/drawing/2014/main" id="{E3122E6E-686A-EE46-9E96-89EECC93181B}"/>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97C8A7-A5D5-414D-8F43-DEE7AFADF100}"/>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397312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BE09-87A4-7244-BD10-D6AEDB66524D}"/>
              </a:ext>
            </a:extLst>
          </p:cNvPr>
          <p:cNvSpPr>
            <a:spLocks noGrp="1"/>
          </p:cNvSpPr>
          <p:nvPr>
            <p:ph type="title"/>
          </p:nvPr>
        </p:nvSpPr>
        <p:spPr>
          <a:xfrm>
            <a:off x="203200" y="482600"/>
            <a:ext cx="10515600" cy="914400"/>
          </a:xfrm>
        </p:spPr>
        <p:txBody>
          <a:bodyPr>
            <a:normAutofit/>
          </a:bodyPr>
          <a:lstStyle>
            <a:lvl1pPr>
              <a:defRPr sz="4267"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211EB33-6726-EE4E-947B-68C205A5AD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5252-0936-6149-BA16-10200F9DE059}"/>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5" name="Footer Placeholder 4">
            <a:extLst>
              <a:ext uri="{FF2B5EF4-FFF2-40B4-BE49-F238E27FC236}">
                <a16:creationId xmlns:a16="http://schemas.microsoft.com/office/drawing/2014/main" id="{816FC12F-B070-AA42-850B-AA0FADC46564}"/>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63AEDD-4EA6-6A44-9A33-2B07941C4F64}"/>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126082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2EFA-D4DC-9B45-BDA8-68296F76471C}"/>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FC5F2CDC-BF31-FC4C-8F48-40FBD02FCCB8}"/>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9B4F74-8026-7F44-A761-4A62355B04DC}"/>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5" name="Footer Placeholder 4">
            <a:extLst>
              <a:ext uri="{FF2B5EF4-FFF2-40B4-BE49-F238E27FC236}">
                <a16:creationId xmlns:a16="http://schemas.microsoft.com/office/drawing/2014/main" id="{7699E01A-2FC8-3742-93D3-134CC7EED21D}"/>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71E7B7-4EF8-524A-BD6F-B53E5D82C65F}"/>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4200796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7EDAB-B630-7B48-8E4F-F73BC4362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378D03-1C1B-BD46-803B-8D917A5BBAEF}"/>
              </a:ext>
            </a:extLst>
          </p:cNvPr>
          <p:cNvSpPr>
            <a:spLocks noGrp="1"/>
          </p:cNvSpPr>
          <p:nvPr>
            <p:ph sz="half" idx="1"/>
          </p:nvPr>
        </p:nvSpPr>
        <p:spPr>
          <a:xfrm>
            <a:off x="8382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2BF76-9320-914D-8323-0B70DD08E431}"/>
              </a:ext>
            </a:extLst>
          </p:cNvPr>
          <p:cNvSpPr>
            <a:spLocks noGrp="1"/>
          </p:cNvSpPr>
          <p:nvPr>
            <p:ph sz="half" idx="2"/>
          </p:nvPr>
        </p:nvSpPr>
        <p:spPr>
          <a:xfrm>
            <a:off x="6197600" y="1826684"/>
            <a:ext cx="5156200" cy="4349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3CE6C-1C2E-514E-A20F-AAB40683FEF2}"/>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6" name="Footer Placeholder 5">
            <a:extLst>
              <a:ext uri="{FF2B5EF4-FFF2-40B4-BE49-F238E27FC236}">
                <a16:creationId xmlns:a16="http://schemas.microsoft.com/office/drawing/2014/main" id="{F2FCEF2B-20E4-4747-BB27-CFFB20144875}"/>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73DF63-0DD3-DD40-BE64-1B36D7BC5FD8}"/>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896843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861C-63D2-EE44-8A83-471C1E4F484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EAA60-4E9F-0A44-BBA6-8853C5E50D0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088B7FEC-A82E-3D45-996D-60ED19A9A248}"/>
              </a:ext>
            </a:extLst>
          </p:cNvPr>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0D5AE5-F62C-8147-B5B8-E682846030AD}"/>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BBB1359C-5193-1E4E-B273-878ED508BADE}"/>
              </a:ext>
            </a:extLst>
          </p:cNvPr>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AD07-3CE7-D049-B148-6907BED63CB8}"/>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8" name="Footer Placeholder 7">
            <a:extLst>
              <a:ext uri="{FF2B5EF4-FFF2-40B4-BE49-F238E27FC236}">
                <a16:creationId xmlns:a16="http://schemas.microsoft.com/office/drawing/2014/main" id="{02D14BA0-C769-394E-8FD2-3E1B040FBFD5}"/>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3F6D29-1F1A-2344-AA1D-876F50FB4883}"/>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387010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8F72-8E72-0147-88B1-97514148EB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47090-3FBD-1B49-AD08-EB130D53C67E}"/>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4" name="Footer Placeholder 3">
            <a:extLst>
              <a:ext uri="{FF2B5EF4-FFF2-40B4-BE49-F238E27FC236}">
                <a16:creationId xmlns:a16="http://schemas.microsoft.com/office/drawing/2014/main" id="{A780CC6F-AC15-A248-AAD9-D684E8D48DC8}"/>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D928CE-B88E-0741-8363-A07A46447F14}"/>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2631191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FDB95-EB16-B749-8A4D-DA770660843B}"/>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3" name="Footer Placeholder 2">
            <a:extLst>
              <a:ext uri="{FF2B5EF4-FFF2-40B4-BE49-F238E27FC236}">
                <a16:creationId xmlns:a16="http://schemas.microsoft.com/office/drawing/2014/main" id="{D193D484-6F61-8748-B1D0-55D9E49013ED}"/>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DA13D5-939F-0148-9BA5-8B3E220CF3F4}"/>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3461643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24CD-452C-3648-87A0-D497389B036E}"/>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81D8635-5DAD-B441-B7C3-02D6D5A69771}"/>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B1FC5E-3BEE-194D-B376-BAF87B568E5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5573C1D9-621C-A443-B43E-04802784E0F7}"/>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6" name="Footer Placeholder 5">
            <a:extLst>
              <a:ext uri="{FF2B5EF4-FFF2-40B4-BE49-F238E27FC236}">
                <a16:creationId xmlns:a16="http://schemas.microsoft.com/office/drawing/2014/main" id="{50AC3791-A1A0-134A-9D8A-32CEA863E348}"/>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CA7AEC-5416-674E-86BF-A9C3C19BB1BA}"/>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115157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endParaRPr lang="en-US" dirty="0"/>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2260845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3981-9D38-A246-BA1F-DDDC83060334}"/>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455CE4DE-1932-2A4F-892D-48605F991033}"/>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3FF67BDA-36BA-3146-90F9-B62E22AFEC0E}"/>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EF70A38C-5A57-344C-9EC7-793030649E21}"/>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6" name="Footer Placeholder 5">
            <a:extLst>
              <a:ext uri="{FF2B5EF4-FFF2-40B4-BE49-F238E27FC236}">
                <a16:creationId xmlns:a16="http://schemas.microsoft.com/office/drawing/2014/main" id="{2B34EC4D-D6F6-DE41-AB6B-0473632D76EA}"/>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F98988-13DC-7E49-ADA7-B71736A3491C}"/>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188718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0E80-651E-624A-A952-D073A04BA9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B7C915-5551-FC42-84D4-A121545D64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B41D9-6A50-5245-AA98-629B895C9D8B}"/>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5" name="Footer Placeholder 4">
            <a:extLst>
              <a:ext uri="{FF2B5EF4-FFF2-40B4-BE49-F238E27FC236}">
                <a16:creationId xmlns:a16="http://schemas.microsoft.com/office/drawing/2014/main" id="{7E7AF764-0A6B-9D43-A4DC-5F8D25558515}"/>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4251DF-47E2-0841-BA4E-58E51AC021EE}"/>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1491401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601A99-C627-3E4C-BFEF-84A007FE2484}"/>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9236E-F2DB-D94D-9D3A-2CFAF3AD7DC9}"/>
              </a:ext>
            </a:extLst>
          </p:cNvPr>
          <p:cNvSpPr>
            <a:spLocks noGrp="1"/>
          </p:cNvSpPr>
          <p:nvPr>
            <p:ph type="body" orient="vert" idx="1"/>
          </p:nvPr>
        </p:nvSpPr>
        <p:spPr>
          <a:xfrm>
            <a:off x="838201" y="366185"/>
            <a:ext cx="7683500" cy="581024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FFD90-7D8B-6447-9DBD-AA8A094DEF09}"/>
              </a:ext>
            </a:extLst>
          </p:cNvPr>
          <p:cNvSpPr>
            <a:spLocks noGrp="1"/>
          </p:cNvSpPr>
          <p:nvPr>
            <p:ph type="dt" sz="half" idx="10"/>
          </p:nvPr>
        </p:nvSpPr>
        <p:spPr>
          <a:xfrm>
            <a:off x="838200" y="6356351"/>
            <a:ext cx="2743200" cy="366183"/>
          </a:xfrm>
          <a:prstGeom prst="rect">
            <a:avLst/>
          </a:prstGeom>
        </p:spPr>
        <p:txBody>
          <a:bodyPr/>
          <a:lstStyle/>
          <a:p>
            <a:fld id="{60EAFF52-AE4F-8A4C-BB34-F3E23E940FD3}" type="datetimeFigureOut">
              <a:rPr lang="en-US" smtClean="0"/>
              <a:t>4/14/21</a:t>
            </a:fld>
            <a:endParaRPr lang="en-US"/>
          </a:p>
        </p:txBody>
      </p:sp>
      <p:sp>
        <p:nvSpPr>
          <p:cNvPr id="5" name="Footer Placeholder 4">
            <a:extLst>
              <a:ext uri="{FF2B5EF4-FFF2-40B4-BE49-F238E27FC236}">
                <a16:creationId xmlns:a16="http://schemas.microsoft.com/office/drawing/2014/main" id="{1790D04C-D2AF-6C48-A475-7C0D1DED6069}"/>
              </a:ext>
            </a:extLst>
          </p:cNvPr>
          <p:cNvSpPr>
            <a:spLocks noGrp="1"/>
          </p:cNvSpPr>
          <p:nvPr>
            <p:ph type="ftr" sz="quarter" idx="11"/>
          </p:nvPr>
        </p:nvSpPr>
        <p:spPr>
          <a:xfrm>
            <a:off x="4038600" y="647473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2FA290-1FEF-9347-AE0E-D22CA0EA40AC}"/>
              </a:ext>
            </a:extLst>
          </p:cNvPr>
          <p:cNvSpPr>
            <a:spLocks noGrp="1"/>
          </p:cNvSpPr>
          <p:nvPr>
            <p:ph type="sldNum" sz="quarter" idx="12"/>
          </p:nvPr>
        </p:nvSpPr>
        <p:spPr>
          <a:xfrm>
            <a:off x="8610600" y="6356351"/>
            <a:ext cx="2743200" cy="366183"/>
          </a:xfrm>
          <a:prstGeom prst="rect">
            <a:avLst/>
          </a:prstGeom>
        </p:spPr>
        <p:txBody>
          <a:bodyPr/>
          <a:lstStyle/>
          <a:p>
            <a:fld id="{786AF80F-CD43-2848-836E-81661FD44855}" type="slidenum">
              <a:rPr lang="en-US" smtClean="0"/>
              <a:t>‹#›</a:t>
            </a:fld>
            <a:endParaRPr lang="en-US"/>
          </a:p>
        </p:txBody>
      </p:sp>
    </p:spTree>
    <p:extLst>
      <p:ext uri="{BB962C8B-B14F-4D97-AF65-F5344CB8AC3E}">
        <p14:creationId xmlns:p14="http://schemas.microsoft.com/office/powerpoint/2010/main" val="1125734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358150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err="1"/>
              <a:t>CoastWatch</a:t>
            </a:r>
            <a:r>
              <a:rPr lang="en-US" dirty="0"/>
              <a:t> </a:t>
            </a:r>
            <a:r>
              <a:rPr lang="en-US" dirty="0">
                <a:latin typeface="Arial" panose="020B0604020202020204" pitchFamily="34" charset="0"/>
                <a:cs typeface="Arial" panose="020B0604020202020204" pitchFamily="34" charset="0"/>
              </a:rPr>
              <a:t>West</a:t>
            </a:r>
            <a:r>
              <a:rPr lang="en-US" dirty="0"/>
              <a:t> Coast Node                                          http://</a:t>
            </a:r>
            <a:r>
              <a:rPr lang="en-US" dirty="0" err="1"/>
              <a:t>coastwatch.pfeg.noaa.gov</a:t>
            </a:r>
            <a:endParaRPr lang="en-US" dirty="0"/>
          </a:p>
        </p:txBody>
      </p:sp>
    </p:spTree>
    <p:extLst>
      <p:ext uri="{BB962C8B-B14F-4D97-AF65-F5344CB8AC3E}">
        <p14:creationId xmlns:p14="http://schemas.microsoft.com/office/powerpoint/2010/main" val="35359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1229705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12861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212903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dirty="0" err="1"/>
              <a:t>CoastWatch</a:t>
            </a:r>
            <a:r>
              <a:rPr lang="en-US" dirty="0"/>
              <a:t> West Coast Node                                          http://</a:t>
            </a:r>
            <a:r>
              <a:rPr lang="en-US" dirty="0" err="1"/>
              <a:t>coastwatch.pfeg.noaa.gov</a:t>
            </a:r>
            <a:endParaRPr lang="en-US" dirty="0"/>
          </a:p>
        </p:txBody>
      </p:sp>
    </p:spTree>
    <p:extLst>
      <p:ext uri="{BB962C8B-B14F-4D97-AF65-F5344CB8AC3E}">
        <p14:creationId xmlns:p14="http://schemas.microsoft.com/office/powerpoint/2010/main" val="303179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CoastWatch West Coast Node                                          http://coastwatch.pfeg.noaa.gov</a:t>
            </a:r>
            <a:endParaRPr lang="en-US" dirty="0"/>
          </a:p>
        </p:txBody>
      </p:sp>
    </p:spTree>
    <p:extLst>
      <p:ext uri="{BB962C8B-B14F-4D97-AF65-F5344CB8AC3E}">
        <p14:creationId xmlns:p14="http://schemas.microsoft.com/office/powerpoint/2010/main" val="416075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Tree>
    <p:extLst>
      <p:ext uri="{BB962C8B-B14F-4D97-AF65-F5344CB8AC3E}">
        <p14:creationId xmlns:p14="http://schemas.microsoft.com/office/powerpoint/2010/main" val="4207367166"/>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hdr="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3110462366"/>
      </p:ext>
    </p:extLst>
  </p:cSld>
  <p:clrMap bg1="lt1" tx1="dk1" bg2="lt2" tx2="dk2" accent1="accent1" accent2="accent2" accent3="accent3" accent4="accent4" accent5="accent5" accent6="accent6" hlink="hlink" folHlink="folHlink"/>
  <p:sldLayoutIdLst>
    <p:sldLayoutId id="2147483672" r:id="rId1"/>
  </p:sldLayoutIdLst>
  <p:hf hdr="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48DBA-39DD-7640-81A8-857135B7CBAF}"/>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6BA574-B057-A54D-8F36-B3506CAAC551}"/>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hape 1378">
            <a:extLst>
              <a:ext uri="{FF2B5EF4-FFF2-40B4-BE49-F238E27FC236}">
                <a16:creationId xmlns:a16="http://schemas.microsoft.com/office/drawing/2014/main" id="{93B6BC56-B261-F543-9B5C-CFE89187BEE8}"/>
              </a:ext>
            </a:extLst>
          </p:cNvPr>
          <p:cNvSpPr/>
          <p:nvPr userDrawn="1"/>
        </p:nvSpPr>
        <p:spPr>
          <a:xfrm>
            <a:off x="0" y="0"/>
            <a:ext cx="12192000" cy="440267"/>
          </a:xfrm>
          <a:prstGeom prst="rect">
            <a:avLst/>
          </a:prstGeom>
          <a:solidFill>
            <a:srgbClr val="0E7686"/>
          </a:solidFill>
          <a:ln>
            <a:noFill/>
          </a:ln>
        </p:spPr>
        <p:txBody>
          <a:bodyPr spcFirstLastPara="1" wrap="square" lIns="121900" tIns="60933" rIns="121900" bIns="60933"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2400">
              <a:solidFill>
                <a:srgbClr val="000000"/>
              </a:solidFill>
              <a:latin typeface="Arial"/>
              <a:ea typeface="Arial"/>
              <a:cs typeface="Arial"/>
              <a:sym typeface="Arial"/>
            </a:endParaRPr>
          </a:p>
        </p:txBody>
      </p:sp>
      <p:sp>
        <p:nvSpPr>
          <p:cNvPr id="8" name="Shape 1380">
            <a:extLst>
              <a:ext uri="{FF2B5EF4-FFF2-40B4-BE49-F238E27FC236}">
                <a16:creationId xmlns:a16="http://schemas.microsoft.com/office/drawing/2014/main" id="{82BC1E33-5BFD-B24D-8C24-EC6E4C76B9D2}"/>
              </a:ext>
            </a:extLst>
          </p:cNvPr>
          <p:cNvSpPr/>
          <p:nvPr userDrawn="1"/>
        </p:nvSpPr>
        <p:spPr>
          <a:xfrm>
            <a:off x="177646" y="0"/>
            <a:ext cx="4228103" cy="446493"/>
          </a:xfrm>
          <a:prstGeom prst="rect">
            <a:avLst/>
          </a:prstGeom>
          <a:noFill/>
          <a:ln>
            <a:noFill/>
          </a:ln>
        </p:spPr>
        <p:txBody>
          <a:bodyPr spcFirstLastPara="1" wrap="square" lIns="121900" tIns="60933" rIns="121900" bIns="60933" anchor="t" anchorCtr="0">
            <a:noAutofit/>
          </a:bodyPr>
          <a:lstStyle/>
          <a:p>
            <a:pPr marL="0" marR="0" lvl="0" indent="0" algn="l" rtl="0">
              <a:lnSpc>
                <a:spcPct val="93000"/>
              </a:lnSpc>
              <a:spcBef>
                <a:spcPts val="0"/>
              </a:spcBef>
              <a:spcAft>
                <a:spcPts val="0"/>
              </a:spcAft>
              <a:buClr>
                <a:srgbClr val="000000"/>
              </a:buClr>
              <a:buSzPts val="1800"/>
              <a:buFont typeface="Times New Roman"/>
              <a:buNone/>
            </a:pP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19" name="Shape 1376">
            <a:extLst>
              <a:ext uri="{FF2B5EF4-FFF2-40B4-BE49-F238E27FC236}">
                <a16:creationId xmlns:a16="http://schemas.microsoft.com/office/drawing/2014/main" id="{9400606C-DD8D-6440-9B9A-48CA6008FCFD}"/>
              </a:ext>
            </a:extLst>
          </p:cNvPr>
          <p:cNvSpPr/>
          <p:nvPr userDrawn="1"/>
        </p:nvSpPr>
        <p:spPr>
          <a:xfrm>
            <a:off x="18495" y="6305725"/>
            <a:ext cx="12173507" cy="533303"/>
          </a:xfrm>
          <a:prstGeom prst="rect">
            <a:avLst/>
          </a:prstGeom>
          <a:solidFill>
            <a:srgbClr val="20202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2F2F2"/>
              </a:solidFill>
              <a:latin typeface="Times"/>
              <a:ea typeface="Times"/>
              <a:cs typeface="Times"/>
              <a:sym typeface="Times"/>
            </a:endParaRPr>
          </a:p>
        </p:txBody>
      </p:sp>
      <p:sp>
        <p:nvSpPr>
          <p:cNvPr id="22" name="Shape 1377">
            <a:extLst>
              <a:ext uri="{FF2B5EF4-FFF2-40B4-BE49-F238E27FC236}">
                <a16:creationId xmlns:a16="http://schemas.microsoft.com/office/drawing/2014/main" id="{CA47C954-866D-9B4B-B5A3-A10A39F9C005}"/>
              </a:ext>
            </a:extLst>
          </p:cNvPr>
          <p:cNvSpPr txBox="1"/>
          <p:nvPr userDrawn="1"/>
        </p:nvSpPr>
        <p:spPr>
          <a:xfrm>
            <a:off x="101600" y="6400800"/>
            <a:ext cx="12090400" cy="3048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US" sz="1600" dirty="0">
                <a:solidFill>
                  <a:srgbClr val="D8D8D8"/>
                </a:solidFill>
                <a:latin typeface="Arial"/>
                <a:ea typeface="Arial"/>
                <a:cs typeface="Arial"/>
                <a:sym typeface="Arial"/>
              </a:rPr>
              <a:t>NOAA </a:t>
            </a:r>
            <a:r>
              <a:rPr lang="en-US" sz="1600" dirty="0" err="1">
                <a:solidFill>
                  <a:srgbClr val="D8D8D8"/>
                </a:solidFill>
                <a:latin typeface="Arial"/>
                <a:ea typeface="Arial"/>
                <a:cs typeface="Arial"/>
                <a:sym typeface="Arial"/>
              </a:rPr>
              <a:t>CoastWatch</a:t>
            </a:r>
            <a:r>
              <a:rPr lang="en-US" sz="1600" dirty="0">
                <a:solidFill>
                  <a:srgbClr val="D8D8D8"/>
                </a:solidFill>
                <a:latin typeface="Arial"/>
                <a:ea typeface="Arial"/>
                <a:cs typeface="Arial"/>
                <a:sym typeface="Arial"/>
              </a:rPr>
              <a:t> West Coast Node – </a:t>
            </a:r>
            <a:r>
              <a:rPr lang="en-US" sz="1600" dirty="0" err="1">
                <a:solidFill>
                  <a:srgbClr val="D8D8D8"/>
                </a:solidFill>
                <a:latin typeface="Arial"/>
                <a:ea typeface="Arial"/>
                <a:cs typeface="Arial"/>
                <a:sym typeface="Arial"/>
              </a:rPr>
              <a:t>coastwatch.pfeg.noaa.gov</a:t>
            </a:r>
            <a:r>
              <a:rPr lang="en-US" sz="1600" dirty="0">
                <a:solidFill>
                  <a:srgbClr val="D8D8D8"/>
                </a:solidFill>
                <a:latin typeface="Arial"/>
                <a:ea typeface="Arial"/>
                <a:cs typeface="Arial"/>
                <a:sym typeface="Arial"/>
              </a:rPr>
              <a:t>                           NOAA </a:t>
            </a:r>
            <a:r>
              <a:rPr lang="en-US" sz="1600" dirty="0" err="1">
                <a:solidFill>
                  <a:srgbClr val="D8D8D8"/>
                </a:solidFill>
                <a:latin typeface="Arial"/>
                <a:ea typeface="Arial"/>
                <a:cs typeface="Arial"/>
                <a:sym typeface="Arial"/>
              </a:rPr>
              <a:t>PolarWatch</a:t>
            </a:r>
            <a:r>
              <a:rPr lang="en-US" sz="1600" dirty="0">
                <a:solidFill>
                  <a:srgbClr val="D8D8D8"/>
                </a:solidFill>
                <a:latin typeface="Arial"/>
                <a:ea typeface="Arial"/>
                <a:cs typeface="Arial"/>
                <a:sym typeface="Arial"/>
              </a:rPr>
              <a:t> Node – </a:t>
            </a:r>
            <a:r>
              <a:rPr lang="en-US" sz="1600" dirty="0" err="1">
                <a:solidFill>
                  <a:srgbClr val="D8D8D8"/>
                </a:solidFill>
                <a:latin typeface="Arial"/>
                <a:ea typeface="Arial"/>
                <a:cs typeface="Arial"/>
                <a:sym typeface="Arial"/>
              </a:rPr>
              <a:t>polarwatch.noaa.gov</a:t>
            </a:r>
            <a:r>
              <a:rPr lang="en-US" sz="1600" dirty="0">
                <a:solidFill>
                  <a:srgbClr val="D8D8D8"/>
                </a:solidFill>
                <a:latin typeface="Arial"/>
                <a:ea typeface="Arial"/>
                <a:cs typeface="Arial"/>
                <a:sym typeface="Arial"/>
              </a:rPr>
              <a:t> </a:t>
            </a:r>
            <a:endParaRPr sz="1600" dirty="0">
              <a:solidFill>
                <a:srgbClr val="D8D8D8"/>
              </a:solidFill>
              <a:latin typeface="Arial"/>
              <a:ea typeface="Arial"/>
              <a:cs typeface="Arial"/>
              <a:sym typeface="Arial"/>
            </a:endParaRPr>
          </a:p>
        </p:txBody>
      </p:sp>
    </p:spTree>
    <p:extLst>
      <p:ext uri="{BB962C8B-B14F-4D97-AF65-F5344CB8AC3E}">
        <p14:creationId xmlns:p14="http://schemas.microsoft.com/office/powerpoint/2010/main" val="5323323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r-project.org/about.html"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4601979" y="1423179"/>
            <a:ext cx="6939231" cy="788734"/>
          </a:xfrm>
        </p:spPr>
        <p:txBody>
          <a:bodyPr/>
          <a:lstStyle/>
          <a:p>
            <a:r>
              <a:rPr lang="en-US" sz="3600" dirty="0"/>
              <a:t>R and ERDDAP </a:t>
            </a:r>
          </a:p>
        </p:txBody>
      </p:sp>
      <p:sp>
        <p:nvSpPr>
          <p:cNvPr id="3" name="Text Placeholder 2">
            <a:extLst>
              <a:ext uri="{FF2B5EF4-FFF2-40B4-BE49-F238E27FC236}">
                <a16:creationId xmlns:a16="http://schemas.microsoft.com/office/drawing/2014/main" id="{BE790D19-38E4-8C40-AD89-604307CE9C21}"/>
              </a:ext>
            </a:extLst>
          </p:cNvPr>
          <p:cNvSpPr>
            <a:spLocks noGrp="1"/>
          </p:cNvSpPr>
          <p:nvPr>
            <p:ph type="body" sz="quarter" idx="10"/>
          </p:nvPr>
        </p:nvSpPr>
        <p:spPr>
          <a:xfrm>
            <a:off x="4601979" y="2667400"/>
            <a:ext cx="6161271" cy="2677629"/>
          </a:xfrm>
        </p:spPr>
        <p:txBody>
          <a:bodyPr/>
          <a:lstStyle/>
          <a:p>
            <a:pPr>
              <a:spcBef>
                <a:spcPts val="800"/>
              </a:spcBef>
            </a:pPr>
            <a:r>
              <a:rPr lang="en-US" sz="2800" dirty="0"/>
              <a:t>NOAA </a:t>
            </a:r>
            <a:r>
              <a:rPr lang="en-US" sz="2800" dirty="0" err="1"/>
              <a:t>CoastWatch</a:t>
            </a:r>
            <a:r>
              <a:rPr lang="en-US" sz="2800" dirty="0"/>
              <a:t> Satellite Course</a:t>
            </a:r>
          </a:p>
          <a:p>
            <a:endParaRPr lang="en-US" sz="2800" dirty="0"/>
          </a:p>
        </p:txBody>
      </p:sp>
      <p:sp>
        <p:nvSpPr>
          <p:cNvPr id="5" name="Text Placeholder 4">
            <a:extLst>
              <a:ext uri="{FF2B5EF4-FFF2-40B4-BE49-F238E27FC236}">
                <a16:creationId xmlns:a16="http://schemas.microsoft.com/office/drawing/2014/main" id="{172D130C-453C-1848-8AFA-5822EB5D7C19}"/>
              </a:ext>
            </a:extLst>
          </p:cNvPr>
          <p:cNvSpPr>
            <a:spLocks noGrp="1"/>
          </p:cNvSpPr>
          <p:nvPr>
            <p:ph type="body" sz="quarter" idx="12"/>
          </p:nvPr>
        </p:nvSpPr>
        <p:spPr>
          <a:xfrm>
            <a:off x="154517" y="6115987"/>
            <a:ext cx="7313083" cy="369480"/>
          </a:xfrm>
        </p:spPr>
        <p:txBody>
          <a:bodyPr>
            <a:noAutofit/>
          </a:bodyPr>
          <a:lstStyle/>
          <a:p>
            <a:r>
              <a:rPr lang="en-US" dirty="0"/>
              <a:t>Last Update: Apr 14, 2021</a:t>
            </a:r>
          </a:p>
        </p:txBody>
      </p:sp>
      <p:sp>
        <p:nvSpPr>
          <p:cNvPr id="8" name="Rectangle 7">
            <a:extLst>
              <a:ext uri="{FF2B5EF4-FFF2-40B4-BE49-F238E27FC236}">
                <a16:creationId xmlns:a16="http://schemas.microsoft.com/office/drawing/2014/main" id="{BB4F5B97-A4E9-254E-9DCD-560500D055DA}"/>
              </a:ext>
            </a:extLst>
          </p:cNvPr>
          <p:cNvSpPr/>
          <p:nvPr/>
        </p:nvSpPr>
        <p:spPr>
          <a:xfrm>
            <a:off x="497785" y="2206486"/>
            <a:ext cx="1649895" cy="1087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4" name="Audio 3">
            <a:hlinkClick r:id="" action="ppaction://media"/>
            <a:extLst>
              <a:ext uri="{FF2B5EF4-FFF2-40B4-BE49-F238E27FC236}">
                <a16:creationId xmlns:a16="http://schemas.microsoft.com/office/drawing/2014/main" id="{F2E4BEBA-990C-1E42-A2B2-74A96278E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32657640"/>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304801" y="1640602"/>
            <a:ext cx="5510316" cy="4196662"/>
          </a:xfrm>
          <a:prstGeom prst="rect">
            <a:avLst/>
          </a:prstGeom>
          <a:noFill/>
        </p:spPr>
        <p:txBody>
          <a:bodyPr wrap="square" rtlCol="0">
            <a:spAutoFit/>
          </a:bodyPr>
          <a:lstStyle/>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uses the </a:t>
            </a:r>
            <a:r>
              <a:rPr lang="en-US" sz="2667" dirty="0" err="1">
                <a:solidFill>
                  <a:srgbClr val="000000"/>
                </a:solidFill>
                <a:latin typeface="Arial" charset="0"/>
              </a:rPr>
              <a:t>tabledap</a:t>
            </a:r>
            <a:r>
              <a:rPr lang="en-US" sz="2667" dirty="0">
                <a:solidFill>
                  <a:srgbClr val="000000"/>
                </a:solidFill>
                <a:latin typeface="Arial" charset="0"/>
              </a:rPr>
              <a:t> function in </a:t>
            </a:r>
            <a:r>
              <a:rPr lang="en-US" sz="2667" dirty="0" err="1">
                <a:solidFill>
                  <a:srgbClr val="000000"/>
                </a:solidFill>
                <a:latin typeface="Arial" charset="0"/>
              </a:rPr>
              <a:t>rerddap</a:t>
            </a:r>
            <a:r>
              <a:rPr lang="en-US" sz="2667" dirty="0">
                <a:solidFill>
                  <a:srgbClr val="000000"/>
                </a:solidFill>
                <a:latin typeface="Arial" charset="0"/>
              </a:rPr>
              <a:t> to download SST data from NDBC buoys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the </a:t>
            </a:r>
            <a:r>
              <a:rPr lang="en-US" sz="2667" b="1" dirty="0" err="1">
                <a:solidFill>
                  <a:srgbClr val="221FF2"/>
                </a:solidFill>
                <a:latin typeface="Arial" charset="0"/>
              </a:rPr>
              <a:t>rxtracto</a:t>
            </a:r>
            <a:r>
              <a:rPr lang="en-US" sz="2667" dirty="0">
                <a:solidFill>
                  <a:srgbClr val="000000"/>
                </a:solidFill>
                <a:latin typeface="Arial" charset="0"/>
              </a:rPr>
              <a:t> function is used to extract satellite SST from those same buoy locations</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The satellite and buoy SSTs are plotted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Buoy SST data are overlain on a map of satellite SST </a:t>
            </a:r>
          </a:p>
        </p:txBody>
      </p:sp>
      <p:sp>
        <p:nvSpPr>
          <p:cNvPr id="6" name="TextBox 5">
            <a:extLst>
              <a:ext uri="{FF2B5EF4-FFF2-40B4-BE49-F238E27FC236}">
                <a16:creationId xmlns:a16="http://schemas.microsoft.com/office/drawing/2014/main" id="{33F3A433-10C0-5A43-A2CE-2618744975B7}"/>
              </a:ext>
            </a:extLst>
          </p:cNvPr>
          <p:cNvSpPr txBox="1"/>
          <p:nvPr/>
        </p:nvSpPr>
        <p:spPr>
          <a:xfrm>
            <a:off x="7511322" y="5765801"/>
            <a:ext cx="3604705" cy="461665"/>
          </a:xfrm>
          <a:prstGeom prst="rect">
            <a:avLst/>
          </a:prstGeom>
          <a:solidFill>
            <a:schemeClr val="bg1"/>
          </a:solidFill>
        </p:spPr>
        <p:txBody>
          <a:bodyPr wrap="none" rtlCol="0">
            <a:spAutoFit/>
          </a:bodyPr>
          <a:lstStyle/>
          <a:p>
            <a:pPr defTabSz="1219170" eaLnBrk="0" fontAlgn="base" hangingPunct="0">
              <a:spcBef>
                <a:spcPct val="0"/>
              </a:spcBef>
              <a:spcAft>
                <a:spcPct val="0"/>
              </a:spcAft>
            </a:pPr>
            <a:r>
              <a:rPr lang="en-US" sz="2400" dirty="0">
                <a:solidFill>
                  <a:prstClr val="black"/>
                </a:solidFill>
                <a:latin typeface="Arial" charset="0"/>
              </a:rPr>
              <a:t>NDBC Buoy SST @ 2pm</a:t>
            </a:r>
          </a:p>
        </p:txBody>
      </p:sp>
      <p:sp>
        <p:nvSpPr>
          <p:cNvPr id="10" name="TextBox 9">
            <a:extLst>
              <a:ext uri="{FF2B5EF4-FFF2-40B4-BE49-F238E27FC236}">
                <a16:creationId xmlns:a16="http://schemas.microsoft.com/office/drawing/2014/main" id="{912B1884-6714-7942-996E-B6F070817577}"/>
              </a:ext>
            </a:extLst>
          </p:cNvPr>
          <p:cNvSpPr txBox="1"/>
          <p:nvPr/>
        </p:nvSpPr>
        <p:spPr>
          <a:xfrm rot="16200000">
            <a:off x="5780117" y="3042464"/>
            <a:ext cx="1733808" cy="461665"/>
          </a:xfrm>
          <a:prstGeom prst="rect">
            <a:avLst/>
          </a:prstGeom>
          <a:solidFill>
            <a:schemeClr val="bg1"/>
          </a:solidFill>
          <a:scene3d>
            <a:camera prst="orthographicFront">
              <a:rot lat="600000" lon="0" rev="0"/>
            </a:camera>
            <a:lightRig rig="threePt" dir="t"/>
          </a:scene3d>
        </p:spPr>
        <p:txBody>
          <a:bodyPr wrap="square" rtlCol="0">
            <a:spAutoFit/>
          </a:bodyPr>
          <a:lstStyle/>
          <a:p>
            <a:pPr defTabSz="1219170" eaLnBrk="0" fontAlgn="base" hangingPunct="0">
              <a:spcBef>
                <a:spcPct val="0"/>
              </a:spcBef>
              <a:spcAft>
                <a:spcPct val="0"/>
              </a:spcAft>
            </a:pPr>
            <a:r>
              <a:rPr lang="en-US" sz="2400" dirty="0">
                <a:solidFill>
                  <a:prstClr val="black"/>
                </a:solidFill>
                <a:latin typeface="Arial" charset="0"/>
              </a:rPr>
              <a:t>VIIRS SST</a:t>
            </a:r>
          </a:p>
        </p:txBody>
      </p:sp>
      <p:pic>
        <p:nvPicPr>
          <p:cNvPr id="3" name="Picture 2">
            <a:extLst>
              <a:ext uri="{FF2B5EF4-FFF2-40B4-BE49-F238E27FC236}">
                <a16:creationId xmlns:a16="http://schemas.microsoft.com/office/drawing/2014/main" id="{F33C57AA-B3E9-7048-9C27-C4548C790DF5}"/>
              </a:ext>
            </a:extLst>
          </p:cNvPr>
          <p:cNvPicPr>
            <a:picLocks noChangeAspect="1"/>
          </p:cNvPicPr>
          <p:nvPr/>
        </p:nvPicPr>
        <p:blipFill rotWithShape="1">
          <a:blip r:embed="rId5"/>
          <a:srcRect l="8743" b="5795"/>
          <a:stretch/>
        </p:blipFill>
        <p:spPr>
          <a:xfrm>
            <a:off x="6893243" y="1206149"/>
            <a:ext cx="5497803" cy="4661252"/>
          </a:xfrm>
          <a:prstGeom prst="rect">
            <a:avLst/>
          </a:prstGeom>
        </p:spPr>
      </p:pic>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05-SSTBuoy.RMD </a:t>
            </a:r>
          </a:p>
        </p:txBody>
      </p:sp>
      <p:pic>
        <p:nvPicPr>
          <p:cNvPr id="2" name="Audio 1">
            <a:hlinkClick r:id="" action="ppaction://media"/>
            <a:extLst>
              <a:ext uri="{FF2B5EF4-FFF2-40B4-BE49-F238E27FC236}">
                <a16:creationId xmlns:a16="http://schemas.microsoft.com/office/drawing/2014/main" id="{CE928A80-BF41-BB4F-95DE-C20F5F5700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55746773"/>
      </p:ext>
    </p:extLst>
  </p:cSld>
  <p:clrMapOvr>
    <a:masterClrMapping/>
  </p:clrMapOvr>
  <mc:AlternateContent xmlns:mc="http://schemas.openxmlformats.org/markup-compatibility/2006" xmlns:p14="http://schemas.microsoft.com/office/powerpoint/2010/main">
    <mc:Choice Requires="p14">
      <p:transition spd="slow" p14:dur="2000" advTm="19404"/>
    </mc:Choice>
    <mc:Fallback xmlns="">
      <p:transition spd="slow" advTm="1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05-SSTBuoy.RMD </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304801" y="1498601"/>
            <a:ext cx="5510316" cy="4196662"/>
          </a:xfrm>
          <a:prstGeom prst="rect">
            <a:avLst/>
          </a:prstGeom>
          <a:noFill/>
        </p:spPr>
        <p:txBody>
          <a:bodyPr wrap="square" rtlCol="0">
            <a:spAutoFit/>
          </a:bodyPr>
          <a:lstStyle/>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uses the </a:t>
            </a:r>
            <a:r>
              <a:rPr lang="en-US" sz="2667" dirty="0" err="1">
                <a:solidFill>
                  <a:srgbClr val="000000"/>
                </a:solidFill>
                <a:latin typeface="Arial" charset="0"/>
              </a:rPr>
              <a:t>tabledap</a:t>
            </a:r>
            <a:r>
              <a:rPr lang="en-US" sz="2667" dirty="0">
                <a:solidFill>
                  <a:srgbClr val="000000"/>
                </a:solidFill>
                <a:latin typeface="Arial" charset="0"/>
              </a:rPr>
              <a:t> function in </a:t>
            </a:r>
            <a:r>
              <a:rPr lang="en-US" sz="2667" dirty="0" err="1">
                <a:solidFill>
                  <a:srgbClr val="000000"/>
                </a:solidFill>
                <a:latin typeface="Arial" charset="0"/>
              </a:rPr>
              <a:t>rerddap</a:t>
            </a:r>
            <a:r>
              <a:rPr lang="en-US" sz="2667" dirty="0">
                <a:solidFill>
                  <a:srgbClr val="000000"/>
                </a:solidFill>
                <a:latin typeface="Arial" charset="0"/>
              </a:rPr>
              <a:t> to download SST data from NDBC buoys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the </a:t>
            </a:r>
            <a:r>
              <a:rPr lang="en-US" sz="2667" b="1" dirty="0" err="1">
                <a:solidFill>
                  <a:srgbClr val="221FF2"/>
                </a:solidFill>
                <a:latin typeface="Arial" charset="0"/>
              </a:rPr>
              <a:t>rxtracto</a:t>
            </a:r>
            <a:r>
              <a:rPr lang="en-US" sz="2667" dirty="0">
                <a:solidFill>
                  <a:srgbClr val="000000"/>
                </a:solidFill>
                <a:latin typeface="Arial" charset="0"/>
              </a:rPr>
              <a:t> function is used to extract satellite SST from those same buoy locations</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The satellite and buoy SSTs are plotted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srgbClr val="000000"/>
                </a:solidFill>
                <a:latin typeface="Arial" charset="0"/>
              </a:rPr>
              <a:t>Buoy SST data are overlain on a map of satellite SST </a:t>
            </a:r>
          </a:p>
        </p:txBody>
      </p:sp>
      <p:pic>
        <p:nvPicPr>
          <p:cNvPr id="5" name="Picture 4">
            <a:extLst>
              <a:ext uri="{FF2B5EF4-FFF2-40B4-BE49-F238E27FC236}">
                <a16:creationId xmlns:a16="http://schemas.microsoft.com/office/drawing/2014/main" id="{B7F40A76-F6E7-9F4A-861A-F2722B4BCAD5}"/>
              </a:ext>
            </a:extLst>
          </p:cNvPr>
          <p:cNvPicPr>
            <a:picLocks noChangeAspect="1"/>
          </p:cNvPicPr>
          <p:nvPr/>
        </p:nvPicPr>
        <p:blipFill>
          <a:blip r:embed="rId5"/>
          <a:stretch>
            <a:fillRect/>
          </a:stretch>
        </p:blipFill>
        <p:spPr>
          <a:xfrm>
            <a:off x="6096000" y="493817"/>
            <a:ext cx="5689600" cy="5689600"/>
          </a:xfrm>
          <a:prstGeom prst="rect">
            <a:avLst/>
          </a:prstGeom>
        </p:spPr>
      </p:pic>
      <p:pic>
        <p:nvPicPr>
          <p:cNvPr id="3" name="Audio 2">
            <a:hlinkClick r:id="" action="ppaction://media"/>
            <a:extLst>
              <a:ext uri="{FF2B5EF4-FFF2-40B4-BE49-F238E27FC236}">
                <a16:creationId xmlns:a16="http://schemas.microsoft.com/office/drawing/2014/main" id="{12166F67-DFF4-4240-939A-70666F5782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3397364"/>
      </p:ext>
    </p:extLst>
  </p:cSld>
  <p:clrMapOvr>
    <a:masterClrMapping/>
  </p:clrMapOvr>
  <mc:AlternateContent xmlns:mc="http://schemas.openxmlformats.org/markup-compatibility/2006" xmlns:p14="http://schemas.microsoft.com/office/powerpoint/2010/main">
    <mc:Choice Requires="p14">
      <p:transition spd="slow" p14:dur="2000" advTm="14732"/>
    </mc:Choice>
    <mc:Fallback xmlns="">
      <p:transition spd="slow" advTm="1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06-TurtleWatch.RMD</a:t>
            </a:r>
          </a:p>
        </p:txBody>
      </p:sp>
      <p:sp>
        <p:nvSpPr>
          <p:cNvPr id="423939" name="Rectangle 3"/>
          <p:cNvSpPr>
            <a:spLocks noGrp="1" noChangeArrowheads="1"/>
          </p:cNvSpPr>
          <p:nvPr>
            <p:ph idx="1"/>
          </p:nvPr>
        </p:nvSpPr>
        <p:spPr>
          <a:xfrm>
            <a:off x="304800" y="1676400"/>
            <a:ext cx="5181600" cy="4419600"/>
          </a:xfrm>
          <a:effectLst>
            <a:outerShdw blurRad="63500" dist="17961" dir="2700000" algn="ctr" rotWithShape="0">
              <a:schemeClr val="bg1">
                <a:alpha val="74998"/>
              </a:schemeClr>
            </a:outerShdw>
          </a:effectLst>
        </p:spPr>
        <p:txBody>
          <a:bodyPr>
            <a:normAutofit/>
          </a:bodyPr>
          <a:lstStyle/>
          <a:p>
            <a:pPr>
              <a:lnSpc>
                <a:spcPts val="2880"/>
              </a:lnSpc>
              <a:defRPr/>
            </a:pPr>
            <a:r>
              <a:rPr lang="en-US" sz="2400" dirty="0">
                <a:solidFill>
                  <a:srgbClr val="000000"/>
                </a:solidFill>
                <a:latin typeface="Arial" charset="0"/>
              </a:rPr>
              <a:t>Uses </a:t>
            </a:r>
            <a:r>
              <a:rPr lang="en-US" sz="2400" b="1" dirty="0">
                <a:solidFill>
                  <a:srgbClr val="221FF2"/>
                </a:solidFill>
                <a:latin typeface="Arial" charset="0"/>
              </a:rPr>
              <a:t>rxtracto_3D</a:t>
            </a:r>
            <a:r>
              <a:rPr lang="en-US" sz="2400" dirty="0">
                <a:solidFill>
                  <a:srgbClr val="000000"/>
                </a:solidFill>
                <a:latin typeface="Arial" charset="0"/>
              </a:rPr>
              <a:t> to import SST data from ERDDAP</a:t>
            </a:r>
          </a:p>
          <a:p>
            <a:pPr>
              <a:lnSpc>
                <a:spcPts val="2880"/>
              </a:lnSpc>
              <a:defRPr/>
            </a:pPr>
            <a:r>
              <a:rPr lang="en-US" sz="2400" dirty="0">
                <a:solidFill>
                  <a:srgbClr val="000000"/>
                </a:solidFill>
                <a:latin typeface="Arial" charset="0"/>
              </a:rPr>
              <a:t>Identifies potential turtle habitat assuming a specific temperature range </a:t>
            </a:r>
          </a:p>
          <a:p>
            <a:pPr>
              <a:lnSpc>
                <a:spcPts val="2880"/>
              </a:lnSpc>
              <a:defRPr/>
            </a:pPr>
            <a:r>
              <a:rPr lang="en-US" sz="2400" dirty="0">
                <a:solidFill>
                  <a:srgbClr val="000000"/>
                </a:solidFill>
                <a:latin typeface="Arial" charset="0"/>
              </a:rPr>
              <a:t>Uses </a:t>
            </a:r>
            <a:r>
              <a:rPr lang="en-US" sz="2400" dirty="0" err="1">
                <a:solidFill>
                  <a:srgbClr val="000000"/>
                </a:solidFill>
                <a:latin typeface="Arial" charset="0"/>
              </a:rPr>
              <a:t>ggplot</a:t>
            </a:r>
            <a:r>
              <a:rPr lang="en-US" sz="2400" dirty="0">
                <a:solidFill>
                  <a:srgbClr val="000000"/>
                </a:solidFill>
                <a:latin typeface="Arial" charset="0"/>
              </a:rPr>
              <a:t> graphics to make map </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BA71291-5B3D-2C4A-BFBE-0B0498302E4A}"/>
              </a:ext>
            </a:extLst>
          </p:cNvPr>
          <p:cNvPicPr>
            <a:picLocks noChangeAspect="1"/>
          </p:cNvPicPr>
          <p:nvPr/>
        </p:nvPicPr>
        <p:blipFill>
          <a:blip r:embed="rId5"/>
          <a:stretch>
            <a:fillRect/>
          </a:stretch>
        </p:blipFill>
        <p:spPr>
          <a:xfrm>
            <a:off x="6502400" y="584200"/>
            <a:ext cx="5080000" cy="5462971"/>
          </a:xfrm>
          <a:prstGeom prst="rect">
            <a:avLst/>
          </a:prstGeom>
        </p:spPr>
      </p:pic>
      <p:pic>
        <p:nvPicPr>
          <p:cNvPr id="2" name="Audio 1">
            <a:hlinkClick r:id="" action="ppaction://media"/>
            <a:extLst>
              <a:ext uri="{FF2B5EF4-FFF2-40B4-BE49-F238E27FC236}">
                <a16:creationId xmlns:a16="http://schemas.microsoft.com/office/drawing/2014/main" id="{B6C7C08A-6095-034F-ABFE-28C2E854F3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5808125"/>
      </p:ext>
    </p:extLst>
  </p:cSld>
  <p:clrMapOvr>
    <a:masterClrMapping/>
  </p:clrMapOvr>
  <mc:AlternateContent xmlns:mc="http://schemas.openxmlformats.org/markup-compatibility/2006" xmlns:p14="http://schemas.microsoft.com/office/powerpoint/2010/main">
    <mc:Choice Requires="p14">
      <p:transition spd="slow" p14:dur="2000" advTm="19698"/>
    </mc:Choice>
    <mc:Fallback xmlns="">
      <p:transition spd="slow" advTm="19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83E8F2-FA38-CF42-AB5F-4EFAEB0C7798}"/>
              </a:ext>
            </a:extLst>
          </p:cNvPr>
          <p:cNvPicPr>
            <a:picLocks noChangeAspect="1"/>
          </p:cNvPicPr>
          <p:nvPr/>
        </p:nvPicPr>
        <p:blipFill>
          <a:blip r:embed="rId5"/>
          <a:stretch>
            <a:fillRect/>
          </a:stretch>
        </p:blipFill>
        <p:spPr>
          <a:xfrm>
            <a:off x="4775200" y="3022600"/>
            <a:ext cx="4551680" cy="3251200"/>
          </a:xfrm>
          <a:prstGeom prst="rect">
            <a:avLst/>
          </a:prstGeom>
        </p:spPr>
      </p:pic>
      <p:pic>
        <p:nvPicPr>
          <p:cNvPr id="5" name="Picture 4">
            <a:extLst>
              <a:ext uri="{FF2B5EF4-FFF2-40B4-BE49-F238E27FC236}">
                <a16:creationId xmlns:a16="http://schemas.microsoft.com/office/drawing/2014/main" id="{749523EB-A2A8-754A-BF83-C188314EC75E}"/>
              </a:ext>
            </a:extLst>
          </p:cNvPr>
          <p:cNvPicPr>
            <a:picLocks noChangeAspect="1"/>
          </p:cNvPicPr>
          <p:nvPr/>
        </p:nvPicPr>
        <p:blipFill>
          <a:blip r:embed="rId6"/>
          <a:stretch>
            <a:fillRect/>
          </a:stretch>
        </p:blipFill>
        <p:spPr>
          <a:xfrm>
            <a:off x="7782561" y="584200"/>
            <a:ext cx="4409440" cy="3149600"/>
          </a:xfrm>
          <a:prstGeom prst="rect">
            <a:avLst/>
          </a:prstGeom>
        </p:spPr>
      </p:pic>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08-Mapping_Projected_Datasets.RMD</a:t>
            </a:r>
          </a:p>
        </p:txBody>
      </p:sp>
      <p:sp>
        <p:nvSpPr>
          <p:cNvPr id="423939" name="Rectangle 3"/>
          <p:cNvSpPr>
            <a:spLocks noGrp="1" noChangeArrowheads="1"/>
          </p:cNvSpPr>
          <p:nvPr>
            <p:ph idx="1"/>
          </p:nvPr>
        </p:nvSpPr>
        <p:spPr>
          <a:xfrm>
            <a:off x="304800" y="1676400"/>
            <a:ext cx="5181600" cy="4419600"/>
          </a:xfrm>
          <a:effectLst>
            <a:outerShdw blurRad="63500" dist="17961" dir="2700000" algn="ctr" rotWithShape="0">
              <a:schemeClr val="bg1">
                <a:alpha val="74998"/>
              </a:schemeClr>
            </a:outerShdw>
          </a:effectLst>
        </p:spPr>
        <p:txBody>
          <a:bodyPr>
            <a:normAutofit/>
          </a:bodyPr>
          <a:lstStyle/>
          <a:p>
            <a:pPr>
              <a:lnSpc>
                <a:spcPts val="2880"/>
              </a:lnSpc>
              <a:defRPr/>
            </a:pPr>
            <a:r>
              <a:rPr lang="en-US" sz="2400" dirty="0">
                <a:solidFill>
                  <a:srgbClr val="000000"/>
                </a:solidFill>
                <a:latin typeface="Arial" charset="0"/>
              </a:rPr>
              <a:t>Shows how to download the associated latitude/longitude grid of a projected dataset and get the desired indices (defined by </a:t>
            </a:r>
            <a:r>
              <a:rPr lang="en-US" sz="2400" dirty="0" err="1">
                <a:solidFill>
                  <a:srgbClr val="000000"/>
                </a:solidFill>
                <a:latin typeface="Arial" charset="0"/>
              </a:rPr>
              <a:t>lat</a:t>
            </a:r>
            <a:r>
              <a:rPr lang="en-US" sz="2400" dirty="0">
                <a:solidFill>
                  <a:srgbClr val="000000"/>
                </a:solidFill>
                <a:latin typeface="Arial" charset="0"/>
              </a:rPr>
              <a:t> &amp; </a:t>
            </a:r>
            <a:r>
              <a:rPr lang="en-US" sz="2400" dirty="0" err="1">
                <a:solidFill>
                  <a:srgbClr val="000000"/>
                </a:solidFill>
                <a:latin typeface="Arial" charset="0"/>
              </a:rPr>
              <a:t>lon</a:t>
            </a:r>
            <a:r>
              <a:rPr lang="en-US" sz="2400" dirty="0">
                <a:solidFill>
                  <a:srgbClr val="000000"/>
                </a:solidFill>
                <a:latin typeface="Arial" charset="0"/>
              </a:rPr>
              <a:t>) of the projected dataset </a:t>
            </a:r>
          </a:p>
          <a:p>
            <a:pPr>
              <a:lnSpc>
                <a:spcPts val="2880"/>
              </a:lnSpc>
              <a:defRPr/>
            </a:pPr>
            <a:r>
              <a:rPr lang="en-US" sz="2400" dirty="0">
                <a:solidFill>
                  <a:srgbClr val="000000"/>
                </a:solidFill>
                <a:latin typeface="Arial" charset="0"/>
              </a:rPr>
              <a:t>Makes several different maps of the downloaded data </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a:t>
            </a:r>
            <a:endParaRPr sz="2400" dirty="0">
              <a:solidFill>
                <a:srgbClr val="FFFFFF"/>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429D1B41-DE21-E94E-9F3A-62AB899AC4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3234987"/>
      </p:ext>
    </p:extLst>
  </p:cSld>
  <p:clrMapOvr>
    <a:masterClrMapping/>
  </p:clrMapOvr>
  <mc:AlternateContent xmlns:mc="http://schemas.openxmlformats.org/markup-compatibility/2006" xmlns:p14="http://schemas.microsoft.com/office/powerpoint/2010/main">
    <mc:Choice Requires="p14">
      <p:transition spd="slow" p14:dur="2000" advTm="10261"/>
    </mc:Choice>
    <mc:Fallback xmlns="">
      <p:transition spd="slow" advTm="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Online R Tutorial </a:t>
            </a:r>
          </a:p>
        </p:txBody>
      </p:sp>
      <p:sp>
        <p:nvSpPr>
          <p:cNvPr id="423939" name="Rectangle 3"/>
          <p:cNvSpPr>
            <a:spLocks noGrp="1" noChangeArrowheads="1"/>
          </p:cNvSpPr>
          <p:nvPr>
            <p:ph idx="1"/>
          </p:nvPr>
        </p:nvSpPr>
        <p:spPr>
          <a:xfrm>
            <a:off x="101600" y="1676400"/>
            <a:ext cx="5080000" cy="3180353"/>
          </a:xfrm>
          <a:effectLst>
            <a:outerShdw blurRad="63500" dist="17961" dir="2700000" algn="ctr" rotWithShape="0">
              <a:schemeClr val="bg1">
                <a:alpha val="74998"/>
              </a:schemeClr>
            </a:outerShdw>
          </a:effectLst>
        </p:spPr>
        <p:txBody>
          <a:bodyPr>
            <a:normAutofit/>
          </a:bodyPr>
          <a:lstStyle/>
          <a:p>
            <a:pPr marL="0" indent="0">
              <a:lnSpc>
                <a:spcPts val="2880"/>
              </a:lnSpc>
              <a:buNone/>
              <a:defRPr/>
            </a:pPr>
            <a:r>
              <a:rPr lang="en-US" sz="2400" dirty="0">
                <a:solidFill>
                  <a:srgbClr val="000000"/>
                </a:solidFill>
                <a:latin typeface="Arial" charset="0"/>
              </a:rPr>
              <a:t>All these scripts are available online, along with the output generated by them. </a:t>
            </a:r>
          </a:p>
          <a:p>
            <a:pPr marL="0" indent="0">
              <a:lnSpc>
                <a:spcPts val="2880"/>
              </a:lnSpc>
              <a:buNone/>
              <a:defRPr/>
            </a:pPr>
            <a:r>
              <a:rPr lang="en-US" sz="2400" dirty="0">
                <a:solidFill>
                  <a:srgbClr val="000000"/>
                </a:solidFill>
                <a:latin typeface="Arial" charset="0"/>
              </a:rPr>
              <a:t>Also available on GitHub: </a:t>
            </a:r>
            <a:br>
              <a:rPr lang="en-US" sz="2400" dirty="0">
                <a:solidFill>
                  <a:srgbClr val="000000"/>
                </a:solidFill>
                <a:latin typeface="Arial" charset="0"/>
              </a:rPr>
            </a:br>
            <a:r>
              <a:rPr lang="en-US" sz="2400" dirty="0">
                <a:solidFill>
                  <a:srgbClr val="000000"/>
                </a:solidFill>
                <a:latin typeface="Arial" charset="0"/>
              </a:rPr>
              <a:t>https://</a:t>
            </a:r>
            <a:r>
              <a:rPr lang="en-US" sz="2400" dirty="0" err="1">
                <a:solidFill>
                  <a:srgbClr val="000000"/>
                </a:solidFill>
                <a:latin typeface="Arial" charset="0"/>
              </a:rPr>
              <a:t>github.com</a:t>
            </a:r>
            <a:r>
              <a:rPr lang="en-US" sz="2400" dirty="0">
                <a:solidFill>
                  <a:srgbClr val="000000"/>
                </a:solidFill>
                <a:latin typeface="Arial" charset="0"/>
              </a:rPr>
              <a:t>/</a:t>
            </a:r>
            <a:r>
              <a:rPr lang="en-US" sz="2400" dirty="0" err="1">
                <a:solidFill>
                  <a:srgbClr val="000000"/>
                </a:solidFill>
                <a:latin typeface="Arial" charset="0"/>
              </a:rPr>
              <a:t>CoastWatch-WestCoast</a:t>
            </a:r>
            <a:r>
              <a:rPr lang="en-US" sz="2400" dirty="0">
                <a:solidFill>
                  <a:srgbClr val="000000"/>
                </a:solidFill>
                <a:latin typeface="Arial" charset="0"/>
              </a:rPr>
              <a:t>/</a:t>
            </a:r>
            <a:r>
              <a:rPr lang="en-US" sz="2400" dirty="0" err="1">
                <a:solidFill>
                  <a:srgbClr val="000000"/>
                </a:solidFill>
                <a:latin typeface="Arial" charset="0"/>
              </a:rPr>
              <a:t>course_lessons</a:t>
            </a:r>
            <a:r>
              <a:rPr lang="en-US" sz="2400" dirty="0">
                <a:solidFill>
                  <a:srgbClr val="000000"/>
                </a:solidFill>
                <a:latin typeface="Arial" charset="0"/>
              </a:rPr>
              <a:t>/</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3657601" y="1859554"/>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34E531AC-C1D2-D542-B6AB-48A310E1A57A}"/>
              </a:ext>
            </a:extLst>
          </p:cNvPr>
          <p:cNvSpPr/>
          <p:nvPr/>
        </p:nvSpPr>
        <p:spPr>
          <a:xfrm>
            <a:off x="2133600" y="5664201"/>
            <a:ext cx="7416800" cy="502766"/>
          </a:xfrm>
          <a:prstGeom prst="rect">
            <a:avLst/>
          </a:prstGeom>
          <a:solidFill>
            <a:schemeClr val="accent6">
              <a:lumMod val="20000"/>
              <a:lumOff val="80000"/>
            </a:schemeClr>
          </a:solidFill>
        </p:spPr>
        <p:txBody>
          <a:bodyPr wrap="square">
            <a:spAutoFit/>
          </a:bodyPr>
          <a:lstStyle/>
          <a:p>
            <a:pPr defTabSz="1219170" eaLnBrk="0" fontAlgn="base" hangingPunct="0">
              <a:spcBef>
                <a:spcPct val="0"/>
              </a:spcBef>
              <a:spcAft>
                <a:spcPct val="0"/>
              </a:spcAft>
            </a:pPr>
            <a:r>
              <a:rPr lang="en-US" sz="2667" b="1" dirty="0">
                <a:solidFill>
                  <a:prstClr val="black">
                    <a:lumMod val="85000"/>
                    <a:lumOff val="15000"/>
                  </a:prstClr>
                </a:solidFill>
                <a:latin typeface="Arial" charset="0"/>
              </a:rPr>
              <a:t>https://</a:t>
            </a:r>
            <a:r>
              <a:rPr lang="en-US" sz="2667" b="1" dirty="0" err="1">
                <a:solidFill>
                  <a:prstClr val="black">
                    <a:lumMod val="85000"/>
                    <a:lumOff val="15000"/>
                  </a:prstClr>
                </a:solidFill>
                <a:latin typeface="Arial" charset="0"/>
              </a:rPr>
              <a:t>coastwatch.pfeg.noaa.gov</a:t>
            </a:r>
            <a:r>
              <a:rPr lang="en-US" sz="2667" b="1" dirty="0">
                <a:solidFill>
                  <a:prstClr val="black">
                    <a:lumMod val="85000"/>
                    <a:lumOff val="15000"/>
                  </a:prstClr>
                </a:solidFill>
                <a:latin typeface="Arial" charset="0"/>
              </a:rPr>
              <a:t>/projects/r/</a:t>
            </a:r>
          </a:p>
        </p:txBody>
      </p:sp>
      <p:pic>
        <p:nvPicPr>
          <p:cNvPr id="3" name="Picture 2">
            <a:extLst>
              <a:ext uri="{FF2B5EF4-FFF2-40B4-BE49-F238E27FC236}">
                <a16:creationId xmlns:a16="http://schemas.microsoft.com/office/drawing/2014/main" id="{51757DBC-6ECF-0C4A-B434-7DAE33DA002A}"/>
              </a:ext>
            </a:extLst>
          </p:cNvPr>
          <p:cNvPicPr>
            <a:picLocks noChangeAspect="1"/>
          </p:cNvPicPr>
          <p:nvPr/>
        </p:nvPicPr>
        <p:blipFill>
          <a:blip r:embed="rId5"/>
          <a:stretch>
            <a:fillRect/>
          </a:stretch>
        </p:blipFill>
        <p:spPr>
          <a:xfrm>
            <a:off x="5283200" y="523377"/>
            <a:ext cx="6564845" cy="4998447"/>
          </a:xfrm>
          <a:prstGeom prst="rect">
            <a:avLst/>
          </a:prstGeom>
        </p:spPr>
      </p:pic>
      <p:pic>
        <p:nvPicPr>
          <p:cNvPr id="2" name="Audio 1">
            <a:hlinkClick r:id="" action="ppaction://media"/>
            <a:extLst>
              <a:ext uri="{FF2B5EF4-FFF2-40B4-BE49-F238E27FC236}">
                <a16:creationId xmlns:a16="http://schemas.microsoft.com/office/drawing/2014/main" id="{F78604B7-7B45-AE4F-B428-11D905A6F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0978334"/>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Online Tutorials </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3657601" y="1859554"/>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34E531AC-C1D2-D542-B6AB-48A310E1A57A}"/>
              </a:ext>
            </a:extLst>
          </p:cNvPr>
          <p:cNvSpPr/>
          <p:nvPr/>
        </p:nvSpPr>
        <p:spPr>
          <a:xfrm>
            <a:off x="573744" y="1791453"/>
            <a:ext cx="11008657" cy="4031873"/>
          </a:xfrm>
          <a:prstGeom prst="rect">
            <a:avLst/>
          </a:prstGeom>
          <a:noFill/>
        </p:spPr>
        <p:txBody>
          <a:bodyPr wrap="square">
            <a:spAutoFit/>
          </a:bodyPr>
          <a:lstStyle/>
          <a:p>
            <a:pPr defTabSz="1219170" eaLnBrk="0" fontAlgn="base" hangingPunct="0">
              <a:spcBef>
                <a:spcPct val="0"/>
              </a:spcBef>
              <a:spcAft>
                <a:spcPct val="0"/>
              </a:spcAft>
            </a:pPr>
            <a:r>
              <a:rPr lang="en-US" sz="3200" b="1" dirty="0">
                <a:solidFill>
                  <a:prstClr val="black">
                    <a:lumMod val="85000"/>
                    <a:lumOff val="15000"/>
                  </a:prstClr>
                </a:solidFill>
                <a:latin typeface="Arial" charset="0"/>
              </a:rPr>
              <a:t>Introduction to ERDDAP </a:t>
            </a:r>
            <a:r>
              <a:rPr lang="en-US" sz="3200" dirty="0">
                <a:solidFill>
                  <a:prstClr val="black">
                    <a:lumMod val="85000"/>
                    <a:lumOff val="15000"/>
                  </a:prstClr>
                </a:solidFill>
                <a:latin typeface="Arial" charset="0"/>
              </a:rPr>
              <a:t>https://</a:t>
            </a:r>
            <a:r>
              <a:rPr lang="en-US" sz="3200" dirty="0" err="1">
                <a:solidFill>
                  <a:prstClr val="black">
                    <a:lumMod val="85000"/>
                    <a:lumOff val="15000"/>
                  </a:prstClr>
                </a:solidFill>
                <a:latin typeface="Arial" charset="0"/>
              </a:rPr>
              <a:t>coastwatch.pfeg.noaa.gov</a:t>
            </a:r>
            <a:r>
              <a:rPr lang="en-US" sz="3200" dirty="0">
                <a:solidFill>
                  <a:prstClr val="black">
                    <a:lumMod val="85000"/>
                    <a:lumOff val="15000"/>
                  </a:prstClr>
                </a:solidFill>
                <a:latin typeface="Arial" charset="0"/>
              </a:rPr>
              <a:t>/projects/</a:t>
            </a:r>
            <a:r>
              <a:rPr lang="en-US" sz="3200" dirty="0" err="1">
                <a:solidFill>
                  <a:prstClr val="black">
                    <a:lumMod val="85000"/>
                    <a:lumOff val="15000"/>
                  </a:prstClr>
                </a:solidFill>
                <a:latin typeface="Arial" charset="0"/>
              </a:rPr>
              <a:t>erddap</a:t>
            </a:r>
            <a:r>
              <a:rPr lang="en-US" sz="3200" dirty="0">
                <a:solidFill>
                  <a:prstClr val="black">
                    <a:lumMod val="85000"/>
                    <a:lumOff val="15000"/>
                  </a:prstClr>
                </a:solidFill>
                <a:latin typeface="Arial" charset="0"/>
              </a:rPr>
              <a:t>/</a:t>
            </a:r>
          </a:p>
          <a:p>
            <a:pPr defTabSz="1219170" eaLnBrk="0" fontAlgn="base" hangingPunct="0">
              <a:spcBef>
                <a:spcPct val="0"/>
              </a:spcBef>
              <a:spcAft>
                <a:spcPct val="0"/>
              </a:spcAft>
            </a:pPr>
            <a:endParaRPr lang="en-US" sz="3200" b="1" dirty="0">
              <a:solidFill>
                <a:prstClr val="black">
                  <a:lumMod val="85000"/>
                  <a:lumOff val="15000"/>
                </a:prstClr>
              </a:solidFill>
              <a:latin typeface="Arial" charset="0"/>
            </a:endParaRPr>
          </a:p>
          <a:p>
            <a:pPr defTabSz="1219170" eaLnBrk="0" fontAlgn="base" hangingPunct="0">
              <a:spcBef>
                <a:spcPct val="0"/>
              </a:spcBef>
              <a:spcAft>
                <a:spcPct val="0"/>
              </a:spcAft>
            </a:pPr>
            <a:r>
              <a:rPr lang="en-US" sz="3200" b="1" dirty="0">
                <a:solidFill>
                  <a:prstClr val="black">
                    <a:lumMod val="85000"/>
                    <a:lumOff val="15000"/>
                  </a:prstClr>
                </a:solidFill>
                <a:latin typeface="Arial" charset="0"/>
              </a:rPr>
              <a:t>Using the the R package </a:t>
            </a:r>
            <a:r>
              <a:rPr lang="en-US" sz="3200" b="1" dirty="0" err="1">
                <a:solidFill>
                  <a:prstClr val="black">
                    <a:lumMod val="85000"/>
                    <a:lumOff val="15000"/>
                  </a:prstClr>
                </a:solidFill>
                <a:latin typeface="Arial" charset="0"/>
              </a:rPr>
              <a:t>rerddapXtracto</a:t>
            </a:r>
            <a:r>
              <a:rPr lang="en-US" sz="3200" b="1" dirty="0">
                <a:solidFill>
                  <a:prstClr val="black">
                    <a:lumMod val="85000"/>
                    <a:lumOff val="15000"/>
                  </a:prstClr>
                </a:solidFill>
                <a:latin typeface="Arial" charset="0"/>
              </a:rPr>
              <a:t> </a:t>
            </a:r>
            <a:r>
              <a:rPr lang="en-US" sz="3200" dirty="0">
                <a:solidFill>
                  <a:prstClr val="black">
                    <a:lumMod val="85000"/>
                    <a:lumOff val="15000"/>
                  </a:prstClr>
                </a:solidFill>
                <a:latin typeface="Arial" charset="0"/>
              </a:rPr>
              <a:t>https://</a:t>
            </a:r>
            <a:r>
              <a:rPr lang="en-US" sz="3200" dirty="0" err="1">
                <a:solidFill>
                  <a:prstClr val="black">
                    <a:lumMod val="85000"/>
                    <a:lumOff val="15000"/>
                  </a:prstClr>
                </a:solidFill>
                <a:latin typeface="Arial" charset="0"/>
              </a:rPr>
              <a:t>coastwatch.pfeg.noaa.gov</a:t>
            </a:r>
            <a:r>
              <a:rPr lang="en-US" sz="3200" dirty="0">
                <a:solidFill>
                  <a:prstClr val="black">
                    <a:lumMod val="85000"/>
                    <a:lumOff val="15000"/>
                  </a:prstClr>
                </a:solidFill>
                <a:latin typeface="Arial" charset="0"/>
              </a:rPr>
              <a:t>/projects/r/</a:t>
            </a:r>
          </a:p>
          <a:p>
            <a:pPr defTabSz="1219170" eaLnBrk="0" fontAlgn="base" hangingPunct="0">
              <a:spcBef>
                <a:spcPct val="0"/>
              </a:spcBef>
              <a:spcAft>
                <a:spcPct val="0"/>
              </a:spcAft>
            </a:pPr>
            <a:endParaRPr lang="en-US" sz="3200" b="1" dirty="0">
              <a:solidFill>
                <a:prstClr val="black">
                  <a:lumMod val="85000"/>
                  <a:lumOff val="15000"/>
                </a:prstClr>
              </a:solidFill>
              <a:latin typeface="Arial" charset="0"/>
            </a:endParaRPr>
          </a:p>
          <a:p>
            <a:pPr defTabSz="1219170" eaLnBrk="0" fontAlgn="base" hangingPunct="0">
              <a:spcBef>
                <a:spcPct val="0"/>
              </a:spcBef>
              <a:spcAft>
                <a:spcPct val="0"/>
              </a:spcAft>
            </a:pPr>
            <a:r>
              <a:rPr lang="en-US" sz="3200" b="1" dirty="0">
                <a:solidFill>
                  <a:prstClr val="black">
                    <a:lumMod val="85000"/>
                    <a:lumOff val="15000"/>
                  </a:prstClr>
                </a:solidFill>
                <a:latin typeface="Arial" charset="0"/>
              </a:rPr>
              <a:t>Working with </a:t>
            </a:r>
            <a:r>
              <a:rPr lang="en-US" sz="3200" b="1" dirty="0" err="1">
                <a:solidFill>
                  <a:prstClr val="black">
                    <a:lumMod val="85000"/>
                    <a:lumOff val="15000"/>
                  </a:prstClr>
                </a:solidFill>
                <a:latin typeface="Arial" charset="0"/>
              </a:rPr>
              <a:t>netCDF</a:t>
            </a:r>
            <a:r>
              <a:rPr lang="en-US" sz="3200" b="1" dirty="0">
                <a:solidFill>
                  <a:prstClr val="black">
                    <a:lumMod val="85000"/>
                    <a:lumOff val="15000"/>
                  </a:prstClr>
                </a:solidFill>
                <a:latin typeface="Arial" charset="0"/>
              </a:rPr>
              <a:t> file and satellite data with ArcGIS </a:t>
            </a:r>
            <a:r>
              <a:rPr lang="en-US" sz="3200" dirty="0">
                <a:solidFill>
                  <a:prstClr val="black">
                    <a:lumMod val="85000"/>
                    <a:lumOff val="15000"/>
                  </a:prstClr>
                </a:solidFill>
                <a:latin typeface="Arial" charset="0"/>
              </a:rPr>
              <a:t>https://</a:t>
            </a:r>
            <a:r>
              <a:rPr lang="en-US" sz="3200" dirty="0" err="1">
                <a:solidFill>
                  <a:prstClr val="black">
                    <a:lumMod val="85000"/>
                    <a:lumOff val="15000"/>
                  </a:prstClr>
                </a:solidFill>
                <a:latin typeface="Arial" charset="0"/>
              </a:rPr>
              <a:t>coastwatch.pfeg.noaa.gov</a:t>
            </a:r>
            <a:r>
              <a:rPr lang="en-US" sz="3200" dirty="0">
                <a:solidFill>
                  <a:prstClr val="black">
                    <a:lumMod val="85000"/>
                    <a:lumOff val="15000"/>
                  </a:prstClr>
                </a:solidFill>
                <a:latin typeface="Arial" charset="0"/>
              </a:rPr>
              <a:t>/projects/</a:t>
            </a:r>
            <a:r>
              <a:rPr lang="en-US" sz="3200" dirty="0" err="1">
                <a:solidFill>
                  <a:prstClr val="black">
                    <a:lumMod val="85000"/>
                    <a:lumOff val="15000"/>
                  </a:prstClr>
                </a:solidFill>
                <a:latin typeface="Arial" charset="0"/>
              </a:rPr>
              <a:t>arcgis</a:t>
            </a:r>
            <a:r>
              <a:rPr lang="en-US" sz="3200" dirty="0">
                <a:solidFill>
                  <a:prstClr val="black">
                    <a:lumMod val="85000"/>
                    <a:lumOff val="15000"/>
                  </a:prstClr>
                </a:solidFill>
                <a:latin typeface="Arial" charset="0"/>
              </a:rPr>
              <a:t>/</a:t>
            </a:r>
          </a:p>
        </p:txBody>
      </p:sp>
      <p:pic>
        <p:nvPicPr>
          <p:cNvPr id="2" name="Audio 1">
            <a:hlinkClick r:id="" action="ppaction://media"/>
            <a:extLst>
              <a:ext uri="{FF2B5EF4-FFF2-40B4-BE49-F238E27FC236}">
                <a16:creationId xmlns:a16="http://schemas.microsoft.com/office/drawing/2014/main" id="{5AE041FC-DA26-3A43-8AE4-0CBE653E7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96049641"/>
      </p:ext>
    </p:extLst>
  </p:cSld>
  <p:clrMapOvr>
    <a:masterClrMapping/>
  </p:clrMapOvr>
  <mc:AlternateContent xmlns:mc="http://schemas.openxmlformats.org/markup-compatibility/2006" xmlns:p14="http://schemas.microsoft.com/office/powerpoint/2010/main">
    <mc:Choice Requires="p14">
      <p:transition spd="slow" p14:dur="2000" advTm="8769"/>
    </mc:Choice>
    <mc:Fallback xmlns="">
      <p:transition spd="slow" advTm="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4AD3-8F70-B047-B07B-E59662DE972B}"/>
              </a:ext>
            </a:extLst>
          </p:cNvPr>
          <p:cNvSpPr>
            <a:spLocks noGrp="1"/>
          </p:cNvSpPr>
          <p:nvPr>
            <p:ph type="title"/>
          </p:nvPr>
        </p:nvSpPr>
        <p:spPr/>
        <p:txBody>
          <a:bodyPr>
            <a:normAutofit/>
          </a:bodyPr>
          <a:lstStyle/>
          <a:p>
            <a:r>
              <a:rPr lang="en-US" dirty="0">
                <a:solidFill>
                  <a:srgbClr val="0E7686"/>
                </a:solidFill>
                <a:ea typeface="Arial Narrow"/>
                <a:sym typeface="Arial Narrow"/>
              </a:rPr>
              <a:t>The R Software Package</a:t>
            </a:r>
            <a:endParaRPr lang="en-US" dirty="0">
              <a:solidFill>
                <a:schemeClr val="accent1"/>
              </a:solidFill>
            </a:endParaRPr>
          </a:p>
        </p:txBody>
      </p:sp>
      <p:sp>
        <p:nvSpPr>
          <p:cNvPr id="3" name="Content Placeholder 2">
            <a:extLst>
              <a:ext uri="{FF2B5EF4-FFF2-40B4-BE49-F238E27FC236}">
                <a16:creationId xmlns:a16="http://schemas.microsoft.com/office/drawing/2014/main" id="{5F4AAE4B-83B8-3540-A9A1-00B4F2DBAEAD}"/>
              </a:ext>
            </a:extLst>
          </p:cNvPr>
          <p:cNvSpPr>
            <a:spLocks noGrp="1"/>
          </p:cNvSpPr>
          <p:nvPr>
            <p:ph idx="1"/>
          </p:nvPr>
        </p:nvSpPr>
        <p:spPr/>
        <p:txBody>
          <a:bodyPr/>
          <a:lstStyle/>
          <a:p>
            <a:r>
              <a:rPr lang="en-US" dirty="0">
                <a:solidFill>
                  <a:schemeClr val="tx1">
                    <a:lumMod val="85000"/>
                    <a:lumOff val="15000"/>
                  </a:schemeClr>
                </a:solidFill>
              </a:rPr>
              <a:t>R is a language and environment for statistical computing and graphics</a:t>
            </a:r>
          </a:p>
          <a:p>
            <a:r>
              <a:rPr lang="en-US" dirty="0">
                <a:solidFill>
                  <a:schemeClr val="tx1">
                    <a:lumMod val="85000"/>
                    <a:lumOff val="15000"/>
                  </a:schemeClr>
                </a:solidFill>
              </a:rPr>
              <a:t>Available at </a:t>
            </a:r>
            <a:r>
              <a:rPr lang="en-US" dirty="0">
                <a:solidFill>
                  <a:schemeClr val="tx1">
                    <a:lumMod val="85000"/>
                    <a:lumOff val="15000"/>
                  </a:schemeClr>
                </a:solidFill>
                <a:hlinkClick r:id="rId5"/>
              </a:rPr>
              <a:t>https://www.r-project.org/about.html</a:t>
            </a:r>
            <a:endParaRPr lang="en-US" dirty="0">
              <a:solidFill>
                <a:schemeClr val="tx1">
                  <a:lumMod val="85000"/>
                  <a:lumOff val="15000"/>
                </a:schemeClr>
              </a:solidFill>
            </a:endParaRPr>
          </a:p>
          <a:p>
            <a:r>
              <a:rPr lang="en-US" dirty="0">
                <a:solidFill>
                  <a:schemeClr val="tx1">
                    <a:lumMod val="85000"/>
                    <a:lumOff val="15000"/>
                  </a:schemeClr>
                </a:solidFill>
              </a:rPr>
              <a:t>Software is free</a:t>
            </a:r>
          </a:p>
          <a:p>
            <a:r>
              <a:rPr lang="en-US" dirty="0">
                <a:solidFill>
                  <a:schemeClr val="tx1">
                    <a:lumMod val="85000"/>
                    <a:lumOff val="15000"/>
                  </a:schemeClr>
                </a:solidFill>
              </a:rPr>
              <a:t>Thousands of different R packages exist to do specialized functions </a:t>
            </a:r>
          </a:p>
          <a:p>
            <a:endParaRPr lang="en-US" b="1" dirty="0"/>
          </a:p>
          <a:p>
            <a:endParaRPr lang="en-US" b="1" dirty="0"/>
          </a:p>
        </p:txBody>
      </p:sp>
      <p:pic>
        <p:nvPicPr>
          <p:cNvPr id="4" name="Audio 3">
            <a:hlinkClick r:id="" action="ppaction://media"/>
            <a:extLst>
              <a:ext uri="{FF2B5EF4-FFF2-40B4-BE49-F238E27FC236}">
                <a16:creationId xmlns:a16="http://schemas.microsoft.com/office/drawing/2014/main" id="{9729EB4F-E930-6E47-94AA-723D3FC8BE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8454554"/>
      </p:ext>
    </p:extLst>
  </p:cSld>
  <p:clrMapOvr>
    <a:masterClrMapping/>
  </p:clrMapOvr>
  <mc:AlternateContent xmlns:mc="http://schemas.openxmlformats.org/markup-compatibility/2006" xmlns:p14="http://schemas.microsoft.com/office/powerpoint/2010/main">
    <mc:Choice Requires="p14">
      <p:transition spd="slow" p14:dur="2000" advTm="25065"/>
    </mc:Choice>
    <mc:Fallback xmlns="">
      <p:transition spd="slow" advTm="2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err="1">
                <a:solidFill>
                  <a:srgbClr val="0E7686"/>
                </a:solidFill>
                <a:ea typeface="Arial Narrow"/>
                <a:sym typeface="Arial Narrow"/>
              </a:rPr>
              <a:t>rerddapXtracto</a:t>
            </a:r>
            <a:r>
              <a:rPr lang="en-US" dirty="0">
                <a:solidFill>
                  <a:srgbClr val="0E7686"/>
                </a:solidFill>
                <a:ea typeface="Arial Narrow"/>
                <a:sym typeface="Arial Narrow"/>
              </a:rPr>
              <a:t> package </a:t>
            </a:r>
          </a:p>
        </p:txBody>
      </p:sp>
      <p:sp>
        <p:nvSpPr>
          <p:cNvPr id="423939" name="Rectangle 3"/>
          <p:cNvSpPr>
            <a:spLocks noGrp="1" noChangeArrowheads="1"/>
          </p:cNvSpPr>
          <p:nvPr>
            <p:ph idx="1"/>
          </p:nvPr>
        </p:nvSpPr>
        <p:spPr>
          <a:xfrm>
            <a:off x="304800" y="1676400"/>
            <a:ext cx="11582400" cy="4419600"/>
          </a:xfrm>
          <a:effectLst>
            <a:outerShdw blurRad="63500" dist="17961" dir="2700000" algn="ctr" rotWithShape="0">
              <a:schemeClr val="bg1">
                <a:alpha val="74998"/>
              </a:schemeClr>
            </a:outerShdw>
          </a:effectLst>
        </p:spPr>
        <p:txBody>
          <a:bodyPr>
            <a:noAutofit/>
          </a:bodyPr>
          <a:lstStyle/>
          <a:p>
            <a:pPr>
              <a:lnSpc>
                <a:spcPts val="2880"/>
              </a:lnSpc>
              <a:spcBef>
                <a:spcPts val="533"/>
              </a:spcBef>
              <a:defRPr/>
            </a:pPr>
            <a:r>
              <a:rPr lang="en-US" sz="1867" dirty="0">
                <a:solidFill>
                  <a:srgbClr val="000000"/>
                </a:solidFill>
                <a:latin typeface="Arial" charset="0"/>
              </a:rPr>
              <a:t>R package written by Roy Mendelssohn (SWFSC/ERD), based on code originally developed by Dave Foley for </a:t>
            </a:r>
            <a:r>
              <a:rPr lang="en-US" sz="1867" dirty="0" err="1">
                <a:solidFill>
                  <a:srgbClr val="000000"/>
                </a:solidFill>
                <a:latin typeface="Arial" charset="0"/>
              </a:rPr>
              <a:t>Matlab</a:t>
            </a:r>
            <a:r>
              <a:rPr lang="en-US" sz="1867" dirty="0">
                <a:solidFill>
                  <a:srgbClr val="000000"/>
                </a:solidFill>
                <a:latin typeface="Arial" charset="0"/>
              </a:rPr>
              <a:t> </a:t>
            </a:r>
          </a:p>
          <a:p>
            <a:pPr>
              <a:lnSpc>
                <a:spcPts val="2880"/>
              </a:lnSpc>
              <a:spcBef>
                <a:spcPts val="533"/>
              </a:spcBef>
              <a:defRPr/>
            </a:pPr>
            <a:r>
              <a:rPr lang="en-US" sz="1867" dirty="0">
                <a:solidFill>
                  <a:srgbClr val="000000"/>
                </a:solidFill>
                <a:latin typeface="Arial" charset="0"/>
              </a:rPr>
              <a:t>Uses the </a:t>
            </a:r>
            <a:r>
              <a:rPr lang="en-US" sz="1867" dirty="0" err="1">
                <a:solidFill>
                  <a:srgbClr val="000000"/>
                </a:solidFill>
                <a:latin typeface="Arial" charset="0"/>
              </a:rPr>
              <a:t>rerddap</a:t>
            </a:r>
            <a:r>
              <a:rPr lang="en-US" sz="1867" dirty="0">
                <a:solidFill>
                  <a:srgbClr val="000000"/>
                </a:solidFill>
                <a:latin typeface="Arial" charset="0"/>
              </a:rPr>
              <a:t> and </a:t>
            </a:r>
            <a:r>
              <a:rPr lang="en-US" sz="1867" dirty="0" err="1">
                <a:solidFill>
                  <a:srgbClr val="000000"/>
                </a:solidFill>
                <a:latin typeface="Arial" charset="0"/>
              </a:rPr>
              <a:t>plotdap</a:t>
            </a:r>
            <a:r>
              <a:rPr lang="en-US" sz="1867" dirty="0">
                <a:solidFill>
                  <a:srgbClr val="000000"/>
                </a:solidFill>
                <a:latin typeface="Arial" charset="0"/>
              </a:rPr>
              <a:t> packages </a:t>
            </a:r>
          </a:p>
          <a:p>
            <a:pPr>
              <a:lnSpc>
                <a:spcPts val="2880"/>
              </a:lnSpc>
              <a:spcBef>
                <a:spcPts val="533"/>
              </a:spcBef>
              <a:defRPr/>
            </a:pPr>
            <a:r>
              <a:rPr lang="en-US" sz="1867" dirty="0" err="1">
                <a:solidFill>
                  <a:srgbClr val="000000"/>
                </a:solidFill>
                <a:latin typeface="Arial" charset="0"/>
              </a:rPr>
              <a:t>erddap</a:t>
            </a:r>
            <a:r>
              <a:rPr lang="en-US" sz="1867" dirty="0">
                <a:solidFill>
                  <a:srgbClr val="000000"/>
                </a:solidFill>
                <a:latin typeface="Arial" charset="0"/>
              </a:rPr>
              <a:t>, </a:t>
            </a:r>
            <a:r>
              <a:rPr lang="en-US" sz="1867" dirty="0" err="1">
                <a:solidFill>
                  <a:srgbClr val="000000"/>
                </a:solidFill>
                <a:latin typeface="Arial" charset="0"/>
              </a:rPr>
              <a:t>plotdap</a:t>
            </a:r>
            <a:r>
              <a:rPr lang="en-US" sz="1867" dirty="0">
                <a:solidFill>
                  <a:srgbClr val="000000"/>
                </a:solidFill>
                <a:latin typeface="Arial" charset="0"/>
              </a:rPr>
              <a:t> and </a:t>
            </a:r>
            <a:r>
              <a:rPr lang="en-US" sz="1867" dirty="0" err="1">
                <a:solidFill>
                  <a:srgbClr val="000000"/>
                </a:solidFill>
                <a:latin typeface="Arial" charset="0"/>
              </a:rPr>
              <a:t>rerddapXtracto</a:t>
            </a:r>
            <a:r>
              <a:rPr lang="en-US" sz="1867" dirty="0">
                <a:solidFill>
                  <a:srgbClr val="000000"/>
                </a:solidFill>
                <a:latin typeface="Arial" charset="0"/>
              </a:rPr>
              <a:t> are all available on </a:t>
            </a:r>
            <a:r>
              <a:rPr lang="en-US" sz="1867" dirty="0" err="1">
                <a:solidFill>
                  <a:srgbClr val="000000"/>
                </a:solidFill>
                <a:latin typeface="Arial" charset="0"/>
              </a:rPr>
              <a:t>cran</a:t>
            </a:r>
            <a:r>
              <a:rPr lang="en-US" sz="1867" dirty="0">
                <a:solidFill>
                  <a:srgbClr val="000000"/>
                </a:solidFill>
                <a:latin typeface="Arial" charset="0"/>
              </a:rPr>
              <a:t> </a:t>
            </a:r>
          </a:p>
          <a:p>
            <a:pPr>
              <a:lnSpc>
                <a:spcPts val="2880"/>
              </a:lnSpc>
              <a:spcBef>
                <a:spcPts val="533"/>
              </a:spcBef>
            </a:pPr>
            <a:r>
              <a:rPr lang="en-US" sz="1867" dirty="0" err="1">
                <a:solidFill>
                  <a:srgbClr val="000000"/>
                </a:solidFill>
                <a:latin typeface="Arial" panose="020B0604020202020204" pitchFamily="34" charset="0"/>
                <a:cs typeface="Arial" panose="020B0604020202020204" pitchFamily="34" charset="0"/>
              </a:rPr>
              <a:t>rerddapXtracto</a:t>
            </a:r>
            <a:r>
              <a:rPr lang="en-US" sz="1867" dirty="0">
                <a:solidFill>
                  <a:srgbClr val="000000"/>
                </a:solidFill>
                <a:latin typeface="Arial" panose="020B0604020202020204" pitchFamily="34" charset="0"/>
                <a:cs typeface="Arial" panose="020B0604020202020204" pitchFamily="34" charset="0"/>
              </a:rPr>
              <a:t> contains several functions: </a:t>
            </a:r>
            <a:br>
              <a:rPr lang="en-US" sz="1867" dirty="0">
                <a:solidFill>
                  <a:srgbClr val="000000"/>
                </a:solidFill>
                <a:latin typeface="Arial" panose="020B0604020202020204" pitchFamily="34" charset="0"/>
                <a:cs typeface="Arial" panose="020B0604020202020204" pitchFamily="34" charset="0"/>
              </a:rPr>
            </a:br>
            <a:r>
              <a:rPr lang="en-US" sz="1867" b="1" dirty="0" err="1">
                <a:latin typeface="Arial" panose="020B0604020202020204" pitchFamily="34" charset="0"/>
                <a:cs typeface="Arial" panose="020B0604020202020204" pitchFamily="34" charset="0"/>
              </a:rPr>
              <a:t>rxtracto</a:t>
            </a:r>
            <a:r>
              <a:rPr lang="en-US" sz="1867" dirty="0">
                <a:latin typeface="Arial" panose="020B0604020202020204" pitchFamily="34" charset="0"/>
                <a:cs typeface="Arial" panose="020B0604020202020204" pitchFamily="34" charset="0"/>
              </a:rPr>
              <a:t>: extracts a variable along </a:t>
            </a:r>
            <a:r>
              <a:rPr lang="en-US" sz="1867" dirty="0" err="1">
                <a:latin typeface="Arial" panose="020B0604020202020204" pitchFamily="34" charset="0"/>
                <a:cs typeface="Arial" panose="020B0604020202020204" pitchFamily="34" charset="0"/>
              </a:rPr>
              <a:t>xyt</a:t>
            </a:r>
            <a:r>
              <a:rPr lang="en-US" sz="1867" dirty="0">
                <a:latin typeface="Arial" panose="020B0604020202020204" pitchFamily="34" charset="0"/>
                <a:cs typeface="Arial" panose="020B0604020202020204" pitchFamily="34" charset="0"/>
              </a:rPr>
              <a:t> points (i.e. a tagged animal)</a:t>
            </a:r>
            <a:br>
              <a:rPr lang="en-US" sz="1867" dirty="0">
                <a:latin typeface="Arial" panose="020B0604020202020204" pitchFamily="34" charset="0"/>
                <a:cs typeface="Arial" panose="020B0604020202020204" pitchFamily="34" charset="0"/>
              </a:rPr>
            </a:br>
            <a:r>
              <a:rPr lang="en-US" sz="1867" b="1" dirty="0" err="1">
                <a:latin typeface="Arial" panose="020B0604020202020204" pitchFamily="34" charset="0"/>
                <a:cs typeface="Arial" panose="020B0604020202020204" pitchFamily="34" charset="0"/>
              </a:rPr>
              <a:t>rxtractogon</a:t>
            </a:r>
            <a:r>
              <a:rPr lang="en-US" sz="1867" dirty="0">
                <a:latin typeface="Arial" panose="020B0604020202020204" pitchFamily="34" charset="0"/>
                <a:cs typeface="Arial" panose="020B0604020202020204" pitchFamily="34" charset="0"/>
              </a:rPr>
              <a:t>: extracts a variable within a user-supplied polygon</a:t>
            </a:r>
            <a:br>
              <a:rPr lang="en-US" sz="1867" dirty="0">
                <a:latin typeface="Arial" panose="020B0604020202020204" pitchFamily="34" charset="0"/>
                <a:cs typeface="Arial" panose="020B0604020202020204" pitchFamily="34" charset="0"/>
              </a:rPr>
            </a:br>
            <a:r>
              <a:rPr lang="en-US" sz="1867" b="1" dirty="0">
                <a:latin typeface="Arial" panose="020B0604020202020204" pitchFamily="34" charset="0"/>
                <a:cs typeface="Arial" panose="020B0604020202020204" pitchFamily="34" charset="0"/>
              </a:rPr>
              <a:t>rxtracto_3D</a:t>
            </a:r>
            <a:r>
              <a:rPr lang="en-US" sz="1867" dirty="0">
                <a:latin typeface="Arial" panose="020B0604020202020204" pitchFamily="34" charset="0"/>
                <a:cs typeface="Arial" panose="020B0604020202020204" pitchFamily="34" charset="0"/>
              </a:rPr>
              <a:t>: extracts a 3-dimensional (latitude, longitude and time) cube of a variable </a:t>
            </a:r>
            <a:br>
              <a:rPr lang="en-US" sz="1867" dirty="0">
                <a:latin typeface="Arial" panose="020B0604020202020204" pitchFamily="34" charset="0"/>
                <a:cs typeface="Arial" panose="020B0604020202020204" pitchFamily="34" charset="0"/>
              </a:rPr>
            </a:br>
            <a:r>
              <a:rPr lang="en-US" sz="1867" b="1" dirty="0" err="1">
                <a:latin typeface="Arial" panose="020B0604020202020204" pitchFamily="34" charset="0"/>
                <a:cs typeface="Arial" panose="020B0604020202020204" pitchFamily="34" charset="0"/>
              </a:rPr>
              <a:t>plotTrack</a:t>
            </a:r>
            <a:r>
              <a:rPr lang="en-US" sz="1867" dirty="0">
                <a:latin typeface="Arial" panose="020B0604020202020204" pitchFamily="34" charset="0"/>
                <a:cs typeface="Arial" panose="020B0604020202020204" pitchFamily="34" charset="0"/>
              </a:rPr>
              <a:t>: plots the results from </a:t>
            </a:r>
            <a:r>
              <a:rPr lang="en-US" sz="1867" dirty="0" err="1">
                <a:latin typeface="Arial" panose="020B0604020202020204" pitchFamily="34" charset="0"/>
                <a:cs typeface="Arial" panose="020B0604020202020204" pitchFamily="34" charset="0"/>
              </a:rPr>
              <a:t>rxtracto</a:t>
            </a:r>
            <a:r>
              <a:rPr lang="en-US" sz="1867" dirty="0">
                <a:latin typeface="Arial" panose="020B0604020202020204" pitchFamily="34" charset="0"/>
                <a:cs typeface="Arial" panose="020B0604020202020204" pitchFamily="34" charset="0"/>
              </a:rPr>
              <a:t> (including creating animations) </a:t>
            </a:r>
            <a:br>
              <a:rPr lang="en-US" sz="1867" dirty="0">
                <a:latin typeface="Arial" panose="020B0604020202020204" pitchFamily="34" charset="0"/>
                <a:cs typeface="Arial" panose="020B0604020202020204" pitchFamily="34" charset="0"/>
              </a:rPr>
            </a:br>
            <a:r>
              <a:rPr lang="en-US" sz="1867" b="1" dirty="0" err="1">
                <a:latin typeface="Arial" panose="020B0604020202020204" pitchFamily="34" charset="0"/>
                <a:cs typeface="Arial" panose="020B0604020202020204" pitchFamily="34" charset="0"/>
              </a:rPr>
              <a:t>plotBox</a:t>
            </a:r>
            <a:r>
              <a:rPr lang="en-US" sz="1867" dirty="0">
                <a:latin typeface="Arial" panose="020B0604020202020204" pitchFamily="34" charset="0"/>
                <a:cs typeface="Arial" panose="020B0604020202020204" pitchFamily="34" charset="0"/>
              </a:rPr>
              <a:t>: plots the output from rxtracto_3D </a:t>
            </a:r>
            <a:endParaRPr lang="en-US" sz="1867" dirty="0">
              <a:solidFill>
                <a:srgbClr val="000000"/>
              </a:solidFill>
              <a:latin typeface="Arial" charset="0"/>
            </a:endParaRPr>
          </a:p>
          <a:p>
            <a:pPr>
              <a:lnSpc>
                <a:spcPts val="2880"/>
              </a:lnSpc>
              <a:spcBef>
                <a:spcPts val="533"/>
              </a:spcBef>
              <a:defRPr/>
            </a:pPr>
            <a:r>
              <a:rPr lang="en-US" sz="1867" dirty="0">
                <a:solidFill>
                  <a:srgbClr val="000000"/>
                </a:solidFill>
                <a:latin typeface="Arial" charset="0"/>
              </a:rPr>
              <a:t>Will work on any dataset on any ERDDAP (option to enter a </a:t>
            </a:r>
            <a:r>
              <a:rPr lang="en-US" sz="1867" dirty="0" err="1">
                <a:solidFill>
                  <a:srgbClr val="000000"/>
                </a:solidFill>
                <a:latin typeface="Arial" charset="0"/>
              </a:rPr>
              <a:t>url</a:t>
            </a:r>
            <a:r>
              <a:rPr lang="en-US" sz="1867" dirty="0">
                <a:solidFill>
                  <a:srgbClr val="000000"/>
                </a:solidFill>
                <a:latin typeface="Arial" charset="0"/>
              </a:rPr>
              <a:t> to change the ERDDAP accessed) </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pic>
        <p:nvPicPr>
          <p:cNvPr id="4" name="Audio 3">
            <a:hlinkClick r:id="" action="ppaction://media"/>
            <a:extLst>
              <a:ext uri="{FF2B5EF4-FFF2-40B4-BE49-F238E27FC236}">
                <a16:creationId xmlns:a16="http://schemas.microsoft.com/office/drawing/2014/main" id="{095A0CFF-005A-6045-9505-598E41E6C6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9116307"/>
      </p:ext>
    </p:extLst>
  </p:cSld>
  <p:clrMapOvr>
    <a:masterClrMapping/>
  </p:clrMapOvr>
  <mc:AlternateContent xmlns:mc="http://schemas.openxmlformats.org/markup-compatibility/2006" xmlns:p14="http://schemas.microsoft.com/office/powerpoint/2010/main">
    <mc:Choice Requires="p14">
      <p:transition spd="slow" p14:dur="2000" advTm="96960"/>
    </mc:Choice>
    <mc:Fallback xmlns="">
      <p:transition spd="slow" advTm="9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Notebooks using </a:t>
            </a:r>
            <a:r>
              <a:rPr lang="en-US" dirty="0" err="1">
                <a:solidFill>
                  <a:srgbClr val="0E7686"/>
                </a:solidFill>
                <a:ea typeface="Arial Narrow"/>
                <a:sym typeface="Arial Narrow"/>
              </a:rPr>
              <a:t>rerddapXtracto</a:t>
            </a:r>
            <a:endParaRPr lang="en-US" dirty="0">
              <a:solidFill>
                <a:srgbClr val="0E7686"/>
              </a:solidFill>
              <a:ea typeface="Arial Narrow"/>
              <a:sym typeface="Arial Narrow"/>
            </a:endParaRPr>
          </a:p>
        </p:txBody>
      </p:sp>
      <p:sp>
        <p:nvSpPr>
          <p:cNvPr id="423939" name="Rectangle 3"/>
          <p:cNvSpPr>
            <a:spLocks noGrp="1" noChangeArrowheads="1"/>
          </p:cNvSpPr>
          <p:nvPr>
            <p:ph idx="1"/>
          </p:nvPr>
        </p:nvSpPr>
        <p:spPr>
          <a:xfrm>
            <a:off x="203200" y="1397000"/>
            <a:ext cx="11277600" cy="4978400"/>
          </a:xfrm>
          <a:effectLst>
            <a:outerShdw blurRad="63500" dist="17961" dir="2700000" algn="ctr" rotWithShape="0">
              <a:schemeClr val="bg1">
                <a:alpha val="74998"/>
              </a:schemeClr>
            </a:outerShdw>
          </a:effectLst>
        </p:spPr>
        <p:txBody>
          <a:bodyPr>
            <a:noAutofit/>
          </a:bodyPr>
          <a:lstStyle/>
          <a:p>
            <a:pPr marL="0" indent="0">
              <a:lnSpc>
                <a:spcPct val="100000"/>
              </a:lnSpc>
              <a:spcBef>
                <a:spcPts val="933"/>
              </a:spcBef>
              <a:buNone/>
              <a:defRPr/>
            </a:pPr>
            <a:r>
              <a:rPr lang="en-US" sz="1867" b="1" dirty="0">
                <a:solidFill>
                  <a:srgbClr val="0065BB"/>
                </a:solidFill>
                <a:latin typeface="Arial" charset="0"/>
              </a:rPr>
              <a:t>02-sanctuary</a:t>
            </a:r>
            <a:r>
              <a:rPr lang="en-US" sz="1867" dirty="0">
                <a:solidFill>
                  <a:srgbClr val="000000"/>
                </a:solidFill>
                <a:latin typeface="Arial" charset="0"/>
              </a:rPr>
              <a:t> uses the </a:t>
            </a:r>
            <a:r>
              <a:rPr lang="en-US" sz="1867" dirty="0" err="1">
                <a:solidFill>
                  <a:srgbClr val="7030A0"/>
                </a:solidFill>
                <a:latin typeface="Arial" charset="0"/>
              </a:rPr>
              <a:t>rxtractogon</a:t>
            </a:r>
            <a:r>
              <a:rPr lang="en-US" sz="1867" dirty="0">
                <a:solidFill>
                  <a:srgbClr val="000000"/>
                </a:solidFill>
                <a:latin typeface="Arial" charset="0"/>
              </a:rPr>
              <a:t> function to download satellite data within the boundaries of a user-supplied polygon, in this case the Monterey Bay (or the Olympic Coast) sanctuary </a:t>
            </a:r>
          </a:p>
          <a:p>
            <a:pPr marL="0" indent="0">
              <a:lnSpc>
                <a:spcPct val="100000"/>
              </a:lnSpc>
              <a:spcBef>
                <a:spcPts val="933"/>
              </a:spcBef>
              <a:buNone/>
              <a:defRPr/>
            </a:pPr>
            <a:r>
              <a:rPr lang="en-US" sz="1867" b="1" dirty="0">
                <a:solidFill>
                  <a:srgbClr val="0065BB"/>
                </a:solidFill>
                <a:latin typeface="Arial" charset="0"/>
              </a:rPr>
              <a:t>03-xyt_matchup </a:t>
            </a:r>
            <a:r>
              <a:rPr lang="en-US" sz="1867" dirty="0">
                <a:solidFill>
                  <a:srgbClr val="000000"/>
                </a:solidFill>
                <a:latin typeface="Arial" charset="0"/>
              </a:rPr>
              <a:t>uses the </a:t>
            </a:r>
            <a:r>
              <a:rPr lang="en-US" sz="1867" dirty="0" err="1">
                <a:solidFill>
                  <a:srgbClr val="7030A0"/>
                </a:solidFill>
                <a:latin typeface="Arial" charset="0"/>
              </a:rPr>
              <a:t>rxtracto</a:t>
            </a:r>
            <a:r>
              <a:rPr lang="en-US" sz="1867" dirty="0">
                <a:solidFill>
                  <a:srgbClr val="000000"/>
                </a:solidFill>
                <a:latin typeface="Arial" charset="0"/>
              </a:rPr>
              <a:t> function to extract satellite data along the coordinates of a user-supplied telemetry track, in this case from a tagged marlin</a:t>
            </a:r>
          </a:p>
          <a:p>
            <a:pPr marL="0" indent="0">
              <a:lnSpc>
                <a:spcPct val="100000"/>
              </a:lnSpc>
              <a:spcBef>
                <a:spcPts val="933"/>
              </a:spcBef>
              <a:buNone/>
              <a:defRPr/>
            </a:pPr>
            <a:r>
              <a:rPr lang="en-US" sz="1867" b="1" dirty="0">
                <a:solidFill>
                  <a:srgbClr val="0065BB"/>
                </a:solidFill>
                <a:latin typeface="Arial" charset="0"/>
              </a:rPr>
              <a:t>03-xyt_matchup </a:t>
            </a:r>
            <a:r>
              <a:rPr lang="en-US" sz="1867" dirty="0">
                <a:solidFill>
                  <a:srgbClr val="000000"/>
                </a:solidFill>
                <a:latin typeface="Arial" charset="0"/>
              </a:rPr>
              <a:t>uses the </a:t>
            </a:r>
            <a:r>
              <a:rPr lang="en-US" sz="1867" dirty="0" err="1">
                <a:solidFill>
                  <a:srgbClr val="7030A0"/>
                </a:solidFill>
                <a:latin typeface="Arial" charset="0"/>
              </a:rPr>
              <a:t>rxtracto</a:t>
            </a:r>
            <a:r>
              <a:rPr lang="en-US" sz="1867" dirty="0">
                <a:solidFill>
                  <a:srgbClr val="000000"/>
                </a:solidFill>
                <a:latin typeface="Arial" charset="0"/>
              </a:rPr>
              <a:t> function to extract satellite data for a survey grid that spans the dateline</a:t>
            </a:r>
          </a:p>
          <a:p>
            <a:pPr marL="0" indent="0">
              <a:lnSpc>
                <a:spcPct val="100000"/>
              </a:lnSpc>
              <a:spcBef>
                <a:spcPts val="933"/>
              </a:spcBef>
              <a:buNone/>
              <a:defRPr/>
            </a:pPr>
            <a:r>
              <a:rPr lang="en-US" sz="1867" b="1" dirty="0">
                <a:solidFill>
                  <a:srgbClr val="0065BB"/>
                </a:solidFill>
                <a:latin typeface="Arial" charset="0"/>
              </a:rPr>
              <a:t>04-Timeseries_Chl </a:t>
            </a:r>
            <a:r>
              <a:rPr lang="en-US" sz="1867" dirty="0">
                <a:solidFill>
                  <a:srgbClr val="000000"/>
                </a:solidFill>
                <a:latin typeface="Arial" charset="0"/>
              </a:rPr>
              <a:t>uses the </a:t>
            </a:r>
            <a:r>
              <a:rPr lang="en-US" sz="1867" dirty="0">
                <a:solidFill>
                  <a:srgbClr val="7030A0"/>
                </a:solidFill>
                <a:latin typeface="Arial" charset="0"/>
              </a:rPr>
              <a:t>rxtracto_3d </a:t>
            </a:r>
            <a:r>
              <a:rPr lang="en-US" sz="1867" dirty="0">
                <a:solidFill>
                  <a:srgbClr val="000000"/>
                </a:solidFill>
                <a:latin typeface="Arial" charset="0"/>
              </a:rPr>
              <a:t>function to download a bunch of chlorophyll datasets, spatially average them, and plot their timeseries </a:t>
            </a:r>
          </a:p>
          <a:p>
            <a:pPr marL="0" indent="0">
              <a:lnSpc>
                <a:spcPct val="100000"/>
              </a:lnSpc>
              <a:spcBef>
                <a:spcPts val="933"/>
              </a:spcBef>
              <a:buNone/>
              <a:defRPr/>
            </a:pPr>
            <a:r>
              <a:rPr lang="en-US" sz="1867" b="1" dirty="0">
                <a:solidFill>
                  <a:srgbClr val="0065BB"/>
                </a:solidFill>
                <a:latin typeface="Arial" charset="0"/>
              </a:rPr>
              <a:t>05-SSTBuoy </a:t>
            </a:r>
            <a:r>
              <a:rPr lang="en-US" sz="1867" dirty="0">
                <a:solidFill>
                  <a:srgbClr val="000000"/>
                </a:solidFill>
                <a:latin typeface="Arial" charset="0"/>
              </a:rPr>
              <a:t>uses the </a:t>
            </a:r>
            <a:r>
              <a:rPr lang="en-US" sz="1867" dirty="0" err="1">
                <a:solidFill>
                  <a:srgbClr val="000000"/>
                </a:solidFill>
                <a:latin typeface="Arial" charset="0"/>
              </a:rPr>
              <a:t>tabledap</a:t>
            </a:r>
            <a:r>
              <a:rPr lang="en-US" sz="1867" dirty="0">
                <a:solidFill>
                  <a:srgbClr val="000000"/>
                </a:solidFill>
                <a:latin typeface="Arial" charset="0"/>
              </a:rPr>
              <a:t> function in </a:t>
            </a:r>
            <a:r>
              <a:rPr lang="en-US" sz="1867" dirty="0" err="1">
                <a:solidFill>
                  <a:srgbClr val="000000"/>
                </a:solidFill>
                <a:latin typeface="Arial" charset="0"/>
              </a:rPr>
              <a:t>rerddap</a:t>
            </a:r>
            <a:r>
              <a:rPr lang="en-US" sz="1867" dirty="0">
                <a:solidFill>
                  <a:srgbClr val="000000"/>
                </a:solidFill>
                <a:latin typeface="Arial" charset="0"/>
              </a:rPr>
              <a:t> to download SST data from NDBC buoys and the </a:t>
            </a:r>
            <a:r>
              <a:rPr lang="en-US" sz="1867" dirty="0" err="1">
                <a:solidFill>
                  <a:srgbClr val="7030A0"/>
                </a:solidFill>
                <a:latin typeface="Arial" charset="0"/>
              </a:rPr>
              <a:t>rxtracto</a:t>
            </a:r>
            <a:r>
              <a:rPr lang="en-US" sz="1867" dirty="0">
                <a:solidFill>
                  <a:srgbClr val="000000"/>
                </a:solidFill>
                <a:latin typeface="Arial" charset="0"/>
              </a:rPr>
              <a:t> function to extract satellite SST from those same buoy locations </a:t>
            </a:r>
          </a:p>
          <a:p>
            <a:pPr marL="0" indent="0">
              <a:lnSpc>
                <a:spcPct val="100000"/>
              </a:lnSpc>
              <a:spcBef>
                <a:spcPts val="933"/>
              </a:spcBef>
              <a:buNone/>
              <a:defRPr/>
            </a:pPr>
            <a:r>
              <a:rPr lang="en-US" sz="1867" b="1" dirty="0">
                <a:solidFill>
                  <a:srgbClr val="0070C0"/>
                </a:solidFill>
                <a:latin typeface="Arial" charset="0"/>
              </a:rPr>
              <a:t>06-TurtleWatch </a:t>
            </a:r>
            <a:r>
              <a:rPr lang="en-US" sz="1867" dirty="0">
                <a:solidFill>
                  <a:srgbClr val="000000"/>
                </a:solidFill>
                <a:latin typeface="Arial" charset="0"/>
              </a:rPr>
              <a:t>uses </a:t>
            </a:r>
            <a:r>
              <a:rPr lang="en-US" sz="1867" dirty="0">
                <a:solidFill>
                  <a:srgbClr val="7030A0"/>
                </a:solidFill>
                <a:latin typeface="Arial" charset="0"/>
              </a:rPr>
              <a:t>rxtracto_3d </a:t>
            </a:r>
            <a:r>
              <a:rPr lang="en-US" sz="1867" dirty="0">
                <a:solidFill>
                  <a:srgbClr val="000000"/>
                </a:solidFill>
                <a:latin typeface="Arial" charset="0"/>
              </a:rPr>
              <a:t>function to import SST data ands apply a temperature threshold to look at turtle habitat</a:t>
            </a:r>
          </a:p>
          <a:p>
            <a:pPr marL="0" indent="0">
              <a:lnSpc>
                <a:spcPct val="100000"/>
              </a:lnSpc>
              <a:spcBef>
                <a:spcPts val="933"/>
              </a:spcBef>
              <a:buNone/>
              <a:defRPr/>
            </a:pPr>
            <a:r>
              <a:rPr lang="en-US" sz="1867" b="1" dirty="0">
                <a:solidFill>
                  <a:srgbClr val="0070C0"/>
                </a:solidFill>
                <a:latin typeface="Arial" charset="0"/>
              </a:rPr>
              <a:t>08-ProjectedData </a:t>
            </a:r>
            <a:r>
              <a:rPr lang="en-US" sz="1867" dirty="0">
                <a:solidFill>
                  <a:srgbClr val="000000"/>
                </a:solidFill>
                <a:latin typeface="Arial" charset="0"/>
              </a:rPr>
              <a:t>uses base functions to work with a projected sea ice dataset on the </a:t>
            </a:r>
            <a:r>
              <a:rPr lang="en-US" sz="1867" dirty="0" err="1">
                <a:solidFill>
                  <a:srgbClr val="000000"/>
                </a:solidFill>
                <a:latin typeface="Arial" charset="0"/>
              </a:rPr>
              <a:t>PolarWatch</a:t>
            </a:r>
            <a:r>
              <a:rPr lang="en-US" sz="1867" dirty="0">
                <a:solidFill>
                  <a:srgbClr val="000000"/>
                </a:solidFill>
                <a:latin typeface="Arial" charset="0"/>
              </a:rPr>
              <a:t> ERDDAP</a:t>
            </a:r>
          </a:p>
          <a:p>
            <a:pPr marL="0" indent="0">
              <a:lnSpc>
                <a:spcPct val="100000"/>
              </a:lnSpc>
              <a:spcBef>
                <a:spcPts val="933"/>
              </a:spcBef>
              <a:buNone/>
              <a:defRPr/>
            </a:pPr>
            <a:endParaRPr lang="en-US" sz="1867" dirty="0">
              <a:solidFill>
                <a:srgbClr val="000000"/>
              </a:solidFill>
              <a:latin typeface="Arial" charset="0"/>
            </a:endParaRPr>
          </a:p>
          <a:p>
            <a:pPr marL="0" indent="0">
              <a:lnSpc>
                <a:spcPct val="100000"/>
              </a:lnSpc>
              <a:spcBef>
                <a:spcPts val="933"/>
              </a:spcBef>
              <a:buNone/>
              <a:defRPr/>
            </a:pPr>
            <a:endParaRPr lang="en-US" sz="1867" dirty="0">
              <a:solidFill>
                <a:srgbClr val="000000"/>
              </a:solidFill>
              <a:latin typeface="Arial" charset="0"/>
            </a:endParaRP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89785CD7-CF0B-1841-8575-1A52F6C55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9978209"/>
      </p:ext>
    </p:extLst>
  </p:cSld>
  <p:clrMapOvr>
    <a:masterClrMapping/>
  </p:clrMapOvr>
  <mc:AlternateContent xmlns:mc="http://schemas.openxmlformats.org/markup-compatibility/2006" xmlns:p14="http://schemas.microsoft.com/office/powerpoint/2010/main">
    <mc:Choice Requires="p14">
      <p:transition spd="slow" p14:dur="2000" advTm="54692"/>
    </mc:Choice>
    <mc:Fallback xmlns="">
      <p:transition spd="slow" advTm="54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02-Sanctuary.RMD</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304801" y="1600201"/>
            <a:ext cx="5510315" cy="5139869"/>
          </a:xfrm>
          <a:prstGeom prst="rect">
            <a:avLst/>
          </a:prstGeom>
          <a:noFill/>
        </p:spPr>
        <p:txBody>
          <a:bodyPr wrap="square" rtlCol="0">
            <a:spAutoFit/>
          </a:bodyPr>
          <a:lstStyle/>
          <a:p>
            <a:pPr marL="457189" indent="-457189" defTabSz="1219170" eaLnBrk="0" fontAlgn="base" hangingPunct="0">
              <a:spcBef>
                <a:spcPct val="0"/>
              </a:spcBef>
              <a:spcAft>
                <a:spcPts val="1600"/>
              </a:spcAft>
              <a:buFont typeface="Arial" panose="020B0604020202020204" pitchFamily="34" charset="0"/>
              <a:buChar char="•"/>
            </a:pPr>
            <a:r>
              <a:rPr lang="en-US" sz="3200" b="1" dirty="0" err="1">
                <a:solidFill>
                  <a:srgbClr val="221FF2"/>
                </a:solidFill>
                <a:latin typeface="Arial" charset="0"/>
              </a:rPr>
              <a:t>rxtractogon</a:t>
            </a:r>
            <a:r>
              <a:rPr lang="en-US" sz="3200" dirty="0">
                <a:solidFill>
                  <a:prstClr val="black"/>
                </a:solidFill>
                <a:latin typeface="Arial" charset="0"/>
              </a:rPr>
              <a:t> function used to read in data within the  boundaries of the Monterey Bay Sanctuary </a:t>
            </a:r>
          </a:p>
          <a:p>
            <a:pPr marL="457189" indent="-457189" defTabSz="1219170" eaLnBrk="0" fontAlgn="base" hangingPunct="0">
              <a:spcBef>
                <a:spcPct val="0"/>
              </a:spcBef>
              <a:spcAft>
                <a:spcPts val="1600"/>
              </a:spcAft>
              <a:buFont typeface="Arial" panose="020B0604020202020204" pitchFamily="34" charset="0"/>
              <a:buChar char="•"/>
            </a:pPr>
            <a:r>
              <a:rPr lang="en-US" sz="3200" dirty="0">
                <a:solidFill>
                  <a:prstClr val="black"/>
                </a:solidFill>
                <a:latin typeface="Arial" charset="0"/>
              </a:rPr>
              <a:t>Chlorophyll is selected as the satellite dataset</a:t>
            </a:r>
          </a:p>
          <a:p>
            <a:pPr marL="457189" indent="-457189" defTabSz="1219170" eaLnBrk="0" fontAlgn="base" hangingPunct="0">
              <a:spcBef>
                <a:spcPct val="0"/>
              </a:spcBef>
              <a:spcAft>
                <a:spcPts val="1600"/>
              </a:spcAft>
              <a:buFont typeface="Arial" panose="020B0604020202020204" pitchFamily="34" charset="0"/>
              <a:buChar char="•"/>
            </a:pPr>
            <a:r>
              <a:rPr lang="en-US" sz="3200" dirty="0">
                <a:solidFill>
                  <a:prstClr val="black"/>
                </a:solidFill>
                <a:latin typeface="Arial" charset="0"/>
              </a:rPr>
              <a:t>Produces a map of data just within the polygon</a:t>
            </a:r>
          </a:p>
          <a:p>
            <a:pPr defTabSz="1219170" eaLnBrk="0" fontAlgn="base" hangingPunct="0">
              <a:spcBef>
                <a:spcPct val="0"/>
              </a:spcBef>
              <a:spcAft>
                <a:spcPct val="0"/>
              </a:spcAft>
            </a:pPr>
            <a:endParaRPr lang="en-US" sz="3200" dirty="0">
              <a:solidFill>
                <a:prstClr val="black"/>
              </a:solidFill>
              <a:latin typeface="Arial" charset="0"/>
            </a:endParaRPr>
          </a:p>
        </p:txBody>
      </p:sp>
      <p:pic>
        <p:nvPicPr>
          <p:cNvPr id="5" name="Picture 4">
            <a:extLst>
              <a:ext uri="{FF2B5EF4-FFF2-40B4-BE49-F238E27FC236}">
                <a16:creationId xmlns:a16="http://schemas.microsoft.com/office/drawing/2014/main" id="{E66CDFC8-75AF-654C-9EA1-61D0B0869F6D}"/>
              </a:ext>
            </a:extLst>
          </p:cNvPr>
          <p:cNvPicPr>
            <a:picLocks noChangeAspect="1"/>
          </p:cNvPicPr>
          <p:nvPr/>
        </p:nvPicPr>
        <p:blipFill>
          <a:blip r:embed="rId5"/>
          <a:stretch>
            <a:fillRect/>
          </a:stretch>
        </p:blipFill>
        <p:spPr>
          <a:xfrm>
            <a:off x="6400800" y="643201"/>
            <a:ext cx="5181600" cy="5568287"/>
          </a:xfrm>
          <a:prstGeom prst="rect">
            <a:avLst/>
          </a:prstGeom>
        </p:spPr>
      </p:pic>
      <p:pic>
        <p:nvPicPr>
          <p:cNvPr id="2" name="Audio 1">
            <a:hlinkClick r:id="" action="ppaction://media"/>
            <a:extLst>
              <a:ext uri="{FF2B5EF4-FFF2-40B4-BE49-F238E27FC236}">
                <a16:creationId xmlns:a16="http://schemas.microsoft.com/office/drawing/2014/main" id="{EBE6F131-12CF-9349-B4D4-F32FDB302E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3930947"/>
      </p:ext>
    </p:extLst>
  </p:cSld>
  <p:clrMapOvr>
    <a:masterClrMapping/>
  </p:clrMapOvr>
  <mc:AlternateContent xmlns:mc="http://schemas.openxmlformats.org/markup-compatibility/2006" xmlns:p14="http://schemas.microsoft.com/office/powerpoint/2010/main">
    <mc:Choice Requires="p14">
      <p:transition spd="slow" p14:dur="2000" advTm="24533"/>
    </mc:Choice>
    <mc:Fallback xmlns="">
      <p:transition spd="slow" advTm="2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03-xyt_matchup.RMD</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304801" y="4497308"/>
            <a:ext cx="11785599" cy="2965364"/>
          </a:xfrm>
          <a:prstGeom prst="rect">
            <a:avLst/>
          </a:prstGeom>
          <a:noFill/>
        </p:spPr>
        <p:txBody>
          <a:bodyPr wrap="square" rtlCol="0">
            <a:spAutoFit/>
          </a:bodyPr>
          <a:lstStyle/>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The telemetry file (</a:t>
            </a:r>
            <a:r>
              <a:rPr lang="en-US" sz="2667" dirty="0" err="1">
                <a:solidFill>
                  <a:prstClr val="black"/>
                </a:solidFill>
                <a:latin typeface="Arial" charset="0"/>
              </a:rPr>
              <a:t>lat</a:t>
            </a:r>
            <a:r>
              <a:rPr lang="en-US" sz="2667" dirty="0">
                <a:solidFill>
                  <a:prstClr val="black"/>
                </a:solidFill>
                <a:latin typeface="Arial" charset="0"/>
              </a:rPr>
              <a:t>, </a:t>
            </a:r>
            <a:r>
              <a:rPr lang="en-US" sz="2667" dirty="0" err="1">
                <a:solidFill>
                  <a:prstClr val="black"/>
                </a:solidFill>
                <a:latin typeface="Arial" charset="0"/>
              </a:rPr>
              <a:t>lon</a:t>
            </a:r>
            <a:r>
              <a:rPr lang="en-US" sz="2667" dirty="0">
                <a:solidFill>
                  <a:prstClr val="black"/>
                </a:solidFill>
                <a:latin typeface="Arial" charset="0"/>
              </a:rPr>
              <a:t> and time) of a tagged marlin is read in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Chlorophyll is selected as the satellite data</a:t>
            </a:r>
          </a:p>
          <a:p>
            <a:pPr marL="457189" indent="-457189" defTabSz="1219170" eaLnBrk="0" fontAlgn="base" hangingPunct="0">
              <a:spcBef>
                <a:spcPct val="0"/>
              </a:spcBef>
              <a:spcAft>
                <a:spcPct val="0"/>
              </a:spcAft>
              <a:buFont typeface="Arial" panose="020B0604020202020204" pitchFamily="34" charset="0"/>
              <a:buChar char="•"/>
            </a:pPr>
            <a:r>
              <a:rPr lang="en-US" sz="2667" b="1" dirty="0" err="1">
                <a:solidFill>
                  <a:srgbClr val="221FF2"/>
                </a:solidFill>
                <a:latin typeface="Arial" charset="0"/>
              </a:rPr>
              <a:t>rxtracto</a:t>
            </a:r>
            <a:r>
              <a:rPr lang="en-US" sz="2667" dirty="0">
                <a:solidFill>
                  <a:prstClr val="black"/>
                </a:solidFill>
                <a:latin typeface="Arial" charset="0"/>
              </a:rPr>
              <a:t> function used to extract satellite values around the tagged points</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Plots the track with points color-coded by chlorophyll value  </a:t>
            </a:r>
          </a:p>
          <a:p>
            <a:pPr marL="457189" indent="-457189" defTabSz="1219170" eaLnBrk="0" fontAlgn="base" hangingPunct="0">
              <a:spcBef>
                <a:spcPct val="0"/>
              </a:spcBef>
              <a:spcAft>
                <a:spcPct val="0"/>
              </a:spcAft>
              <a:buFont typeface="Arial" panose="020B0604020202020204" pitchFamily="34" charset="0"/>
              <a:buChar char="•"/>
            </a:pPr>
            <a:endParaRPr lang="en-US" sz="2667" dirty="0">
              <a:solidFill>
                <a:prstClr val="black"/>
              </a:solidFill>
              <a:latin typeface="Arial" charset="0"/>
            </a:endParaRPr>
          </a:p>
          <a:p>
            <a:pPr defTabSz="1219170" eaLnBrk="0" fontAlgn="base" hangingPunct="0">
              <a:spcBef>
                <a:spcPct val="0"/>
              </a:spcBef>
              <a:spcAft>
                <a:spcPct val="0"/>
              </a:spcAft>
            </a:pPr>
            <a:endParaRPr lang="en-US" sz="2667" dirty="0">
              <a:solidFill>
                <a:prstClr val="black"/>
              </a:solidFill>
              <a:latin typeface="Arial" charset="0"/>
            </a:endParaRPr>
          </a:p>
          <a:p>
            <a:pPr defTabSz="1219170" eaLnBrk="0" fontAlgn="base" hangingPunct="0">
              <a:spcBef>
                <a:spcPct val="0"/>
              </a:spcBef>
              <a:spcAft>
                <a:spcPct val="0"/>
              </a:spcAft>
            </a:pPr>
            <a:endParaRPr lang="en-US" sz="2667" dirty="0">
              <a:solidFill>
                <a:prstClr val="black"/>
              </a:solidFill>
              <a:latin typeface="Arial" charset="0"/>
            </a:endParaRPr>
          </a:p>
        </p:txBody>
      </p:sp>
      <p:pic>
        <p:nvPicPr>
          <p:cNvPr id="3" name="Picture 2">
            <a:extLst>
              <a:ext uri="{FF2B5EF4-FFF2-40B4-BE49-F238E27FC236}">
                <a16:creationId xmlns:a16="http://schemas.microsoft.com/office/drawing/2014/main" id="{1327F03D-0DF8-1A44-8185-431BCD266491}"/>
              </a:ext>
            </a:extLst>
          </p:cNvPr>
          <p:cNvPicPr>
            <a:picLocks noChangeAspect="1"/>
          </p:cNvPicPr>
          <p:nvPr/>
        </p:nvPicPr>
        <p:blipFill rotWithShape="1">
          <a:blip r:embed="rId5"/>
          <a:srcRect t="6807" b="4867"/>
          <a:stretch/>
        </p:blipFill>
        <p:spPr>
          <a:xfrm>
            <a:off x="347132" y="1397000"/>
            <a:ext cx="11700933" cy="2946401"/>
          </a:xfrm>
          <a:prstGeom prst="rect">
            <a:avLst/>
          </a:prstGeom>
        </p:spPr>
      </p:pic>
      <p:pic>
        <p:nvPicPr>
          <p:cNvPr id="2" name="Audio 1">
            <a:hlinkClick r:id="" action="ppaction://media"/>
            <a:extLst>
              <a:ext uri="{FF2B5EF4-FFF2-40B4-BE49-F238E27FC236}">
                <a16:creationId xmlns:a16="http://schemas.microsoft.com/office/drawing/2014/main" id="{D4264C33-F51E-F24F-9678-0E3760711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78672529"/>
      </p:ext>
    </p:extLst>
  </p:cSld>
  <p:clrMapOvr>
    <a:masterClrMapping/>
  </p:clrMapOvr>
  <mc:AlternateContent xmlns:mc="http://schemas.openxmlformats.org/markup-compatibility/2006" xmlns:p14="http://schemas.microsoft.com/office/powerpoint/2010/main">
    <mc:Choice Requires="p14">
      <p:transition spd="slow" p14:dur="2000" advTm="16341"/>
    </mc:Choice>
    <mc:Fallback xmlns="">
      <p:transition spd="slow" advTm="1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03-xyt_matchup.RMD</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101600" y="1600201"/>
            <a:ext cx="4673600" cy="4607095"/>
          </a:xfrm>
          <a:prstGeom prst="rect">
            <a:avLst/>
          </a:prstGeom>
          <a:noFill/>
        </p:spPr>
        <p:txBody>
          <a:bodyPr wrap="square" rtlCol="0">
            <a:spAutoFit/>
          </a:bodyPr>
          <a:lstStyle/>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A survey grid of stations that cross the dateline is created </a:t>
            </a:r>
          </a:p>
          <a:p>
            <a:pPr marL="457189" indent="-457189" defTabSz="1219170" eaLnBrk="0" fontAlgn="base" hangingPunct="0">
              <a:spcBef>
                <a:spcPct val="0"/>
              </a:spcBef>
              <a:spcAft>
                <a:spcPct val="0"/>
              </a:spcAft>
              <a:buFont typeface="Arial" panose="020B0604020202020204" pitchFamily="34" charset="0"/>
              <a:buChar char="•"/>
            </a:pPr>
            <a:r>
              <a:rPr lang="en-US" sz="2667" b="1" dirty="0" err="1">
                <a:solidFill>
                  <a:srgbClr val="221FF2"/>
                </a:solidFill>
                <a:latin typeface="Arial" charset="0"/>
              </a:rPr>
              <a:t>rxtracto</a:t>
            </a:r>
            <a:r>
              <a:rPr lang="en-US" sz="2667" dirty="0">
                <a:solidFill>
                  <a:prstClr val="black"/>
                </a:solidFill>
                <a:latin typeface="Arial" charset="0"/>
              </a:rPr>
              <a:t> function used to extract satellite values for the survey grid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Stations are mapped across the dateline </a:t>
            </a:r>
          </a:p>
          <a:p>
            <a:pPr marL="457189" indent="-457189" defTabSz="1219170" eaLnBrk="0" fontAlgn="base" hangingPunct="0">
              <a:spcBef>
                <a:spcPct val="0"/>
              </a:spcBef>
              <a:spcAft>
                <a:spcPct val="0"/>
              </a:spcAft>
              <a:buFont typeface="Arial" panose="020B0604020202020204" pitchFamily="34" charset="0"/>
              <a:buChar char="•"/>
            </a:pPr>
            <a:endParaRPr lang="en-US" sz="2667" dirty="0">
              <a:solidFill>
                <a:prstClr val="black"/>
              </a:solidFill>
              <a:latin typeface="Arial" charset="0"/>
            </a:endParaRPr>
          </a:p>
          <a:p>
            <a:pPr defTabSz="1219170" eaLnBrk="0" fontAlgn="base" hangingPunct="0">
              <a:spcBef>
                <a:spcPct val="0"/>
              </a:spcBef>
              <a:spcAft>
                <a:spcPct val="0"/>
              </a:spcAft>
            </a:pPr>
            <a:endParaRPr lang="en-US" sz="2667" dirty="0">
              <a:solidFill>
                <a:prstClr val="black"/>
              </a:solidFill>
              <a:latin typeface="Arial" charset="0"/>
            </a:endParaRPr>
          </a:p>
          <a:p>
            <a:pPr defTabSz="1219170" eaLnBrk="0" fontAlgn="base" hangingPunct="0">
              <a:spcBef>
                <a:spcPct val="0"/>
              </a:spcBef>
              <a:spcAft>
                <a:spcPct val="0"/>
              </a:spcAft>
            </a:pPr>
            <a:endParaRPr lang="en-US" sz="2667" dirty="0">
              <a:solidFill>
                <a:prstClr val="black"/>
              </a:solidFill>
              <a:latin typeface="Arial" charset="0"/>
            </a:endParaRPr>
          </a:p>
        </p:txBody>
      </p:sp>
      <p:pic>
        <p:nvPicPr>
          <p:cNvPr id="3" name="Picture 2">
            <a:extLst>
              <a:ext uri="{FF2B5EF4-FFF2-40B4-BE49-F238E27FC236}">
                <a16:creationId xmlns:a16="http://schemas.microsoft.com/office/drawing/2014/main" id="{7FDC7D7F-BA20-C445-86B9-72B267A7B7EF}"/>
              </a:ext>
            </a:extLst>
          </p:cNvPr>
          <p:cNvPicPr>
            <a:picLocks noChangeAspect="1"/>
          </p:cNvPicPr>
          <p:nvPr/>
        </p:nvPicPr>
        <p:blipFill>
          <a:blip r:embed="rId5"/>
          <a:stretch>
            <a:fillRect/>
          </a:stretch>
        </p:blipFill>
        <p:spPr>
          <a:xfrm>
            <a:off x="4780531" y="722265"/>
            <a:ext cx="7411469" cy="5293907"/>
          </a:xfrm>
          <a:prstGeom prst="rect">
            <a:avLst/>
          </a:prstGeom>
        </p:spPr>
      </p:pic>
      <p:pic>
        <p:nvPicPr>
          <p:cNvPr id="2" name="Audio 1">
            <a:hlinkClick r:id="" action="ppaction://media"/>
            <a:extLst>
              <a:ext uri="{FF2B5EF4-FFF2-40B4-BE49-F238E27FC236}">
                <a16:creationId xmlns:a16="http://schemas.microsoft.com/office/drawing/2014/main" id="{DF8CE784-5D19-7F43-806A-71CE25EE83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659944"/>
      </p:ext>
    </p:extLst>
  </p:cSld>
  <p:clrMapOvr>
    <a:masterClrMapping/>
  </p:clrMapOvr>
  <mc:AlternateContent xmlns:mc="http://schemas.openxmlformats.org/markup-compatibility/2006" xmlns:p14="http://schemas.microsoft.com/office/powerpoint/2010/main">
    <mc:Choice Requires="p14">
      <p:transition spd="slow" p14:dur="2000" advTm="17413"/>
    </mc:Choice>
    <mc:Fallback xmlns="">
      <p:transition spd="slow" advTm="1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58DF3A-93D0-1E4A-8B45-3756EE5FE589}"/>
              </a:ext>
            </a:extLst>
          </p:cNvPr>
          <p:cNvPicPr>
            <a:picLocks noChangeAspect="1"/>
          </p:cNvPicPr>
          <p:nvPr/>
        </p:nvPicPr>
        <p:blipFill>
          <a:blip r:embed="rId5"/>
          <a:stretch>
            <a:fillRect/>
          </a:stretch>
        </p:blipFill>
        <p:spPr>
          <a:xfrm>
            <a:off x="0" y="990600"/>
            <a:ext cx="12192000" cy="3556000"/>
          </a:xfrm>
          <a:prstGeom prst="rect">
            <a:avLst/>
          </a:prstGeom>
        </p:spPr>
      </p:pic>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04-Timeseries.RMD</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304801" y="4497308"/>
            <a:ext cx="11785599" cy="2144498"/>
          </a:xfrm>
          <a:prstGeom prst="rect">
            <a:avLst/>
          </a:prstGeom>
          <a:noFill/>
        </p:spPr>
        <p:txBody>
          <a:bodyPr wrap="square" rtlCol="0">
            <a:spAutoFit/>
          </a:bodyPr>
          <a:lstStyle/>
          <a:p>
            <a:pPr marL="457189" indent="-457189" defTabSz="1219170" eaLnBrk="0" fontAlgn="base" hangingPunct="0">
              <a:spcBef>
                <a:spcPct val="0"/>
              </a:spcBef>
              <a:spcAft>
                <a:spcPct val="0"/>
              </a:spcAft>
              <a:buFont typeface="Arial" panose="020B0604020202020204" pitchFamily="34" charset="0"/>
              <a:buChar char="•"/>
            </a:pPr>
            <a:r>
              <a:rPr lang="en-US" sz="2667" b="1" dirty="0">
                <a:solidFill>
                  <a:srgbClr val="221FF2"/>
                </a:solidFill>
                <a:latin typeface="Arial" charset="0"/>
              </a:rPr>
              <a:t>rxtracto_3D</a:t>
            </a:r>
            <a:r>
              <a:rPr lang="en-US" sz="2667" dirty="0">
                <a:solidFill>
                  <a:prstClr val="black"/>
                </a:solidFill>
                <a:latin typeface="Arial" charset="0"/>
              </a:rPr>
              <a:t> function used to download 3D cubes (</a:t>
            </a:r>
            <a:r>
              <a:rPr lang="en-US" sz="2667" dirty="0" err="1">
                <a:solidFill>
                  <a:prstClr val="black"/>
                </a:solidFill>
                <a:latin typeface="Arial" charset="0"/>
              </a:rPr>
              <a:t>lat</a:t>
            </a:r>
            <a:r>
              <a:rPr lang="en-US" sz="2667" dirty="0">
                <a:solidFill>
                  <a:prstClr val="black"/>
                </a:solidFill>
                <a:latin typeface="Arial" charset="0"/>
              </a:rPr>
              <a:t>, long and time) of </a:t>
            </a:r>
            <a:br>
              <a:rPr lang="en-US" sz="2667" dirty="0">
                <a:solidFill>
                  <a:prstClr val="black"/>
                </a:solidFill>
                <a:latin typeface="Arial" charset="0"/>
              </a:rPr>
            </a:br>
            <a:r>
              <a:rPr lang="en-US" sz="2667" dirty="0">
                <a:solidFill>
                  <a:prstClr val="black"/>
                </a:solidFill>
                <a:latin typeface="Arial" charset="0"/>
              </a:rPr>
              <a:t>4 different chlorophyll datasets: </a:t>
            </a:r>
            <a:r>
              <a:rPr lang="en-US" sz="2667" dirty="0" err="1">
                <a:solidFill>
                  <a:prstClr val="black"/>
                </a:solidFill>
                <a:latin typeface="Arial" charset="0"/>
              </a:rPr>
              <a:t>SeaWiFS</a:t>
            </a:r>
            <a:r>
              <a:rPr lang="en-US" sz="2667" dirty="0">
                <a:solidFill>
                  <a:prstClr val="black"/>
                </a:solidFill>
                <a:latin typeface="Arial" charset="0"/>
              </a:rPr>
              <a:t>, MODIS, VIIRS, and OC-CCI</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Each dataset is spatially averaged into a timeseries </a:t>
            </a:r>
          </a:p>
          <a:p>
            <a:pPr marL="457189" indent="-457189" defTabSz="1219170" eaLnBrk="0" fontAlgn="base" hangingPunct="0">
              <a:spcBef>
                <a:spcPct val="0"/>
              </a:spcBef>
              <a:spcAft>
                <a:spcPct val="0"/>
              </a:spcAft>
              <a:buFont typeface="Arial" panose="020B0604020202020204" pitchFamily="34" charset="0"/>
              <a:buChar char="•"/>
            </a:pPr>
            <a:r>
              <a:rPr lang="en-US" sz="2667" dirty="0">
                <a:solidFill>
                  <a:prstClr val="black"/>
                </a:solidFill>
                <a:latin typeface="Arial" charset="0"/>
              </a:rPr>
              <a:t>Each dataset is temporally averaged into a map</a:t>
            </a:r>
          </a:p>
          <a:p>
            <a:pPr defTabSz="1219170" eaLnBrk="0" fontAlgn="base" hangingPunct="0">
              <a:spcBef>
                <a:spcPct val="0"/>
              </a:spcBef>
              <a:spcAft>
                <a:spcPct val="0"/>
              </a:spcAft>
            </a:pPr>
            <a:endParaRPr lang="en-US" sz="2667" dirty="0">
              <a:solidFill>
                <a:prstClr val="black"/>
              </a:solidFill>
              <a:latin typeface="Arial" charset="0"/>
            </a:endParaRPr>
          </a:p>
        </p:txBody>
      </p:sp>
      <p:pic>
        <p:nvPicPr>
          <p:cNvPr id="2" name="Audio 1">
            <a:hlinkClick r:id="" action="ppaction://media"/>
            <a:extLst>
              <a:ext uri="{FF2B5EF4-FFF2-40B4-BE49-F238E27FC236}">
                <a16:creationId xmlns:a16="http://schemas.microsoft.com/office/drawing/2014/main" id="{AC059F58-BE2B-4B40-A63A-5952E06ADF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4633186"/>
      </p:ext>
    </p:extLst>
  </p:cSld>
  <p:clrMapOvr>
    <a:masterClrMapping/>
  </p:clrMapOvr>
  <mc:AlternateContent xmlns:mc="http://schemas.openxmlformats.org/markup-compatibility/2006" xmlns:p14="http://schemas.microsoft.com/office/powerpoint/2010/main">
    <mc:Choice Requires="p14">
      <p:transition spd="slow" p14:dur="2000" advTm="12991"/>
    </mc:Choice>
    <mc:Fallback xmlns="">
      <p:transition spd="slow" advTm="1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3" name="Rectangle 7"/>
          <p:cNvSpPr>
            <a:spLocks noGrp="1" noChangeArrowheads="1"/>
          </p:cNvSpPr>
          <p:nvPr>
            <p:ph type="title"/>
          </p:nvPr>
        </p:nvSpPr>
        <p:spPr>
          <a:xfrm>
            <a:off x="304800" y="584200"/>
            <a:ext cx="11277600" cy="914400"/>
          </a:xfrm>
          <a:effectLst>
            <a:outerShdw blurRad="63500" dist="45791" dir="2021404" algn="ctr" rotWithShape="0">
              <a:schemeClr val="bg1">
                <a:alpha val="74998"/>
              </a:schemeClr>
            </a:outerShdw>
          </a:effectLst>
        </p:spPr>
        <p:txBody>
          <a:bodyPr>
            <a:normAutofit/>
          </a:bodyPr>
          <a:lstStyle/>
          <a:p>
            <a:pPr>
              <a:lnSpc>
                <a:spcPct val="93000"/>
              </a:lnSpc>
              <a:spcBef>
                <a:spcPts val="0"/>
              </a:spcBef>
              <a:buClr>
                <a:srgbClr val="000000"/>
              </a:buClr>
              <a:buSzPts val="3200"/>
            </a:pPr>
            <a:r>
              <a:rPr lang="en-US" dirty="0">
                <a:solidFill>
                  <a:srgbClr val="0E7686"/>
                </a:solidFill>
                <a:ea typeface="Arial Narrow"/>
                <a:sym typeface="Arial Narrow"/>
              </a:rPr>
              <a:t>04-Timeseries.RMD</a:t>
            </a:r>
          </a:p>
        </p:txBody>
      </p:sp>
      <p:sp>
        <p:nvSpPr>
          <p:cNvPr id="32773" name="Text Box 5"/>
          <p:cNvSpPr txBox="1">
            <a:spLocks noChangeArrowheads="1"/>
          </p:cNvSpPr>
          <p:nvPr/>
        </p:nvSpPr>
        <p:spPr bwMode="auto">
          <a:xfrm>
            <a:off x="1828800" y="-228599"/>
            <a:ext cx="1447800" cy="461665"/>
          </a:xfrm>
          <a:prstGeom prst="rect">
            <a:avLst/>
          </a:prstGeom>
          <a:noFill/>
          <a:ln w="9525">
            <a:noFill/>
            <a:miter lim="800000"/>
            <a:headEnd/>
            <a:tailEnd/>
          </a:ln>
        </p:spPr>
        <p:txBody>
          <a:bodyPr>
            <a:prstTxWarp prst="textNoShape">
              <a:avLst/>
            </a:prstTxWarp>
            <a:spAutoFit/>
          </a:bodyPr>
          <a:lstStyle/>
          <a:p>
            <a:pPr defTabSz="1219170" eaLnBrk="0" fontAlgn="base" hangingPunct="0">
              <a:spcBef>
                <a:spcPct val="0"/>
              </a:spcBef>
              <a:spcAft>
                <a:spcPct val="0"/>
              </a:spcAft>
            </a:pPr>
            <a:endParaRPr lang="en-US" sz="2400">
              <a:solidFill>
                <a:srgbClr val="000000"/>
              </a:solidFill>
              <a:latin typeface="Times" charset="0"/>
              <a:sym typeface="Webdings" charset="2"/>
            </a:endParaRPr>
          </a:p>
        </p:txBody>
      </p:sp>
      <p:sp>
        <p:nvSpPr>
          <p:cNvPr id="12" name="Shape 1380">
            <a:extLst>
              <a:ext uri="{FF2B5EF4-FFF2-40B4-BE49-F238E27FC236}">
                <a16:creationId xmlns:a16="http://schemas.microsoft.com/office/drawing/2014/main" id="{098C4C35-EC70-964E-B3FD-7AFBB51CA7C3}"/>
              </a:ext>
            </a:extLst>
          </p:cNvPr>
          <p:cNvSpPr/>
          <p:nvPr/>
        </p:nvSpPr>
        <p:spPr>
          <a:xfrm>
            <a:off x="177646" y="0"/>
            <a:ext cx="5637471" cy="446493"/>
          </a:xfrm>
          <a:prstGeom prst="rect">
            <a:avLst/>
          </a:prstGeom>
          <a:noFill/>
          <a:ln>
            <a:noFill/>
          </a:ln>
        </p:spPr>
        <p:txBody>
          <a:bodyPr spcFirstLastPara="1" wrap="square" lIns="121900" tIns="60933" rIns="121900" bIns="60933" anchor="t" anchorCtr="0">
            <a:noAutofit/>
          </a:bodyPr>
          <a:lstStyle/>
          <a:p>
            <a:pPr defTabSz="1219170" eaLnBrk="0" fontAlgn="base" hangingPunct="0">
              <a:lnSpc>
                <a:spcPct val="93000"/>
              </a:lnSpc>
              <a:buClr>
                <a:srgbClr val="000000"/>
              </a:buClr>
              <a:buSzPts val="1800"/>
            </a:pPr>
            <a:r>
              <a:rPr lang="en-US" sz="2400" dirty="0">
                <a:solidFill>
                  <a:srgbClr val="FFFFFF"/>
                </a:solidFill>
                <a:latin typeface="Calibri"/>
                <a:ea typeface="Calibri"/>
                <a:cs typeface="Calibri"/>
                <a:sym typeface="Calibri"/>
              </a:rPr>
              <a:t>R Scripts featuring </a:t>
            </a:r>
            <a:r>
              <a:rPr lang="en-US" sz="2400" dirty="0" err="1">
                <a:solidFill>
                  <a:srgbClr val="FFFFFF"/>
                </a:solidFill>
                <a:latin typeface="Calibri"/>
                <a:ea typeface="Calibri"/>
                <a:cs typeface="Calibri"/>
                <a:sym typeface="Calibri"/>
              </a:rPr>
              <a:t>rerddapXtracto</a:t>
            </a:r>
            <a:r>
              <a:rPr lang="en-US" sz="2400" dirty="0">
                <a:solidFill>
                  <a:srgbClr val="FFFFFF"/>
                </a:solidFill>
                <a:latin typeface="Calibri"/>
                <a:ea typeface="Calibri"/>
                <a:cs typeface="Calibri"/>
                <a:sym typeface="Calibri"/>
              </a:rPr>
              <a:t> </a:t>
            </a:r>
            <a:endParaRPr sz="2400" dirty="0">
              <a:solidFill>
                <a:srgbClr val="FFFFFF"/>
              </a:solidFill>
              <a:latin typeface="Calibri"/>
              <a:ea typeface="Calibri"/>
              <a:cs typeface="Calibri"/>
              <a:sym typeface="Calibri"/>
            </a:endParaRPr>
          </a:p>
        </p:txBody>
      </p:sp>
      <p:sp>
        <p:nvSpPr>
          <p:cNvPr id="4" name="TextBox 3">
            <a:extLst>
              <a:ext uri="{FF2B5EF4-FFF2-40B4-BE49-F238E27FC236}">
                <a16:creationId xmlns:a16="http://schemas.microsoft.com/office/drawing/2014/main" id="{CD0D9BF0-4464-8B4B-B5E1-032D71CE2795}"/>
              </a:ext>
            </a:extLst>
          </p:cNvPr>
          <p:cNvSpPr txBox="1"/>
          <p:nvPr/>
        </p:nvSpPr>
        <p:spPr>
          <a:xfrm>
            <a:off x="101600" y="1701800"/>
            <a:ext cx="4673600" cy="3785011"/>
          </a:xfrm>
          <a:prstGeom prst="rect">
            <a:avLst/>
          </a:prstGeom>
          <a:noFill/>
        </p:spPr>
        <p:txBody>
          <a:bodyPr wrap="square" rtlCol="0">
            <a:spAutoFit/>
          </a:bodyPr>
          <a:lstStyle/>
          <a:p>
            <a:pPr marL="457189" indent="-457189" defTabSz="1219170" eaLnBrk="0" fontAlgn="base" hangingPunct="0">
              <a:spcBef>
                <a:spcPts val="1600"/>
              </a:spcBef>
              <a:spcAft>
                <a:spcPct val="0"/>
              </a:spcAft>
              <a:buFont typeface="Arial" panose="020B0604020202020204" pitchFamily="34" charset="0"/>
              <a:buChar char="•"/>
            </a:pPr>
            <a:r>
              <a:rPr lang="en-US" sz="2133" b="1" dirty="0">
                <a:solidFill>
                  <a:srgbClr val="221FF2"/>
                </a:solidFill>
                <a:latin typeface="Arial" charset="0"/>
              </a:rPr>
              <a:t>rxtracto_3D</a:t>
            </a:r>
            <a:r>
              <a:rPr lang="en-US" sz="2133" dirty="0">
                <a:solidFill>
                  <a:prstClr val="black"/>
                </a:solidFill>
                <a:latin typeface="Arial" charset="0"/>
              </a:rPr>
              <a:t> function used to download 3D cubes (</a:t>
            </a:r>
            <a:r>
              <a:rPr lang="en-US" sz="2133" dirty="0" err="1">
                <a:solidFill>
                  <a:prstClr val="black"/>
                </a:solidFill>
                <a:latin typeface="Arial" charset="0"/>
              </a:rPr>
              <a:t>lat</a:t>
            </a:r>
            <a:r>
              <a:rPr lang="en-US" sz="2133" dirty="0">
                <a:solidFill>
                  <a:prstClr val="black"/>
                </a:solidFill>
                <a:latin typeface="Arial" charset="0"/>
              </a:rPr>
              <a:t>, long and time) of 4 different chlorophyll datasets: </a:t>
            </a:r>
            <a:r>
              <a:rPr lang="en-US" sz="2133" dirty="0" err="1">
                <a:solidFill>
                  <a:prstClr val="black"/>
                </a:solidFill>
                <a:latin typeface="Arial" charset="0"/>
              </a:rPr>
              <a:t>SeaWiFS</a:t>
            </a:r>
            <a:r>
              <a:rPr lang="en-US" sz="2133" dirty="0">
                <a:solidFill>
                  <a:prstClr val="black"/>
                </a:solidFill>
                <a:latin typeface="Arial" charset="0"/>
              </a:rPr>
              <a:t>, MODIS, VIIRS, and OC-CCI</a:t>
            </a:r>
          </a:p>
          <a:p>
            <a:pPr marL="457189" indent="-457189" defTabSz="1219170" eaLnBrk="0" fontAlgn="base" hangingPunct="0">
              <a:spcBef>
                <a:spcPts val="1600"/>
              </a:spcBef>
              <a:spcAft>
                <a:spcPct val="0"/>
              </a:spcAft>
              <a:buFont typeface="Arial" panose="020B0604020202020204" pitchFamily="34" charset="0"/>
              <a:buChar char="•"/>
            </a:pPr>
            <a:r>
              <a:rPr lang="en-US" sz="2133" dirty="0">
                <a:solidFill>
                  <a:prstClr val="black"/>
                </a:solidFill>
                <a:latin typeface="Arial" charset="0"/>
              </a:rPr>
              <a:t>Each dataset is spatially averaged into a timeseries </a:t>
            </a:r>
          </a:p>
          <a:p>
            <a:pPr marL="457189" indent="-457189" defTabSz="1219170" eaLnBrk="0" fontAlgn="base" hangingPunct="0">
              <a:spcBef>
                <a:spcPts val="1600"/>
              </a:spcBef>
              <a:spcAft>
                <a:spcPct val="0"/>
              </a:spcAft>
              <a:buFont typeface="Arial" panose="020B0604020202020204" pitchFamily="34" charset="0"/>
              <a:buChar char="•"/>
            </a:pPr>
            <a:r>
              <a:rPr lang="en-US" sz="2133" dirty="0">
                <a:solidFill>
                  <a:prstClr val="black"/>
                </a:solidFill>
                <a:latin typeface="Arial" charset="0"/>
              </a:rPr>
              <a:t>Each dataset is temporally averaged into a map</a:t>
            </a:r>
          </a:p>
          <a:p>
            <a:pPr defTabSz="1219170" eaLnBrk="0" fontAlgn="base" hangingPunct="0">
              <a:spcBef>
                <a:spcPct val="0"/>
              </a:spcBef>
              <a:spcAft>
                <a:spcPct val="0"/>
              </a:spcAft>
            </a:pPr>
            <a:endParaRPr lang="en-US" sz="2133" dirty="0">
              <a:solidFill>
                <a:prstClr val="black"/>
              </a:solidFill>
              <a:latin typeface="Arial" charset="0"/>
            </a:endParaRPr>
          </a:p>
        </p:txBody>
      </p:sp>
      <p:pic>
        <p:nvPicPr>
          <p:cNvPr id="3" name="Picture 2">
            <a:extLst>
              <a:ext uri="{FF2B5EF4-FFF2-40B4-BE49-F238E27FC236}">
                <a16:creationId xmlns:a16="http://schemas.microsoft.com/office/drawing/2014/main" id="{9CE80BC1-0BC5-7945-B726-CD4ABF92DA38}"/>
              </a:ext>
            </a:extLst>
          </p:cNvPr>
          <p:cNvPicPr>
            <a:picLocks noChangeAspect="1"/>
          </p:cNvPicPr>
          <p:nvPr/>
        </p:nvPicPr>
        <p:blipFill>
          <a:blip r:embed="rId5"/>
          <a:stretch>
            <a:fillRect/>
          </a:stretch>
        </p:blipFill>
        <p:spPr>
          <a:xfrm>
            <a:off x="4401737" y="685800"/>
            <a:ext cx="7929737" cy="5486400"/>
          </a:xfrm>
          <a:prstGeom prst="rect">
            <a:avLst/>
          </a:prstGeom>
        </p:spPr>
      </p:pic>
      <p:pic>
        <p:nvPicPr>
          <p:cNvPr id="2" name="Audio 1">
            <a:hlinkClick r:id="" action="ppaction://media"/>
            <a:extLst>
              <a:ext uri="{FF2B5EF4-FFF2-40B4-BE49-F238E27FC236}">
                <a16:creationId xmlns:a16="http://schemas.microsoft.com/office/drawing/2014/main" id="{25240D1D-B70C-3149-82EA-CC0FB7696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3006676"/>
      </p:ext>
    </p:extLst>
  </p:cSld>
  <p:clrMapOvr>
    <a:masterClrMapping/>
  </p:clrMapOvr>
  <mc:AlternateContent xmlns:mc="http://schemas.openxmlformats.org/markup-compatibility/2006" xmlns:p14="http://schemas.microsoft.com/office/powerpoint/2010/main">
    <mc:Choice Requires="p14">
      <p:transition spd="slow" p14:dur="2000" advTm="7086"/>
    </mc:Choice>
    <mc:Fallback xmlns="">
      <p:transition spd="slow" advTm="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91570</TotalTime>
  <Words>1850</Words>
  <Application>Microsoft Macintosh PowerPoint</Application>
  <PresentationFormat>Widescreen</PresentationFormat>
  <Paragraphs>130</Paragraphs>
  <Slides>15</Slides>
  <Notes>15</Notes>
  <HiddenSlides>0</HiddenSlides>
  <MMClips>15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Arial Narrow</vt:lpstr>
      <vt:lpstr>Calibri</vt:lpstr>
      <vt:lpstr>Calibri Light</vt:lpstr>
      <vt:lpstr>Helvetica</vt:lpstr>
      <vt:lpstr>Times</vt:lpstr>
      <vt:lpstr>Times New Roman</vt:lpstr>
      <vt:lpstr>1_Custom Design</vt:lpstr>
      <vt:lpstr>NOAA Title Options</vt:lpstr>
      <vt:lpstr>Custom Design</vt:lpstr>
      <vt:lpstr>R and ERDDAP </vt:lpstr>
      <vt:lpstr>The R Software Package</vt:lpstr>
      <vt:lpstr>rerddapXtracto package </vt:lpstr>
      <vt:lpstr>Notebooks using rerddapXtracto</vt:lpstr>
      <vt:lpstr>02-Sanctuary.RMD</vt:lpstr>
      <vt:lpstr>03-xyt_matchup.RMD</vt:lpstr>
      <vt:lpstr>03-xyt_matchup.RMD</vt:lpstr>
      <vt:lpstr>04-Timeseries.RMD</vt:lpstr>
      <vt:lpstr>04-Timeseries.RMD</vt:lpstr>
      <vt:lpstr>05-SSTBuoy.RMD </vt:lpstr>
      <vt:lpstr>05-SSTBuoy.RMD </vt:lpstr>
      <vt:lpstr>06-TurtleWatch.RMD</vt:lpstr>
      <vt:lpstr>08-Mapping_Projected_Datasets.RMD</vt:lpstr>
      <vt:lpstr>Online R Tutorial </vt:lpstr>
      <vt:lpstr>Online Tutorials </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Microsoft Office User</cp:lastModifiedBy>
  <cp:revision>907</cp:revision>
  <dcterms:created xsi:type="dcterms:W3CDTF">2014-05-07T21:32:41Z</dcterms:created>
  <dcterms:modified xsi:type="dcterms:W3CDTF">2021-04-14T20:47:56Z</dcterms:modified>
</cp:coreProperties>
</file>