
<file path=[Content_Types].xml><?xml version="1.0" encoding="utf-8"?>
<Types xmlns="http://schemas.openxmlformats.org/package/2006/content-types">
  <Default Extension="fntdata" ContentType="application/x-fontdata"/>
  <Default Extension="gif" ContentType="image/gif"/>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48" r:id="rId1"/>
    <p:sldMasterId id="2147483653" r:id="rId2"/>
  </p:sldMasterIdLst>
  <p:notesMasterIdLst>
    <p:notesMasterId r:id="rId37"/>
  </p:notesMasterIdLst>
  <p:sldIdLst>
    <p:sldId id="256" r:id="rId3"/>
    <p:sldId id="257" r:id="rId4"/>
    <p:sldId id="258" r:id="rId5"/>
    <p:sldId id="259" r:id="rId6"/>
    <p:sldId id="260" r:id="rId7"/>
    <p:sldId id="261" r:id="rId8"/>
    <p:sldId id="262" r:id="rId9"/>
    <p:sldId id="263" r:id="rId10"/>
    <p:sldId id="264" r:id="rId11"/>
    <p:sldId id="267" r:id="rId12"/>
    <p:sldId id="268" r:id="rId13"/>
    <p:sldId id="265" r:id="rId14"/>
    <p:sldId id="266" r:id="rId15"/>
    <p:sldId id="269" r:id="rId16"/>
    <p:sldId id="270" r:id="rId17"/>
    <p:sldId id="285" r:id="rId18"/>
    <p:sldId id="271" r:id="rId19"/>
    <p:sldId id="282" r:id="rId20"/>
    <p:sldId id="272" r:id="rId21"/>
    <p:sldId id="283" r:id="rId22"/>
    <p:sldId id="273" r:id="rId23"/>
    <p:sldId id="284" r:id="rId24"/>
    <p:sldId id="294" r:id="rId25"/>
    <p:sldId id="274" r:id="rId26"/>
    <p:sldId id="275" r:id="rId27"/>
    <p:sldId id="292" r:id="rId28"/>
    <p:sldId id="278" r:id="rId29"/>
    <p:sldId id="279" r:id="rId30"/>
    <p:sldId id="297" r:id="rId31"/>
    <p:sldId id="280" r:id="rId32"/>
    <p:sldId id="286" r:id="rId33"/>
    <p:sldId id="298" r:id="rId34"/>
    <p:sldId id="288" r:id="rId35"/>
    <p:sldId id="287" r:id="rId36"/>
  </p:sldIdLst>
  <p:sldSz cx="12192000" cy="6858000"/>
  <p:notesSz cx="6858000" cy="9144000"/>
  <p:embeddedFontLst>
    <p:embeddedFont>
      <p:font typeface="Arial Narrow" panose="020B0604020202020204" pitchFamily="34" charset="0"/>
      <p:regular r:id="rId38"/>
      <p:bold r:id="rId39"/>
      <p:italic r:id="rId40"/>
      <p:boldItalic r:id="rId41"/>
    </p:embeddedFont>
    <p:embeddedFont>
      <p:font typeface="Helvetica Neue" panose="02000503000000020004" pitchFamily="2" charset="0"/>
      <p:regular r:id="rId42"/>
      <p:bold r:id="rId43"/>
      <p:italic r:id="rId44"/>
      <p:boldItalic r:id="rId4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512">
          <p15:clr>
            <a:srgbClr val="A4A3A4"/>
          </p15:clr>
        </p15:guide>
        <p15:guide id="2" orient="horz" pos="624" userDrawn="1">
          <p15:clr>
            <a:srgbClr val="A4A3A4"/>
          </p15:clr>
        </p15:guide>
        <p15:guide id="3" pos="3720" userDrawn="1">
          <p15:clr>
            <a:srgbClr val="A4A3A4"/>
          </p15:clr>
        </p15:guide>
        <p15:guide id="4" orient="horz" pos="4128" userDrawn="1">
          <p15:clr>
            <a:srgbClr val="9AA0A6"/>
          </p15:clr>
        </p15:guide>
        <p15:guide id="5" orient="horz" pos="2448" userDrawn="1">
          <p15:clr>
            <a:srgbClr val="000000"/>
          </p15:clr>
        </p15:guide>
        <p15:guide id="6" orient="horz" pos="2160" userDrawn="1">
          <p15:clr>
            <a:srgbClr val="000000"/>
          </p15:clr>
        </p15:guide>
        <p15:guide id="7" orient="horz" pos="3864" userDrawn="1">
          <p15:clr>
            <a:srgbClr val="000000"/>
          </p15:clr>
        </p15:guide>
        <p15:guide id="8" pos="3237">
          <p15:clr>
            <a:srgbClr val="000000"/>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0" roundtripDataSignature="AMtx7mjqWGY5p0YinaV/J8QVmlvQh92+Y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11"/>
    <p:restoredTop sz="94694"/>
  </p:normalViewPr>
  <p:slideViewPr>
    <p:cSldViewPr snapToGrid="0">
      <p:cViewPr varScale="1">
        <p:scale>
          <a:sx n="121" d="100"/>
          <a:sy n="121" d="100"/>
        </p:scale>
        <p:origin x="744" y="176"/>
      </p:cViewPr>
      <p:guideLst>
        <p:guide orient="horz" pos="1512"/>
        <p:guide orient="horz" pos="624"/>
        <p:guide pos="3720"/>
        <p:guide orient="horz" pos="4128"/>
        <p:guide orient="horz" pos="2448"/>
        <p:guide orient="horz" pos="2160"/>
        <p:guide orient="horz" pos="3864"/>
        <p:guide pos="3237"/>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2.fntdata"/><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5.fntdata"/><Relationship Id="rId50" Type="http://customschemas.google.com/relationships/presentationmetadata" Target="metadata"/><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font" Target="fonts/font8.fntdata"/><Relationship Id="rId53"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7.fntdata"/><Relationship Id="rId52"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6.fntdata"/><Relationship Id="rId8" Type="http://schemas.openxmlformats.org/officeDocument/2006/relationships/slide" Target="slides/slide6.xml"/><Relationship Id="rId51"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font" Target="fonts/font1.fntdata"/><Relationship Id="rId20" Type="http://schemas.openxmlformats.org/officeDocument/2006/relationships/slide" Target="slides/slide18.xml"/><Relationship Id="rId41" Type="http://schemas.openxmlformats.org/officeDocument/2006/relationships/font" Target="fonts/font4.fntdata"/><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Narrow"/>
                <a:ea typeface="Arial Narrow"/>
                <a:cs typeface="Arial Narrow"/>
                <a:sym typeface="Arial Narrow"/>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Narrow"/>
                <a:ea typeface="Arial Narrow"/>
                <a:cs typeface="Arial Narrow"/>
                <a:sym typeface="Arial Narrow"/>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Narrow"/>
                <a:ea typeface="Arial Narrow"/>
                <a:cs typeface="Arial Narrow"/>
                <a:sym typeface="Arial Narrow"/>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Narrow"/>
                <a:ea typeface="Arial Narrow"/>
                <a:cs typeface="Arial Narrow"/>
                <a:sym typeface="Arial Narrow"/>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Narrow"/>
                <a:ea typeface="Arial Narrow"/>
                <a:cs typeface="Arial Narrow"/>
                <a:sym typeface="Arial Narrow"/>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Arial Narrow"/>
                <a:ea typeface="Arial Narrow"/>
                <a:cs typeface="Arial Narrow"/>
                <a:sym typeface="Arial Narrow"/>
              </a:rPr>
              <a:t>‹#›</a:t>
            </a:fld>
            <a:endParaRPr sz="1200" b="0" i="0" u="none" strike="noStrike" cap="none">
              <a:solidFill>
                <a:schemeClr val="dk1"/>
              </a:solidFill>
              <a:latin typeface="Arial Narrow"/>
              <a:ea typeface="Arial Narrow"/>
              <a:cs typeface="Arial Narrow"/>
              <a:sym typeface="Arial Narrow"/>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13c549dc311_7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7" name="Google Shape;107;g13c549dc311_7_2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8" name="Google Shape;108;g13c549dc311_7_2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atin typeface="Calibri"/>
                <a:ea typeface="Calibri"/>
                <a:cs typeface="Calibri"/>
                <a:sym typeface="Calibri"/>
              </a:rPr>
              <a:t>1</a:t>
            </a:fld>
            <a:endParaRPr>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p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6" name="Google Shape;236;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p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0" name="Google Shape;250;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p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2" name="Google Shape;212;p4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1b42f1d762b_0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6" name="Google Shape;226;g1b42f1d762b_0_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228600" algn="l" rtl="0">
              <a:lnSpc>
                <a:spcPct val="100000"/>
              </a:lnSpc>
              <a:spcBef>
                <a:spcPts val="0"/>
              </a:spcBef>
              <a:spcAft>
                <a:spcPts val="0"/>
              </a:spcAft>
              <a:buClr>
                <a:srgbClr val="000000"/>
              </a:buClr>
              <a:buSzPts val="1100"/>
              <a:buFont typeface="Arial"/>
              <a:buNone/>
            </a:pPr>
            <a:r>
              <a:rPr lang="en-US"/>
              <a:t>Fig. 1. These two satellite images of Super Typhoon Goni over the Pacific Ocean were taken at almost the same time on 30 October 2020, when the storm was close to peak intensity with wind speeds exceeding 155 knots. The visible-light image from Japan’s Himawari-8 satellite (left; 500-meter resolution) captures the reflection of sunlight from the cloud tops and shows transverse bands in the cirrus clouds, a sloping eyewall, spiral banding features circling more than 360°, and a clear eye (indicative of an intense tropical cyclone). The wide-swath SAR image acquired by the Radarsat-2 satellite (right; with 100-meter resolution) shows the radar backscatter return from the ocean surface and patterns from convection cells, rainbands, and outflow boundaries, along with spiral wind streaks.</a:t>
            </a:r>
            <a:endParaRPr/>
          </a:p>
          <a:p>
            <a:pPr marL="457200" lvl="0" indent="-228600" algn="l" rtl="0">
              <a:lnSpc>
                <a:spcPct val="100000"/>
              </a:lnSpc>
              <a:spcBef>
                <a:spcPts val="0"/>
              </a:spcBef>
              <a:spcAft>
                <a:spcPts val="0"/>
              </a:spcAft>
              <a:buSzPts val="1100"/>
              <a:buNone/>
            </a:pPr>
            <a:endParaRPr>
              <a:latin typeface="Calibri"/>
              <a:ea typeface="Calibri"/>
              <a:cs typeface="Calibri"/>
              <a:sym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7" name="Google Shape;267;p1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endParaRPr>
              <a:latin typeface="Calibri"/>
              <a:ea typeface="Calibri"/>
              <a:cs typeface="Calibri"/>
              <a:sym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p2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9" name="Google Shape;279;p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Google Shape;496;p5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7" name="Google Shape;497;p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g1d4d1997c1d_0_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3" name="Google Shape;293;g1d4d1997c1d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p5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8" name="Google Shape;458;p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p3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8" name="Google Shape;308;p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9" name="Google Shape;119;p2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0" name="Google Shape;120;p2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latin typeface="Calibri"/>
                <a:ea typeface="Calibri"/>
                <a:cs typeface="Calibri"/>
                <a:sym typeface="Calibri"/>
              </a:rPr>
              <a:t>2</a:t>
            </a:fld>
            <a:endParaRPr>
              <a:latin typeface="Calibri"/>
              <a:ea typeface="Calibri"/>
              <a:cs typeface="Calibri"/>
              <a:sym typeface="Calibri"/>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
        <p:cNvGrpSpPr/>
        <p:nvPr/>
      </p:nvGrpSpPr>
      <p:grpSpPr>
        <a:xfrm>
          <a:off x="0" y="0"/>
          <a:ext cx="0" cy="0"/>
          <a:chOff x="0" y="0"/>
          <a:chExt cx="0" cy="0"/>
        </a:xfrm>
      </p:grpSpPr>
      <p:sp>
        <p:nvSpPr>
          <p:cNvPr id="471" name="Google Shape;471;p5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2" name="Google Shape;472;p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p4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4" name="Google Shape;324;p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p5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2" name="Google Shape;482;p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p2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9" name="Google Shape;339;p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p4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9" name="Google Shape;359;p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p4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2" name="Google Shape;402;p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2339582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p4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2" name="Google Shape;402;p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Google Shape;411;g1d578638c13_1_5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2" name="Google Shape;412;g1d578638c13_1_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Google Shape;411;g1d578638c13_1_5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2" name="Google Shape;412;g1d578638c13_1_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1047102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p5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6" name="Google Shape;426;p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p27:notes"/>
          <p:cNvSpPr txBox="1">
            <a:spLocks noGrp="1"/>
          </p:cNvSpPr>
          <p:nvPr>
            <p:ph type="body" idx="1"/>
          </p:nvPr>
        </p:nvSpPr>
        <p:spPr>
          <a:xfrm>
            <a:off x="686098" y="4343703"/>
            <a:ext cx="5485800" cy="41154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9" name="Google Shape;129;p27:notes"/>
          <p:cNvSpPr>
            <a:spLocks noGrp="1" noRot="1" noChangeAspect="1"/>
          </p:cNvSpPr>
          <p:nvPr>
            <p:ph type="sldImg" idx="2"/>
          </p:nvPr>
        </p:nvSpPr>
        <p:spPr>
          <a:xfrm>
            <a:off x="381000" y="684213"/>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
        <p:cNvGrpSpPr/>
        <p:nvPr/>
      </p:nvGrpSpPr>
      <p:grpSpPr>
        <a:xfrm>
          <a:off x="0" y="0"/>
          <a:ext cx="0" cy="0"/>
          <a:chOff x="0" y="0"/>
          <a:chExt cx="0" cy="0"/>
        </a:xfrm>
      </p:grpSpPr>
      <p:sp>
        <p:nvSpPr>
          <p:cNvPr id="510" name="Google Shape;510;p5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11" name="Google Shape;511;p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
        <p:cNvGrpSpPr/>
        <p:nvPr/>
      </p:nvGrpSpPr>
      <p:grpSpPr>
        <a:xfrm>
          <a:off x="0" y="0"/>
          <a:ext cx="0" cy="0"/>
          <a:chOff x="0" y="0"/>
          <a:chExt cx="0" cy="0"/>
        </a:xfrm>
      </p:grpSpPr>
      <p:sp>
        <p:nvSpPr>
          <p:cNvPr id="510" name="Google Shape;510;p5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11" name="Google Shape;511;p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1293718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p:cNvGrpSpPr/>
        <p:nvPr/>
      </p:nvGrpSpPr>
      <p:grpSpPr>
        <a:xfrm>
          <a:off x="0" y="0"/>
          <a:ext cx="0" cy="0"/>
          <a:chOff x="0" y="0"/>
          <a:chExt cx="0" cy="0"/>
        </a:xfrm>
      </p:grpSpPr>
      <p:sp>
        <p:nvSpPr>
          <p:cNvPr id="530" name="Google Shape;530;p5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1" name="Google Shape;531;p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9"/>
        <p:cNvGrpSpPr/>
        <p:nvPr/>
      </p:nvGrpSpPr>
      <p:grpSpPr>
        <a:xfrm>
          <a:off x="0" y="0"/>
          <a:ext cx="0" cy="0"/>
          <a:chOff x="0" y="0"/>
          <a:chExt cx="0" cy="0"/>
        </a:xfrm>
      </p:grpSpPr>
      <p:sp>
        <p:nvSpPr>
          <p:cNvPr id="520" name="Google Shape;520;p5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1" name="Google Shape;521;p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1d26fbfb8fc_7_57:notes"/>
          <p:cNvSpPr txBox="1">
            <a:spLocks noGrp="1"/>
          </p:cNvSpPr>
          <p:nvPr>
            <p:ph type="body" idx="1"/>
          </p:nvPr>
        </p:nvSpPr>
        <p:spPr>
          <a:xfrm>
            <a:off x="686098" y="4343703"/>
            <a:ext cx="5485800" cy="41154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9" name="Google Shape;139;g1d26fbfb8fc_7_57:notes"/>
          <p:cNvSpPr>
            <a:spLocks noGrp="1" noRot="1" noChangeAspect="1"/>
          </p:cNvSpPr>
          <p:nvPr>
            <p:ph type="sldImg" idx="2"/>
          </p:nvPr>
        </p:nvSpPr>
        <p:spPr>
          <a:xfrm>
            <a:off x="381000" y="684213"/>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5" name="Google Shape;155;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p1:notes"/>
          <p:cNvSpPr txBox="1">
            <a:spLocks noGrp="1"/>
          </p:cNvSpPr>
          <p:nvPr>
            <p:ph type="body" idx="1"/>
          </p:nvPr>
        </p:nvSpPr>
        <p:spPr>
          <a:xfrm>
            <a:off x="686098" y="4343703"/>
            <a:ext cx="5485800" cy="41154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8" name="Google Shape;168;p1:notes"/>
          <p:cNvSpPr>
            <a:spLocks noGrp="1" noRot="1" noChangeAspect="1"/>
          </p:cNvSpPr>
          <p:nvPr>
            <p:ph type="sldImg" idx="2"/>
          </p:nvPr>
        </p:nvSpPr>
        <p:spPr>
          <a:xfrm>
            <a:off x="381000" y="684213"/>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g19d289bb054_1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7" name="Google Shape;177;g19d289bb054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p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7" name="Google Shape;187;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p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8" name="Google Shape;198;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 No photo">
  <p:cSld name="Title - No photo">
    <p:spTree>
      <p:nvGrpSpPr>
        <p:cNvPr id="1" name="Shape 14"/>
        <p:cNvGrpSpPr/>
        <p:nvPr/>
      </p:nvGrpSpPr>
      <p:grpSpPr>
        <a:xfrm>
          <a:off x="0" y="0"/>
          <a:ext cx="0" cy="0"/>
          <a:chOff x="0" y="0"/>
          <a:chExt cx="0" cy="0"/>
        </a:xfrm>
      </p:grpSpPr>
      <p:sp>
        <p:nvSpPr>
          <p:cNvPr id="15" name="Google Shape;15;g13c549dc311_7_5"/>
          <p:cNvSpPr txBox="1">
            <a:spLocks noGrp="1"/>
          </p:cNvSpPr>
          <p:nvPr>
            <p:ph type="title"/>
          </p:nvPr>
        </p:nvSpPr>
        <p:spPr>
          <a:xfrm>
            <a:off x="3168251" y="1327929"/>
            <a:ext cx="7313491" cy="788734"/>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1F4E79"/>
              </a:buClr>
              <a:buSzPts val="3200"/>
              <a:buFont typeface="Arial Narrow"/>
              <a:buNone/>
              <a:defRPr sz="3200" b="1" i="0" u="none" strike="noStrike" cap="none">
                <a:solidFill>
                  <a:srgbClr val="1F4E79"/>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6" name="Google Shape;16;g13c549dc311_7_5"/>
          <p:cNvSpPr txBox="1">
            <a:spLocks noGrp="1"/>
          </p:cNvSpPr>
          <p:nvPr>
            <p:ph type="body" idx="1"/>
          </p:nvPr>
        </p:nvSpPr>
        <p:spPr>
          <a:xfrm>
            <a:off x="4269317" y="2707458"/>
            <a:ext cx="7313083" cy="1224439"/>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480"/>
              </a:spcBef>
              <a:spcAft>
                <a:spcPts val="0"/>
              </a:spcAft>
              <a:buClr>
                <a:srgbClr val="262626"/>
              </a:buClr>
              <a:buSzPts val="2400"/>
              <a:buFont typeface="Arial"/>
              <a:buNone/>
              <a:defRPr sz="2400" b="0" i="0" u="none" strike="noStrike" cap="none">
                <a:solidFill>
                  <a:srgbClr val="262626"/>
                </a:solidFill>
                <a:latin typeface="Arial Narrow"/>
                <a:ea typeface="Arial Narrow"/>
                <a:cs typeface="Arial Narrow"/>
                <a:sym typeface="Arial Narrow"/>
              </a:defRPr>
            </a:lvl1pPr>
            <a:lvl2pPr marL="914400" marR="0" lvl="1" indent="-431800" algn="l" rtl="0">
              <a:lnSpc>
                <a:spcPct val="100000"/>
              </a:lnSpc>
              <a:spcBef>
                <a:spcPts val="640"/>
              </a:spcBef>
              <a:spcAft>
                <a:spcPts val="0"/>
              </a:spcAft>
              <a:buClr>
                <a:schemeClr val="dk2"/>
              </a:buClr>
              <a:buSzPts val="3200"/>
              <a:buFont typeface="Arial"/>
              <a:buChar char="•"/>
              <a:defRPr sz="3200" b="0" i="0" u="none" strike="noStrike" cap="none">
                <a:solidFill>
                  <a:schemeClr val="dk2"/>
                </a:solidFill>
                <a:latin typeface="Arial Narrow"/>
                <a:ea typeface="Arial Narrow"/>
                <a:cs typeface="Arial Narrow"/>
                <a:sym typeface="Arial Narrow"/>
              </a:defRPr>
            </a:lvl2pPr>
            <a:lvl3pPr marL="1371600" marR="0" lvl="2" indent="-406400" algn="l" rtl="0">
              <a:lnSpc>
                <a:spcPct val="100000"/>
              </a:lnSpc>
              <a:spcBef>
                <a:spcPts val="560"/>
              </a:spcBef>
              <a:spcAft>
                <a:spcPts val="0"/>
              </a:spcAft>
              <a:buClr>
                <a:schemeClr val="dk2"/>
              </a:buClr>
              <a:buSzPts val="2800"/>
              <a:buFont typeface="Arial"/>
              <a:buChar char="•"/>
              <a:defRPr sz="2800" b="0" i="0" u="none" strike="noStrike" cap="none">
                <a:solidFill>
                  <a:schemeClr val="dk2"/>
                </a:solidFill>
                <a:latin typeface="Arial Narrow"/>
                <a:ea typeface="Arial Narrow"/>
                <a:cs typeface="Arial Narrow"/>
                <a:sym typeface="Arial Narrow"/>
              </a:defRPr>
            </a:lvl3pPr>
            <a:lvl4pPr marL="1828800" marR="0" lvl="3" indent="-406400" algn="l" rtl="0">
              <a:lnSpc>
                <a:spcPct val="100000"/>
              </a:lnSpc>
              <a:spcBef>
                <a:spcPts val="560"/>
              </a:spcBef>
              <a:spcAft>
                <a:spcPts val="0"/>
              </a:spcAft>
              <a:buClr>
                <a:schemeClr val="dk2"/>
              </a:buClr>
              <a:buSzPts val="2800"/>
              <a:buFont typeface="Arial"/>
              <a:buChar char="•"/>
              <a:defRPr sz="2800" b="0" i="0" u="none" strike="noStrike" cap="none">
                <a:solidFill>
                  <a:schemeClr val="dk2"/>
                </a:solidFill>
                <a:latin typeface="Arial Narrow"/>
                <a:ea typeface="Arial Narrow"/>
                <a:cs typeface="Arial Narrow"/>
                <a:sym typeface="Arial Narrow"/>
              </a:defRPr>
            </a:lvl4pPr>
            <a:lvl5pPr marL="2286000" marR="0" lvl="4" indent="-406400" algn="l" rtl="0">
              <a:lnSpc>
                <a:spcPct val="100000"/>
              </a:lnSpc>
              <a:spcBef>
                <a:spcPts val="560"/>
              </a:spcBef>
              <a:spcAft>
                <a:spcPts val="0"/>
              </a:spcAft>
              <a:buClr>
                <a:schemeClr val="dk2"/>
              </a:buClr>
              <a:buSzPts val="2800"/>
              <a:buFont typeface="Arial"/>
              <a:buChar char="•"/>
              <a:defRPr sz="2800" b="0" i="0" u="none" strike="noStrike" cap="none">
                <a:solidFill>
                  <a:schemeClr val="dk2"/>
                </a:solidFill>
                <a:latin typeface="Arial Narrow"/>
                <a:ea typeface="Arial Narrow"/>
                <a:cs typeface="Arial Narrow"/>
                <a:sym typeface="Arial Narrow"/>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Narrow"/>
                <a:ea typeface="Arial Narrow"/>
                <a:cs typeface="Arial Narrow"/>
                <a:sym typeface="Arial Narrow"/>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Narrow"/>
                <a:ea typeface="Arial Narrow"/>
                <a:cs typeface="Arial Narrow"/>
                <a:sym typeface="Arial Narrow"/>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Narrow"/>
                <a:ea typeface="Arial Narrow"/>
                <a:cs typeface="Arial Narrow"/>
                <a:sym typeface="Arial Narrow"/>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Narrow"/>
                <a:ea typeface="Arial Narrow"/>
                <a:cs typeface="Arial Narrow"/>
                <a:sym typeface="Arial Narrow"/>
              </a:defRPr>
            </a:lvl9pPr>
          </a:lstStyle>
          <a:p>
            <a:endParaRPr/>
          </a:p>
        </p:txBody>
      </p:sp>
      <p:sp>
        <p:nvSpPr>
          <p:cNvPr id="17" name="Google Shape;17;g13c549dc311_7_5"/>
          <p:cNvSpPr txBox="1">
            <a:spLocks noGrp="1"/>
          </p:cNvSpPr>
          <p:nvPr>
            <p:ph type="body" idx="2"/>
          </p:nvPr>
        </p:nvSpPr>
        <p:spPr>
          <a:xfrm>
            <a:off x="154517" y="4807237"/>
            <a:ext cx="7313083" cy="577850"/>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100000"/>
              </a:lnSpc>
              <a:spcBef>
                <a:spcPts val="320"/>
              </a:spcBef>
              <a:spcAft>
                <a:spcPts val="0"/>
              </a:spcAft>
              <a:buClr>
                <a:srgbClr val="262626"/>
              </a:buClr>
              <a:buSzPts val="1600"/>
              <a:buFont typeface="Arial"/>
              <a:buNone/>
              <a:defRPr sz="1600" b="0" i="0" u="none" strike="noStrike" cap="none">
                <a:solidFill>
                  <a:srgbClr val="262626"/>
                </a:solidFill>
                <a:latin typeface="Arial Narrow"/>
                <a:ea typeface="Arial Narrow"/>
                <a:cs typeface="Arial Narrow"/>
                <a:sym typeface="Arial Narrow"/>
              </a:defRPr>
            </a:lvl1pPr>
            <a:lvl2pPr marL="914400" marR="0" lvl="1" indent="-431800" algn="l" rtl="0">
              <a:lnSpc>
                <a:spcPct val="100000"/>
              </a:lnSpc>
              <a:spcBef>
                <a:spcPts val="640"/>
              </a:spcBef>
              <a:spcAft>
                <a:spcPts val="0"/>
              </a:spcAft>
              <a:buClr>
                <a:schemeClr val="dk2"/>
              </a:buClr>
              <a:buSzPts val="3200"/>
              <a:buFont typeface="Arial"/>
              <a:buChar char="•"/>
              <a:defRPr sz="3200" b="0" i="0" u="none" strike="noStrike" cap="none">
                <a:solidFill>
                  <a:schemeClr val="dk2"/>
                </a:solidFill>
                <a:latin typeface="Arial Narrow"/>
                <a:ea typeface="Arial Narrow"/>
                <a:cs typeface="Arial Narrow"/>
                <a:sym typeface="Arial Narrow"/>
              </a:defRPr>
            </a:lvl2pPr>
            <a:lvl3pPr marL="1371600" marR="0" lvl="2" indent="-406400" algn="l" rtl="0">
              <a:lnSpc>
                <a:spcPct val="100000"/>
              </a:lnSpc>
              <a:spcBef>
                <a:spcPts val="560"/>
              </a:spcBef>
              <a:spcAft>
                <a:spcPts val="0"/>
              </a:spcAft>
              <a:buClr>
                <a:schemeClr val="dk2"/>
              </a:buClr>
              <a:buSzPts val="2800"/>
              <a:buFont typeface="Arial"/>
              <a:buChar char="•"/>
              <a:defRPr sz="2800" b="0" i="0" u="none" strike="noStrike" cap="none">
                <a:solidFill>
                  <a:schemeClr val="dk2"/>
                </a:solidFill>
                <a:latin typeface="Arial Narrow"/>
                <a:ea typeface="Arial Narrow"/>
                <a:cs typeface="Arial Narrow"/>
                <a:sym typeface="Arial Narrow"/>
              </a:defRPr>
            </a:lvl3pPr>
            <a:lvl4pPr marL="1828800" marR="0" lvl="3" indent="-406400" algn="l" rtl="0">
              <a:lnSpc>
                <a:spcPct val="100000"/>
              </a:lnSpc>
              <a:spcBef>
                <a:spcPts val="560"/>
              </a:spcBef>
              <a:spcAft>
                <a:spcPts val="0"/>
              </a:spcAft>
              <a:buClr>
                <a:schemeClr val="dk2"/>
              </a:buClr>
              <a:buSzPts val="2800"/>
              <a:buFont typeface="Arial"/>
              <a:buChar char="•"/>
              <a:defRPr sz="2800" b="0" i="0" u="none" strike="noStrike" cap="none">
                <a:solidFill>
                  <a:schemeClr val="dk2"/>
                </a:solidFill>
                <a:latin typeface="Arial Narrow"/>
                <a:ea typeface="Arial Narrow"/>
                <a:cs typeface="Arial Narrow"/>
                <a:sym typeface="Arial Narrow"/>
              </a:defRPr>
            </a:lvl4pPr>
            <a:lvl5pPr marL="2286000" marR="0" lvl="4" indent="-406400" algn="l" rtl="0">
              <a:lnSpc>
                <a:spcPct val="100000"/>
              </a:lnSpc>
              <a:spcBef>
                <a:spcPts val="560"/>
              </a:spcBef>
              <a:spcAft>
                <a:spcPts val="0"/>
              </a:spcAft>
              <a:buClr>
                <a:schemeClr val="dk2"/>
              </a:buClr>
              <a:buSzPts val="2800"/>
              <a:buFont typeface="Arial"/>
              <a:buChar char="•"/>
              <a:defRPr sz="2800" b="0" i="0" u="none" strike="noStrike" cap="none">
                <a:solidFill>
                  <a:schemeClr val="dk2"/>
                </a:solidFill>
                <a:latin typeface="Arial Narrow"/>
                <a:ea typeface="Arial Narrow"/>
                <a:cs typeface="Arial Narrow"/>
                <a:sym typeface="Arial Narrow"/>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Narrow"/>
                <a:ea typeface="Arial Narrow"/>
                <a:cs typeface="Arial Narrow"/>
                <a:sym typeface="Arial Narrow"/>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Narrow"/>
                <a:ea typeface="Arial Narrow"/>
                <a:cs typeface="Arial Narrow"/>
                <a:sym typeface="Arial Narrow"/>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Narrow"/>
                <a:ea typeface="Arial Narrow"/>
                <a:cs typeface="Arial Narrow"/>
                <a:sym typeface="Arial Narrow"/>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Narrow"/>
                <a:ea typeface="Arial Narrow"/>
                <a:cs typeface="Arial Narrow"/>
                <a:sym typeface="Arial Narrow"/>
              </a:defRPr>
            </a:lvl9pPr>
          </a:lstStyle>
          <a:p>
            <a:endParaRPr/>
          </a:p>
        </p:txBody>
      </p:sp>
      <p:sp>
        <p:nvSpPr>
          <p:cNvPr id="18" name="Google Shape;18;g13c549dc311_7_5"/>
          <p:cNvSpPr/>
          <p:nvPr/>
        </p:nvSpPr>
        <p:spPr>
          <a:xfrm>
            <a:off x="372533" y="2201333"/>
            <a:ext cx="1557867" cy="89746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Narrow"/>
              <a:ea typeface="Arial Narrow"/>
              <a:cs typeface="Arial Narrow"/>
              <a:sym typeface="Arial Narrow"/>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64"/>
        <p:cNvGrpSpPr/>
        <p:nvPr/>
      </p:nvGrpSpPr>
      <p:grpSpPr>
        <a:xfrm>
          <a:off x="0" y="0"/>
          <a:ext cx="0" cy="0"/>
          <a:chOff x="0" y="0"/>
          <a:chExt cx="0" cy="0"/>
        </a:xfrm>
      </p:grpSpPr>
      <p:sp>
        <p:nvSpPr>
          <p:cNvPr id="65" name="Google Shape;65;p16"/>
          <p:cNvSpPr txBox="1">
            <a:spLocks noGrp="1"/>
          </p:cNvSpPr>
          <p:nvPr>
            <p:ph type="title"/>
          </p:nvPr>
        </p:nvSpPr>
        <p:spPr>
          <a:xfrm>
            <a:off x="511740" y="1155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E4E79"/>
              </a:buClr>
              <a:buSzPts val="3200"/>
              <a:buFont typeface="Arial"/>
              <a:buNone/>
              <a:defRPr b="1" i="0">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16"/>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262626"/>
              </a:buClr>
              <a:buSzPts val="2400"/>
              <a:buNone/>
              <a:defRPr sz="2400" b="0" i="0">
                <a:solidFill>
                  <a:srgbClr val="262626"/>
                </a:solidFill>
                <a:latin typeface="Calibri"/>
                <a:ea typeface="Calibri"/>
                <a:cs typeface="Calibri"/>
                <a:sym typeface="Calibri"/>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67" name="Google Shape;67;p16"/>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55600" algn="l">
              <a:lnSpc>
                <a:spcPct val="90000"/>
              </a:lnSpc>
              <a:spcBef>
                <a:spcPts val="1000"/>
              </a:spcBef>
              <a:spcAft>
                <a:spcPts val="0"/>
              </a:spcAft>
              <a:buClr>
                <a:srgbClr val="262626"/>
              </a:buClr>
              <a:buSzPts val="2000"/>
              <a:buChar char="•"/>
              <a:defRPr sz="2000" b="0" i="0">
                <a:solidFill>
                  <a:srgbClr val="262626"/>
                </a:solidFill>
                <a:latin typeface="Calibri"/>
                <a:ea typeface="Calibri"/>
                <a:cs typeface="Calibri"/>
                <a:sym typeface="Calibri"/>
              </a:defRPr>
            </a:lvl1pPr>
            <a:lvl2pPr marL="914400" lvl="1" indent="-342900" algn="l">
              <a:lnSpc>
                <a:spcPct val="90000"/>
              </a:lnSpc>
              <a:spcBef>
                <a:spcPts val="500"/>
              </a:spcBef>
              <a:spcAft>
                <a:spcPts val="0"/>
              </a:spcAft>
              <a:buClr>
                <a:srgbClr val="262626"/>
              </a:buClr>
              <a:buSzPts val="1800"/>
              <a:buChar char="•"/>
              <a:defRPr sz="1800">
                <a:solidFill>
                  <a:srgbClr val="262626"/>
                </a:solidFill>
                <a:latin typeface="Helvetica Neue"/>
                <a:ea typeface="Helvetica Neue"/>
                <a:cs typeface="Helvetica Neue"/>
                <a:sym typeface="Helvetica Neue"/>
              </a:defRPr>
            </a:lvl2pPr>
            <a:lvl3pPr marL="1371600" lvl="2" indent="-330200" algn="l">
              <a:lnSpc>
                <a:spcPct val="90000"/>
              </a:lnSpc>
              <a:spcBef>
                <a:spcPts val="500"/>
              </a:spcBef>
              <a:spcAft>
                <a:spcPts val="0"/>
              </a:spcAft>
              <a:buClr>
                <a:srgbClr val="262626"/>
              </a:buClr>
              <a:buSzPts val="1600"/>
              <a:buChar char="•"/>
              <a:defRPr sz="1600">
                <a:solidFill>
                  <a:srgbClr val="262626"/>
                </a:solidFill>
                <a:latin typeface="Helvetica Neue"/>
                <a:ea typeface="Helvetica Neue"/>
                <a:cs typeface="Helvetica Neue"/>
                <a:sym typeface="Helvetica Neue"/>
              </a:defRPr>
            </a:lvl3pPr>
            <a:lvl4pPr marL="1828800" lvl="3" indent="-342900" algn="l">
              <a:lnSpc>
                <a:spcPct val="90000"/>
              </a:lnSpc>
              <a:spcBef>
                <a:spcPts val="500"/>
              </a:spcBef>
              <a:spcAft>
                <a:spcPts val="0"/>
              </a:spcAft>
              <a:buClr>
                <a:srgbClr val="262626"/>
              </a:buClr>
              <a:buSzPts val="1800"/>
              <a:buChar char="•"/>
              <a:defRPr>
                <a:solidFill>
                  <a:srgbClr val="262626"/>
                </a:solidFill>
                <a:latin typeface="Helvetica Neue"/>
                <a:ea typeface="Helvetica Neue"/>
                <a:cs typeface="Helvetica Neue"/>
                <a:sym typeface="Helvetica Neue"/>
              </a:defRPr>
            </a:lvl4pPr>
            <a:lvl5pPr marL="2286000" lvl="4" indent="-342900" algn="l">
              <a:lnSpc>
                <a:spcPct val="90000"/>
              </a:lnSpc>
              <a:spcBef>
                <a:spcPts val="500"/>
              </a:spcBef>
              <a:spcAft>
                <a:spcPts val="0"/>
              </a:spcAft>
              <a:buClr>
                <a:srgbClr val="262626"/>
              </a:buClr>
              <a:buSzPts val="1800"/>
              <a:buChar char="•"/>
              <a:defRPr>
                <a:solidFill>
                  <a:srgbClr val="262626"/>
                </a:solidFill>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8" name="Google Shape;68;p16"/>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262626"/>
              </a:buClr>
              <a:buSzPts val="2400"/>
              <a:buNone/>
              <a:defRPr sz="2400" b="0" i="0">
                <a:solidFill>
                  <a:srgbClr val="262626"/>
                </a:solidFill>
                <a:latin typeface="Calibri"/>
                <a:ea typeface="Calibri"/>
                <a:cs typeface="Calibri"/>
                <a:sym typeface="Calibri"/>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69" name="Google Shape;69;p16"/>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55600" algn="l">
              <a:lnSpc>
                <a:spcPct val="90000"/>
              </a:lnSpc>
              <a:spcBef>
                <a:spcPts val="1000"/>
              </a:spcBef>
              <a:spcAft>
                <a:spcPts val="0"/>
              </a:spcAft>
              <a:buClr>
                <a:srgbClr val="262626"/>
              </a:buClr>
              <a:buSzPts val="2000"/>
              <a:buChar char="•"/>
              <a:defRPr sz="2000" b="0" i="0">
                <a:solidFill>
                  <a:srgbClr val="262626"/>
                </a:solidFill>
                <a:latin typeface="Calibri"/>
                <a:ea typeface="Calibri"/>
                <a:cs typeface="Calibri"/>
                <a:sym typeface="Calibri"/>
              </a:defRPr>
            </a:lvl1pPr>
            <a:lvl2pPr marL="914400" lvl="1" indent="-342900" algn="l">
              <a:lnSpc>
                <a:spcPct val="90000"/>
              </a:lnSpc>
              <a:spcBef>
                <a:spcPts val="500"/>
              </a:spcBef>
              <a:spcAft>
                <a:spcPts val="0"/>
              </a:spcAft>
              <a:buClr>
                <a:srgbClr val="262626"/>
              </a:buClr>
              <a:buSzPts val="1800"/>
              <a:buChar char="•"/>
              <a:defRPr sz="1800">
                <a:solidFill>
                  <a:srgbClr val="262626"/>
                </a:solidFill>
                <a:latin typeface="Helvetica Neue"/>
                <a:ea typeface="Helvetica Neue"/>
                <a:cs typeface="Helvetica Neue"/>
                <a:sym typeface="Helvetica Neue"/>
              </a:defRPr>
            </a:lvl2pPr>
            <a:lvl3pPr marL="1371600" lvl="2" indent="-330200" algn="l">
              <a:lnSpc>
                <a:spcPct val="90000"/>
              </a:lnSpc>
              <a:spcBef>
                <a:spcPts val="500"/>
              </a:spcBef>
              <a:spcAft>
                <a:spcPts val="0"/>
              </a:spcAft>
              <a:buClr>
                <a:srgbClr val="262626"/>
              </a:buClr>
              <a:buSzPts val="1600"/>
              <a:buChar char="•"/>
              <a:defRPr sz="1600">
                <a:solidFill>
                  <a:srgbClr val="262626"/>
                </a:solidFill>
                <a:latin typeface="Helvetica Neue"/>
                <a:ea typeface="Helvetica Neue"/>
                <a:cs typeface="Helvetica Neue"/>
                <a:sym typeface="Helvetica Neue"/>
              </a:defRPr>
            </a:lvl3pPr>
            <a:lvl4pPr marL="1828800" lvl="3" indent="-330200" algn="l">
              <a:lnSpc>
                <a:spcPct val="90000"/>
              </a:lnSpc>
              <a:spcBef>
                <a:spcPts val="500"/>
              </a:spcBef>
              <a:spcAft>
                <a:spcPts val="0"/>
              </a:spcAft>
              <a:buClr>
                <a:srgbClr val="262626"/>
              </a:buClr>
              <a:buSzPts val="1600"/>
              <a:buChar char="•"/>
              <a:defRPr sz="1600">
                <a:solidFill>
                  <a:srgbClr val="262626"/>
                </a:solidFill>
                <a:latin typeface="Helvetica Neue"/>
                <a:ea typeface="Helvetica Neue"/>
                <a:cs typeface="Helvetica Neue"/>
                <a:sym typeface="Helvetica Neue"/>
              </a:defRPr>
            </a:lvl4pPr>
            <a:lvl5pPr marL="2286000" lvl="4" indent="-330200" algn="l">
              <a:lnSpc>
                <a:spcPct val="90000"/>
              </a:lnSpc>
              <a:spcBef>
                <a:spcPts val="500"/>
              </a:spcBef>
              <a:spcAft>
                <a:spcPts val="0"/>
              </a:spcAft>
              <a:buClr>
                <a:srgbClr val="262626"/>
              </a:buClr>
              <a:buSzPts val="1600"/>
              <a:buChar char="•"/>
              <a:defRPr sz="1600">
                <a:solidFill>
                  <a:srgbClr val="262626"/>
                </a:solidFill>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0" name="Google Shape;70;p16"/>
          <p:cNvSpPr txBox="1">
            <a:spLocks noGrp="1"/>
          </p:cNvSpPr>
          <p:nvPr>
            <p:ph type="sldNum" idx="12"/>
          </p:nvPr>
        </p:nvSpPr>
        <p:spPr>
          <a:xfrm>
            <a:off x="11041343" y="6441410"/>
            <a:ext cx="1104014"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800"/>
              <a:buFont typeface="Arial"/>
              <a:buNone/>
              <a:defRPr sz="1800" b="0" i="0" u="none" strike="noStrike" cap="none">
                <a:solidFill>
                  <a:srgbClr val="F2F2F2"/>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800"/>
              <a:buFont typeface="Arial"/>
              <a:buNone/>
              <a:defRPr sz="1800" b="0" i="0" u="none" strike="noStrike" cap="none">
                <a:solidFill>
                  <a:srgbClr val="F2F2F2"/>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800"/>
              <a:buFont typeface="Arial"/>
              <a:buNone/>
              <a:defRPr sz="1800" b="0" i="0" u="none" strike="noStrike" cap="none">
                <a:solidFill>
                  <a:srgbClr val="F2F2F2"/>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800"/>
              <a:buFont typeface="Arial"/>
              <a:buNone/>
              <a:defRPr sz="1800" b="0" i="0" u="none" strike="noStrike" cap="none">
                <a:solidFill>
                  <a:srgbClr val="F2F2F2"/>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800"/>
              <a:buFont typeface="Arial"/>
              <a:buNone/>
              <a:defRPr sz="1800" b="0" i="0" u="none" strike="noStrike" cap="none">
                <a:solidFill>
                  <a:srgbClr val="F2F2F2"/>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800"/>
              <a:buFont typeface="Arial"/>
              <a:buNone/>
              <a:defRPr sz="1800" b="0" i="0" u="none" strike="noStrike" cap="none">
                <a:solidFill>
                  <a:srgbClr val="F2F2F2"/>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800"/>
              <a:buFont typeface="Arial"/>
              <a:buNone/>
              <a:defRPr sz="1800" b="0" i="0" u="none" strike="noStrike" cap="none">
                <a:solidFill>
                  <a:srgbClr val="F2F2F2"/>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800"/>
              <a:buFont typeface="Arial"/>
              <a:buNone/>
              <a:defRPr sz="1800" b="0" i="0" u="none" strike="noStrike" cap="none">
                <a:solidFill>
                  <a:srgbClr val="F2F2F2"/>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800"/>
              <a:buFont typeface="Arial"/>
              <a:buNone/>
              <a:defRPr sz="1800" b="0" i="0" u="none" strike="noStrike" cap="none">
                <a:solidFill>
                  <a:srgbClr val="F2F2F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71" name="Google Shape;71;p16"/>
          <p:cNvSpPr txBox="1">
            <a:spLocks noGrp="1"/>
          </p:cNvSpPr>
          <p:nvPr>
            <p:ph type="ftr" idx="11"/>
          </p:nvPr>
        </p:nvSpPr>
        <p:spPr>
          <a:xfrm>
            <a:off x="1221458" y="6441410"/>
            <a:ext cx="9369343"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1200"/>
              </a:spcBef>
              <a:spcAft>
                <a:spcPts val="0"/>
              </a:spcAft>
              <a:buSzPts val="1400"/>
              <a:buNone/>
              <a:defRPr sz="1800" b="0" i="0">
                <a:solidFill>
                  <a:srgbClr val="F2F2F2"/>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2"/>
        <p:cNvGrpSpPr/>
        <p:nvPr/>
      </p:nvGrpSpPr>
      <p:grpSpPr>
        <a:xfrm>
          <a:off x="0" y="0"/>
          <a:ext cx="0" cy="0"/>
          <a:chOff x="0" y="0"/>
          <a:chExt cx="0" cy="0"/>
        </a:xfrm>
      </p:grpSpPr>
      <p:sp>
        <p:nvSpPr>
          <p:cNvPr id="73" name="Google Shape;73;p17"/>
          <p:cNvSpPr txBox="1">
            <a:spLocks noGrp="1"/>
          </p:cNvSpPr>
          <p:nvPr>
            <p:ph type="title"/>
          </p:nvPr>
        </p:nvSpPr>
        <p:spPr>
          <a:xfrm>
            <a:off x="528298" y="1155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E4E79"/>
              </a:buClr>
              <a:buSzPts val="3200"/>
              <a:buFont typeface="Arial"/>
              <a:buNone/>
              <a:defRPr b="1" i="0">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17"/>
          <p:cNvSpPr txBox="1">
            <a:spLocks noGrp="1"/>
          </p:cNvSpPr>
          <p:nvPr>
            <p:ph type="sldNum" idx="12"/>
          </p:nvPr>
        </p:nvSpPr>
        <p:spPr>
          <a:xfrm>
            <a:off x="11201984" y="6441410"/>
            <a:ext cx="1104014"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800"/>
              <a:buFont typeface="Arial"/>
              <a:buNone/>
              <a:defRPr sz="1800" b="0" i="0" u="none" strike="noStrike" cap="none">
                <a:solidFill>
                  <a:srgbClr val="F2F2F2"/>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800"/>
              <a:buFont typeface="Arial"/>
              <a:buNone/>
              <a:defRPr sz="1800" b="0" i="0" u="none" strike="noStrike" cap="none">
                <a:solidFill>
                  <a:srgbClr val="F2F2F2"/>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800"/>
              <a:buFont typeface="Arial"/>
              <a:buNone/>
              <a:defRPr sz="1800" b="0" i="0" u="none" strike="noStrike" cap="none">
                <a:solidFill>
                  <a:srgbClr val="F2F2F2"/>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800"/>
              <a:buFont typeface="Arial"/>
              <a:buNone/>
              <a:defRPr sz="1800" b="0" i="0" u="none" strike="noStrike" cap="none">
                <a:solidFill>
                  <a:srgbClr val="F2F2F2"/>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800"/>
              <a:buFont typeface="Arial"/>
              <a:buNone/>
              <a:defRPr sz="1800" b="0" i="0" u="none" strike="noStrike" cap="none">
                <a:solidFill>
                  <a:srgbClr val="F2F2F2"/>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800"/>
              <a:buFont typeface="Arial"/>
              <a:buNone/>
              <a:defRPr sz="1800" b="0" i="0" u="none" strike="noStrike" cap="none">
                <a:solidFill>
                  <a:srgbClr val="F2F2F2"/>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800"/>
              <a:buFont typeface="Arial"/>
              <a:buNone/>
              <a:defRPr sz="1800" b="0" i="0" u="none" strike="noStrike" cap="none">
                <a:solidFill>
                  <a:srgbClr val="F2F2F2"/>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800"/>
              <a:buFont typeface="Arial"/>
              <a:buNone/>
              <a:defRPr sz="1800" b="0" i="0" u="none" strike="noStrike" cap="none">
                <a:solidFill>
                  <a:srgbClr val="F2F2F2"/>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800"/>
              <a:buFont typeface="Arial"/>
              <a:buNone/>
              <a:defRPr sz="1800" b="0" i="0" u="none" strike="noStrike" cap="none">
                <a:solidFill>
                  <a:srgbClr val="F2F2F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75" name="Google Shape;75;p17"/>
          <p:cNvSpPr txBox="1">
            <a:spLocks noGrp="1"/>
          </p:cNvSpPr>
          <p:nvPr>
            <p:ph type="ftr" idx="11"/>
          </p:nvPr>
        </p:nvSpPr>
        <p:spPr>
          <a:xfrm>
            <a:off x="1221458" y="6441410"/>
            <a:ext cx="9369343"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1200"/>
              </a:spcBef>
              <a:spcAft>
                <a:spcPts val="0"/>
              </a:spcAft>
              <a:buSzPts val="1400"/>
              <a:buNone/>
              <a:defRPr sz="1800" b="0" i="0">
                <a:solidFill>
                  <a:srgbClr val="F2F2F2"/>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6"/>
        <p:cNvGrpSpPr/>
        <p:nvPr/>
      </p:nvGrpSpPr>
      <p:grpSpPr>
        <a:xfrm>
          <a:off x="0" y="0"/>
          <a:ext cx="0" cy="0"/>
          <a:chOff x="0" y="0"/>
          <a:chExt cx="0" cy="0"/>
        </a:xfrm>
      </p:grpSpPr>
      <p:sp>
        <p:nvSpPr>
          <p:cNvPr id="77" name="Google Shape;77;p18"/>
          <p:cNvSpPr txBox="1">
            <a:spLocks noGrp="1"/>
          </p:cNvSpPr>
          <p:nvPr>
            <p:ph type="sldNum" idx="12"/>
          </p:nvPr>
        </p:nvSpPr>
        <p:spPr>
          <a:xfrm>
            <a:off x="11201984" y="6441410"/>
            <a:ext cx="1104014"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800"/>
              <a:buFont typeface="Arial"/>
              <a:buNone/>
              <a:defRPr sz="1800" b="0" i="0" u="none" strike="noStrike" cap="none">
                <a:solidFill>
                  <a:srgbClr val="F2F2F2"/>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800"/>
              <a:buFont typeface="Arial"/>
              <a:buNone/>
              <a:defRPr sz="1800" b="0" i="0" u="none" strike="noStrike" cap="none">
                <a:solidFill>
                  <a:srgbClr val="F2F2F2"/>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800"/>
              <a:buFont typeface="Arial"/>
              <a:buNone/>
              <a:defRPr sz="1800" b="0" i="0" u="none" strike="noStrike" cap="none">
                <a:solidFill>
                  <a:srgbClr val="F2F2F2"/>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800"/>
              <a:buFont typeface="Arial"/>
              <a:buNone/>
              <a:defRPr sz="1800" b="0" i="0" u="none" strike="noStrike" cap="none">
                <a:solidFill>
                  <a:srgbClr val="F2F2F2"/>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800"/>
              <a:buFont typeface="Arial"/>
              <a:buNone/>
              <a:defRPr sz="1800" b="0" i="0" u="none" strike="noStrike" cap="none">
                <a:solidFill>
                  <a:srgbClr val="F2F2F2"/>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800"/>
              <a:buFont typeface="Arial"/>
              <a:buNone/>
              <a:defRPr sz="1800" b="0" i="0" u="none" strike="noStrike" cap="none">
                <a:solidFill>
                  <a:srgbClr val="F2F2F2"/>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800"/>
              <a:buFont typeface="Arial"/>
              <a:buNone/>
              <a:defRPr sz="1800" b="0" i="0" u="none" strike="noStrike" cap="none">
                <a:solidFill>
                  <a:srgbClr val="F2F2F2"/>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800"/>
              <a:buFont typeface="Arial"/>
              <a:buNone/>
              <a:defRPr sz="1800" b="0" i="0" u="none" strike="noStrike" cap="none">
                <a:solidFill>
                  <a:srgbClr val="F2F2F2"/>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800"/>
              <a:buFont typeface="Arial"/>
              <a:buNone/>
              <a:defRPr sz="1800" b="0" i="0" u="none" strike="noStrike" cap="none">
                <a:solidFill>
                  <a:srgbClr val="F2F2F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78" name="Google Shape;78;p18"/>
          <p:cNvSpPr txBox="1">
            <a:spLocks noGrp="1"/>
          </p:cNvSpPr>
          <p:nvPr>
            <p:ph type="ftr" idx="11"/>
          </p:nvPr>
        </p:nvSpPr>
        <p:spPr>
          <a:xfrm>
            <a:off x="1221458" y="6441410"/>
            <a:ext cx="9369343"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1200"/>
              </a:spcBef>
              <a:spcAft>
                <a:spcPts val="0"/>
              </a:spcAft>
              <a:buSzPts val="1400"/>
              <a:buNone/>
              <a:defRPr sz="1800" b="0" i="0">
                <a:solidFill>
                  <a:srgbClr val="F2F2F2"/>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79"/>
        <p:cNvGrpSpPr/>
        <p:nvPr/>
      </p:nvGrpSpPr>
      <p:grpSpPr>
        <a:xfrm>
          <a:off x="0" y="0"/>
          <a:ext cx="0" cy="0"/>
          <a:chOff x="0" y="0"/>
          <a:chExt cx="0" cy="0"/>
        </a:xfrm>
      </p:grpSpPr>
      <p:sp>
        <p:nvSpPr>
          <p:cNvPr id="80" name="Google Shape;80;p1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E4E79"/>
              </a:buClr>
              <a:buSzPts val="3200"/>
              <a:buFont typeface="Helvetica Neue"/>
              <a:buNone/>
              <a:defRPr sz="3200" b="0" i="0">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 name="Google Shape;81;p1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rgbClr val="262626"/>
              </a:buClr>
              <a:buSzPts val="3200"/>
              <a:buChar char="•"/>
              <a:defRPr sz="3200" b="0" i="0">
                <a:solidFill>
                  <a:srgbClr val="262626"/>
                </a:solidFill>
                <a:latin typeface="Calibri"/>
                <a:ea typeface="Calibri"/>
                <a:cs typeface="Calibri"/>
                <a:sym typeface="Calibri"/>
              </a:defRPr>
            </a:lvl1pPr>
            <a:lvl2pPr marL="914400" lvl="1" indent="-406400" algn="l">
              <a:lnSpc>
                <a:spcPct val="90000"/>
              </a:lnSpc>
              <a:spcBef>
                <a:spcPts val="500"/>
              </a:spcBef>
              <a:spcAft>
                <a:spcPts val="0"/>
              </a:spcAft>
              <a:buClr>
                <a:srgbClr val="262626"/>
              </a:buClr>
              <a:buSzPts val="2800"/>
              <a:buChar char="•"/>
              <a:defRPr sz="2800">
                <a:solidFill>
                  <a:srgbClr val="262626"/>
                </a:solidFill>
                <a:latin typeface="Helvetica Neue"/>
                <a:ea typeface="Helvetica Neue"/>
                <a:cs typeface="Helvetica Neue"/>
                <a:sym typeface="Helvetica Neue"/>
              </a:defRPr>
            </a:lvl2pPr>
            <a:lvl3pPr marL="1371600" lvl="2" indent="-381000" algn="l">
              <a:lnSpc>
                <a:spcPct val="90000"/>
              </a:lnSpc>
              <a:spcBef>
                <a:spcPts val="500"/>
              </a:spcBef>
              <a:spcAft>
                <a:spcPts val="0"/>
              </a:spcAft>
              <a:buClr>
                <a:srgbClr val="262626"/>
              </a:buClr>
              <a:buSzPts val="2400"/>
              <a:buChar char="•"/>
              <a:defRPr sz="2400">
                <a:solidFill>
                  <a:srgbClr val="262626"/>
                </a:solidFill>
                <a:latin typeface="Helvetica Neue"/>
                <a:ea typeface="Helvetica Neue"/>
                <a:cs typeface="Helvetica Neue"/>
                <a:sym typeface="Helvetica Neue"/>
              </a:defRPr>
            </a:lvl3pPr>
            <a:lvl4pPr marL="1828800" lvl="3" indent="-355600" algn="l">
              <a:lnSpc>
                <a:spcPct val="90000"/>
              </a:lnSpc>
              <a:spcBef>
                <a:spcPts val="500"/>
              </a:spcBef>
              <a:spcAft>
                <a:spcPts val="0"/>
              </a:spcAft>
              <a:buClr>
                <a:srgbClr val="262626"/>
              </a:buClr>
              <a:buSzPts val="2000"/>
              <a:buChar char="•"/>
              <a:defRPr sz="2000">
                <a:solidFill>
                  <a:srgbClr val="262626"/>
                </a:solidFill>
                <a:latin typeface="Helvetica Neue"/>
                <a:ea typeface="Helvetica Neue"/>
                <a:cs typeface="Helvetica Neue"/>
                <a:sym typeface="Helvetica Neue"/>
              </a:defRPr>
            </a:lvl4pPr>
            <a:lvl5pPr marL="2286000" lvl="4" indent="-355600" algn="l">
              <a:lnSpc>
                <a:spcPct val="90000"/>
              </a:lnSpc>
              <a:spcBef>
                <a:spcPts val="500"/>
              </a:spcBef>
              <a:spcAft>
                <a:spcPts val="0"/>
              </a:spcAft>
              <a:buClr>
                <a:srgbClr val="262626"/>
              </a:buClr>
              <a:buSzPts val="2000"/>
              <a:buChar char="•"/>
              <a:defRPr sz="2000">
                <a:solidFill>
                  <a:srgbClr val="262626"/>
                </a:solidFill>
                <a:latin typeface="Helvetica Neue"/>
                <a:ea typeface="Helvetica Neue"/>
                <a:cs typeface="Helvetica Neue"/>
                <a:sym typeface="Helvetica Neue"/>
              </a:defRPr>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82" name="Google Shape;82;p1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atin typeface="Calibri"/>
                <a:ea typeface="Calibri"/>
                <a:cs typeface="Calibri"/>
                <a:sym typeface="Calibri"/>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83" name="Google Shape;83;p19"/>
          <p:cNvSpPr txBox="1">
            <a:spLocks noGrp="1"/>
          </p:cNvSpPr>
          <p:nvPr>
            <p:ph type="sldNum" idx="12"/>
          </p:nvPr>
        </p:nvSpPr>
        <p:spPr>
          <a:xfrm>
            <a:off x="11201984" y="6441410"/>
            <a:ext cx="1104014"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800"/>
              <a:buFont typeface="Arial"/>
              <a:buNone/>
              <a:defRPr sz="1800" b="0" i="0" u="none" strike="noStrike" cap="none">
                <a:solidFill>
                  <a:srgbClr val="F2F2F2"/>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800"/>
              <a:buFont typeface="Arial"/>
              <a:buNone/>
              <a:defRPr sz="1800" b="0" i="0" u="none" strike="noStrike" cap="none">
                <a:solidFill>
                  <a:srgbClr val="F2F2F2"/>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800"/>
              <a:buFont typeface="Arial"/>
              <a:buNone/>
              <a:defRPr sz="1800" b="0" i="0" u="none" strike="noStrike" cap="none">
                <a:solidFill>
                  <a:srgbClr val="F2F2F2"/>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800"/>
              <a:buFont typeface="Arial"/>
              <a:buNone/>
              <a:defRPr sz="1800" b="0" i="0" u="none" strike="noStrike" cap="none">
                <a:solidFill>
                  <a:srgbClr val="F2F2F2"/>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800"/>
              <a:buFont typeface="Arial"/>
              <a:buNone/>
              <a:defRPr sz="1800" b="0" i="0" u="none" strike="noStrike" cap="none">
                <a:solidFill>
                  <a:srgbClr val="F2F2F2"/>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800"/>
              <a:buFont typeface="Arial"/>
              <a:buNone/>
              <a:defRPr sz="1800" b="0" i="0" u="none" strike="noStrike" cap="none">
                <a:solidFill>
                  <a:srgbClr val="F2F2F2"/>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800"/>
              <a:buFont typeface="Arial"/>
              <a:buNone/>
              <a:defRPr sz="1800" b="0" i="0" u="none" strike="noStrike" cap="none">
                <a:solidFill>
                  <a:srgbClr val="F2F2F2"/>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800"/>
              <a:buFont typeface="Arial"/>
              <a:buNone/>
              <a:defRPr sz="1800" b="0" i="0" u="none" strike="noStrike" cap="none">
                <a:solidFill>
                  <a:srgbClr val="F2F2F2"/>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800"/>
              <a:buFont typeface="Arial"/>
              <a:buNone/>
              <a:defRPr sz="1800" b="0" i="0" u="none" strike="noStrike" cap="none">
                <a:solidFill>
                  <a:srgbClr val="F2F2F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84" name="Google Shape;84;p19"/>
          <p:cNvSpPr txBox="1">
            <a:spLocks noGrp="1"/>
          </p:cNvSpPr>
          <p:nvPr>
            <p:ph type="ftr" idx="11"/>
          </p:nvPr>
        </p:nvSpPr>
        <p:spPr>
          <a:xfrm>
            <a:off x="1221458" y="6441410"/>
            <a:ext cx="9369343"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1200"/>
              </a:spcBef>
              <a:spcAft>
                <a:spcPts val="0"/>
              </a:spcAft>
              <a:buSzPts val="1400"/>
              <a:buNone/>
              <a:defRPr sz="1800" b="0" i="0">
                <a:solidFill>
                  <a:srgbClr val="F2F2F2"/>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85"/>
        <p:cNvGrpSpPr/>
        <p:nvPr/>
      </p:nvGrpSpPr>
      <p:grpSpPr>
        <a:xfrm>
          <a:off x="0" y="0"/>
          <a:ext cx="0" cy="0"/>
          <a:chOff x="0" y="0"/>
          <a:chExt cx="0" cy="0"/>
        </a:xfrm>
      </p:grpSpPr>
      <p:sp>
        <p:nvSpPr>
          <p:cNvPr id="86" name="Google Shape;86;p2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E4E79"/>
              </a:buClr>
              <a:buSzPts val="3200"/>
              <a:buFont typeface="Helvetica Neue"/>
              <a:buNone/>
              <a:defRPr sz="3200" b="0" i="0">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7" name="Google Shape;87;p20"/>
          <p:cNvSpPr>
            <a:spLocks noGrp="1"/>
          </p:cNvSpPr>
          <p:nvPr>
            <p:ph type="pic" idx="2"/>
          </p:nvPr>
        </p:nvSpPr>
        <p:spPr>
          <a:xfrm>
            <a:off x="5183188" y="987425"/>
            <a:ext cx="6172200" cy="4873625"/>
          </a:xfrm>
          <a:prstGeom prst="rect">
            <a:avLst/>
          </a:prstGeom>
          <a:noFill/>
          <a:ln>
            <a:noFill/>
          </a:ln>
        </p:spPr>
      </p:sp>
      <p:sp>
        <p:nvSpPr>
          <p:cNvPr id="88" name="Google Shape;88;p2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atin typeface="Calibri"/>
                <a:ea typeface="Calibri"/>
                <a:cs typeface="Calibri"/>
                <a:sym typeface="Calibri"/>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89" name="Google Shape;89;p20"/>
          <p:cNvSpPr txBox="1">
            <a:spLocks noGrp="1"/>
          </p:cNvSpPr>
          <p:nvPr>
            <p:ph type="sldNum" idx="12"/>
          </p:nvPr>
        </p:nvSpPr>
        <p:spPr>
          <a:xfrm>
            <a:off x="11201984" y="6441410"/>
            <a:ext cx="1104014"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800"/>
              <a:buFont typeface="Arial"/>
              <a:buNone/>
              <a:defRPr sz="1800" b="0" i="0" u="none" strike="noStrike" cap="none">
                <a:solidFill>
                  <a:srgbClr val="F2F2F2"/>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800"/>
              <a:buFont typeface="Arial"/>
              <a:buNone/>
              <a:defRPr sz="1800" b="0" i="0" u="none" strike="noStrike" cap="none">
                <a:solidFill>
                  <a:srgbClr val="F2F2F2"/>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800"/>
              <a:buFont typeface="Arial"/>
              <a:buNone/>
              <a:defRPr sz="1800" b="0" i="0" u="none" strike="noStrike" cap="none">
                <a:solidFill>
                  <a:srgbClr val="F2F2F2"/>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800"/>
              <a:buFont typeface="Arial"/>
              <a:buNone/>
              <a:defRPr sz="1800" b="0" i="0" u="none" strike="noStrike" cap="none">
                <a:solidFill>
                  <a:srgbClr val="F2F2F2"/>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800"/>
              <a:buFont typeface="Arial"/>
              <a:buNone/>
              <a:defRPr sz="1800" b="0" i="0" u="none" strike="noStrike" cap="none">
                <a:solidFill>
                  <a:srgbClr val="F2F2F2"/>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800"/>
              <a:buFont typeface="Arial"/>
              <a:buNone/>
              <a:defRPr sz="1800" b="0" i="0" u="none" strike="noStrike" cap="none">
                <a:solidFill>
                  <a:srgbClr val="F2F2F2"/>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800"/>
              <a:buFont typeface="Arial"/>
              <a:buNone/>
              <a:defRPr sz="1800" b="0" i="0" u="none" strike="noStrike" cap="none">
                <a:solidFill>
                  <a:srgbClr val="F2F2F2"/>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800"/>
              <a:buFont typeface="Arial"/>
              <a:buNone/>
              <a:defRPr sz="1800" b="0" i="0" u="none" strike="noStrike" cap="none">
                <a:solidFill>
                  <a:srgbClr val="F2F2F2"/>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800"/>
              <a:buFont typeface="Arial"/>
              <a:buNone/>
              <a:defRPr sz="1800" b="0" i="0" u="none" strike="noStrike" cap="none">
                <a:solidFill>
                  <a:srgbClr val="F2F2F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90" name="Google Shape;90;p20"/>
          <p:cNvSpPr txBox="1">
            <a:spLocks noGrp="1"/>
          </p:cNvSpPr>
          <p:nvPr>
            <p:ph type="ftr" idx="11"/>
          </p:nvPr>
        </p:nvSpPr>
        <p:spPr>
          <a:xfrm>
            <a:off x="1221458" y="6441410"/>
            <a:ext cx="9369343"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1200"/>
              </a:spcBef>
              <a:spcAft>
                <a:spcPts val="0"/>
              </a:spcAft>
              <a:buSzPts val="1400"/>
              <a:buNone/>
              <a:defRPr sz="1800" b="0" i="0">
                <a:solidFill>
                  <a:srgbClr val="F2F2F2"/>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91"/>
        <p:cNvGrpSpPr/>
        <p:nvPr/>
      </p:nvGrpSpPr>
      <p:grpSpPr>
        <a:xfrm>
          <a:off x="0" y="0"/>
          <a:ext cx="0" cy="0"/>
          <a:chOff x="0" y="0"/>
          <a:chExt cx="0" cy="0"/>
        </a:xfrm>
      </p:grpSpPr>
      <p:sp>
        <p:nvSpPr>
          <p:cNvPr id="92" name="Google Shape;92;p21"/>
          <p:cNvSpPr txBox="1">
            <a:spLocks noGrp="1"/>
          </p:cNvSpPr>
          <p:nvPr>
            <p:ph type="title"/>
          </p:nvPr>
        </p:nvSpPr>
        <p:spPr>
          <a:xfrm>
            <a:off x="528298" y="1155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E4E79"/>
              </a:buClr>
              <a:buSzPts val="1800"/>
              <a:buNone/>
              <a:defRPr b="0" i="0">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3" name="Google Shape;93;p2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rgbClr val="262626"/>
              </a:buClr>
              <a:buSzPts val="2800"/>
              <a:buChar char="•"/>
              <a:defRPr b="0" i="0">
                <a:solidFill>
                  <a:srgbClr val="262626"/>
                </a:solidFill>
                <a:latin typeface="Calibri"/>
                <a:ea typeface="Calibri"/>
                <a:cs typeface="Calibri"/>
                <a:sym typeface="Calibri"/>
              </a:defRPr>
            </a:lvl1pPr>
            <a:lvl2pPr marL="914400" lvl="1" indent="-381000" algn="l">
              <a:lnSpc>
                <a:spcPct val="90000"/>
              </a:lnSpc>
              <a:spcBef>
                <a:spcPts val="500"/>
              </a:spcBef>
              <a:spcAft>
                <a:spcPts val="0"/>
              </a:spcAft>
              <a:buClr>
                <a:srgbClr val="262626"/>
              </a:buClr>
              <a:buSzPts val="2400"/>
              <a:buChar char="•"/>
              <a:defRPr>
                <a:solidFill>
                  <a:srgbClr val="262626"/>
                </a:solidFill>
                <a:latin typeface="Helvetica Neue"/>
                <a:ea typeface="Helvetica Neue"/>
                <a:cs typeface="Helvetica Neue"/>
                <a:sym typeface="Helvetica Neue"/>
              </a:defRPr>
            </a:lvl2pPr>
            <a:lvl3pPr marL="1371600" lvl="2" indent="-355600" algn="l">
              <a:lnSpc>
                <a:spcPct val="90000"/>
              </a:lnSpc>
              <a:spcBef>
                <a:spcPts val="500"/>
              </a:spcBef>
              <a:spcAft>
                <a:spcPts val="0"/>
              </a:spcAft>
              <a:buClr>
                <a:srgbClr val="262626"/>
              </a:buClr>
              <a:buSzPts val="2000"/>
              <a:buChar char="•"/>
              <a:defRPr>
                <a:solidFill>
                  <a:srgbClr val="262626"/>
                </a:solidFill>
                <a:latin typeface="Helvetica Neue"/>
                <a:ea typeface="Helvetica Neue"/>
                <a:cs typeface="Helvetica Neue"/>
                <a:sym typeface="Helvetica Neue"/>
              </a:defRPr>
            </a:lvl3pPr>
            <a:lvl4pPr marL="1828800" lvl="3" indent="-342900" algn="l">
              <a:lnSpc>
                <a:spcPct val="90000"/>
              </a:lnSpc>
              <a:spcBef>
                <a:spcPts val="500"/>
              </a:spcBef>
              <a:spcAft>
                <a:spcPts val="0"/>
              </a:spcAft>
              <a:buClr>
                <a:srgbClr val="262626"/>
              </a:buClr>
              <a:buSzPts val="1800"/>
              <a:buChar char="•"/>
              <a:defRPr>
                <a:solidFill>
                  <a:srgbClr val="262626"/>
                </a:solidFill>
                <a:latin typeface="Helvetica Neue"/>
                <a:ea typeface="Helvetica Neue"/>
                <a:cs typeface="Helvetica Neue"/>
                <a:sym typeface="Helvetica Neue"/>
              </a:defRPr>
            </a:lvl4pPr>
            <a:lvl5pPr marL="2286000" lvl="4" indent="-342900" algn="l">
              <a:lnSpc>
                <a:spcPct val="90000"/>
              </a:lnSpc>
              <a:spcBef>
                <a:spcPts val="500"/>
              </a:spcBef>
              <a:spcAft>
                <a:spcPts val="0"/>
              </a:spcAft>
              <a:buClr>
                <a:srgbClr val="262626"/>
              </a:buClr>
              <a:buSzPts val="1800"/>
              <a:buChar char="•"/>
              <a:defRPr>
                <a:solidFill>
                  <a:srgbClr val="262626"/>
                </a:solidFill>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4" name="Google Shape;94;p21"/>
          <p:cNvSpPr txBox="1">
            <a:spLocks noGrp="1"/>
          </p:cNvSpPr>
          <p:nvPr>
            <p:ph type="sldNum" idx="12"/>
          </p:nvPr>
        </p:nvSpPr>
        <p:spPr>
          <a:xfrm>
            <a:off x="11201984" y="6441410"/>
            <a:ext cx="1104014"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800"/>
              <a:buFont typeface="Arial"/>
              <a:buNone/>
              <a:defRPr sz="1800" b="0" i="0" u="none" strike="noStrike" cap="none">
                <a:solidFill>
                  <a:srgbClr val="F2F2F2"/>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800"/>
              <a:buFont typeface="Arial"/>
              <a:buNone/>
              <a:defRPr sz="1800" b="0" i="0" u="none" strike="noStrike" cap="none">
                <a:solidFill>
                  <a:srgbClr val="F2F2F2"/>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800"/>
              <a:buFont typeface="Arial"/>
              <a:buNone/>
              <a:defRPr sz="1800" b="0" i="0" u="none" strike="noStrike" cap="none">
                <a:solidFill>
                  <a:srgbClr val="F2F2F2"/>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800"/>
              <a:buFont typeface="Arial"/>
              <a:buNone/>
              <a:defRPr sz="1800" b="0" i="0" u="none" strike="noStrike" cap="none">
                <a:solidFill>
                  <a:srgbClr val="F2F2F2"/>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800"/>
              <a:buFont typeface="Arial"/>
              <a:buNone/>
              <a:defRPr sz="1800" b="0" i="0" u="none" strike="noStrike" cap="none">
                <a:solidFill>
                  <a:srgbClr val="F2F2F2"/>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800"/>
              <a:buFont typeface="Arial"/>
              <a:buNone/>
              <a:defRPr sz="1800" b="0" i="0" u="none" strike="noStrike" cap="none">
                <a:solidFill>
                  <a:srgbClr val="F2F2F2"/>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800"/>
              <a:buFont typeface="Arial"/>
              <a:buNone/>
              <a:defRPr sz="1800" b="0" i="0" u="none" strike="noStrike" cap="none">
                <a:solidFill>
                  <a:srgbClr val="F2F2F2"/>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800"/>
              <a:buFont typeface="Arial"/>
              <a:buNone/>
              <a:defRPr sz="1800" b="0" i="0" u="none" strike="noStrike" cap="none">
                <a:solidFill>
                  <a:srgbClr val="F2F2F2"/>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800"/>
              <a:buFont typeface="Arial"/>
              <a:buNone/>
              <a:defRPr sz="1800" b="0" i="0" u="none" strike="noStrike" cap="none">
                <a:solidFill>
                  <a:srgbClr val="F2F2F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95" name="Google Shape;95;p21"/>
          <p:cNvSpPr txBox="1">
            <a:spLocks noGrp="1"/>
          </p:cNvSpPr>
          <p:nvPr>
            <p:ph type="ftr" idx="11"/>
          </p:nvPr>
        </p:nvSpPr>
        <p:spPr>
          <a:xfrm>
            <a:off x="1221458" y="6441410"/>
            <a:ext cx="9369343"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1200"/>
              </a:spcBef>
              <a:spcAft>
                <a:spcPts val="0"/>
              </a:spcAft>
              <a:buSzPts val="1400"/>
              <a:buNone/>
              <a:defRPr sz="1800" b="0" i="0">
                <a:solidFill>
                  <a:srgbClr val="F2F2F2"/>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96"/>
        <p:cNvGrpSpPr/>
        <p:nvPr/>
      </p:nvGrpSpPr>
      <p:grpSpPr>
        <a:xfrm>
          <a:off x="0" y="0"/>
          <a:ext cx="0" cy="0"/>
          <a:chOff x="0" y="0"/>
          <a:chExt cx="0" cy="0"/>
        </a:xfrm>
      </p:grpSpPr>
      <p:sp>
        <p:nvSpPr>
          <p:cNvPr id="97" name="Google Shape;97;p2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E4E79"/>
              </a:buClr>
              <a:buSzPts val="1800"/>
              <a:buNone/>
              <a:defRPr b="0" i="0">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8" name="Google Shape;98;p2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rgbClr val="262626"/>
              </a:buClr>
              <a:buSzPts val="2800"/>
              <a:buChar char="•"/>
              <a:defRPr b="0" i="0">
                <a:solidFill>
                  <a:srgbClr val="262626"/>
                </a:solidFill>
                <a:latin typeface="Calibri"/>
                <a:ea typeface="Calibri"/>
                <a:cs typeface="Calibri"/>
                <a:sym typeface="Calibri"/>
              </a:defRPr>
            </a:lvl1pPr>
            <a:lvl2pPr marL="914400" lvl="1" indent="-381000" algn="l">
              <a:lnSpc>
                <a:spcPct val="90000"/>
              </a:lnSpc>
              <a:spcBef>
                <a:spcPts val="500"/>
              </a:spcBef>
              <a:spcAft>
                <a:spcPts val="0"/>
              </a:spcAft>
              <a:buClr>
                <a:srgbClr val="262626"/>
              </a:buClr>
              <a:buSzPts val="2400"/>
              <a:buChar char="•"/>
              <a:defRPr>
                <a:solidFill>
                  <a:srgbClr val="262626"/>
                </a:solidFill>
                <a:latin typeface="Helvetica Neue"/>
                <a:ea typeface="Helvetica Neue"/>
                <a:cs typeface="Helvetica Neue"/>
                <a:sym typeface="Helvetica Neue"/>
              </a:defRPr>
            </a:lvl2pPr>
            <a:lvl3pPr marL="1371600" lvl="2" indent="-355600" algn="l">
              <a:lnSpc>
                <a:spcPct val="90000"/>
              </a:lnSpc>
              <a:spcBef>
                <a:spcPts val="500"/>
              </a:spcBef>
              <a:spcAft>
                <a:spcPts val="0"/>
              </a:spcAft>
              <a:buClr>
                <a:srgbClr val="262626"/>
              </a:buClr>
              <a:buSzPts val="2000"/>
              <a:buChar char="•"/>
              <a:defRPr>
                <a:solidFill>
                  <a:srgbClr val="262626"/>
                </a:solidFill>
                <a:latin typeface="Helvetica Neue"/>
                <a:ea typeface="Helvetica Neue"/>
                <a:cs typeface="Helvetica Neue"/>
                <a:sym typeface="Helvetica Neue"/>
              </a:defRPr>
            </a:lvl3pPr>
            <a:lvl4pPr marL="1828800" lvl="3" indent="-342900" algn="l">
              <a:lnSpc>
                <a:spcPct val="90000"/>
              </a:lnSpc>
              <a:spcBef>
                <a:spcPts val="500"/>
              </a:spcBef>
              <a:spcAft>
                <a:spcPts val="0"/>
              </a:spcAft>
              <a:buClr>
                <a:srgbClr val="262626"/>
              </a:buClr>
              <a:buSzPts val="1800"/>
              <a:buChar char="•"/>
              <a:defRPr>
                <a:solidFill>
                  <a:srgbClr val="262626"/>
                </a:solidFill>
                <a:latin typeface="Helvetica Neue"/>
                <a:ea typeface="Helvetica Neue"/>
                <a:cs typeface="Helvetica Neue"/>
                <a:sym typeface="Helvetica Neue"/>
              </a:defRPr>
            </a:lvl4pPr>
            <a:lvl5pPr marL="2286000" lvl="4" indent="-342900" algn="l">
              <a:lnSpc>
                <a:spcPct val="90000"/>
              </a:lnSpc>
              <a:spcBef>
                <a:spcPts val="500"/>
              </a:spcBef>
              <a:spcAft>
                <a:spcPts val="0"/>
              </a:spcAft>
              <a:buClr>
                <a:srgbClr val="262626"/>
              </a:buClr>
              <a:buSzPts val="1800"/>
              <a:buChar char="•"/>
              <a:defRPr>
                <a:solidFill>
                  <a:srgbClr val="262626"/>
                </a:solidFill>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9" name="Google Shape;99;p22"/>
          <p:cNvSpPr txBox="1">
            <a:spLocks noGrp="1"/>
          </p:cNvSpPr>
          <p:nvPr>
            <p:ph type="sldNum" idx="12"/>
          </p:nvPr>
        </p:nvSpPr>
        <p:spPr>
          <a:xfrm>
            <a:off x="11201984" y="6441410"/>
            <a:ext cx="1104014"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800"/>
              <a:buFont typeface="Arial"/>
              <a:buNone/>
              <a:defRPr sz="1800" b="0" i="0" u="none" strike="noStrike" cap="none">
                <a:solidFill>
                  <a:srgbClr val="F2F2F2"/>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800"/>
              <a:buFont typeface="Arial"/>
              <a:buNone/>
              <a:defRPr sz="1800" b="0" i="0" u="none" strike="noStrike" cap="none">
                <a:solidFill>
                  <a:srgbClr val="F2F2F2"/>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800"/>
              <a:buFont typeface="Arial"/>
              <a:buNone/>
              <a:defRPr sz="1800" b="0" i="0" u="none" strike="noStrike" cap="none">
                <a:solidFill>
                  <a:srgbClr val="F2F2F2"/>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800"/>
              <a:buFont typeface="Arial"/>
              <a:buNone/>
              <a:defRPr sz="1800" b="0" i="0" u="none" strike="noStrike" cap="none">
                <a:solidFill>
                  <a:srgbClr val="F2F2F2"/>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800"/>
              <a:buFont typeface="Arial"/>
              <a:buNone/>
              <a:defRPr sz="1800" b="0" i="0" u="none" strike="noStrike" cap="none">
                <a:solidFill>
                  <a:srgbClr val="F2F2F2"/>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800"/>
              <a:buFont typeface="Arial"/>
              <a:buNone/>
              <a:defRPr sz="1800" b="0" i="0" u="none" strike="noStrike" cap="none">
                <a:solidFill>
                  <a:srgbClr val="F2F2F2"/>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800"/>
              <a:buFont typeface="Arial"/>
              <a:buNone/>
              <a:defRPr sz="1800" b="0" i="0" u="none" strike="noStrike" cap="none">
                <a:solidFill>
                  <a:srgbClr val="F2F2F2"/>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800"/>
              <a:buFont typeface="Arial"/>
              <a:buNone/>
              <a:defRPr sz="1800" b="0" i="0" u="none" strike="noStrike" cap="none">
                <a:solidFill>
                  <a:srgbClr val="F2F2F2"/>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800"/>
              <a:buFont typeface="Arial"/>
              <a:buNone/>
              <a:defRPr sz="1800" b="0" i="0" u="none" strike="noStrike" cap="none">
                <a:solidFill>
                  <a:srgbClr val="F2F2F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100" name="Google Shape;100;p22"/>
          <p:cNvSpPr txBox="1">
            <a:spLocks noGrp="1"/>
          </p:cNvSpPr>
          <p:nvPr>
            <p:ph type="ftr" idx="11"/>
          </p:nvPr>
        </p:nvSpPr>
        <p:spPr>
          <a:xfrm>
            <a:off x="1221458" y="6441410"/>
            <a:ext cx="9369343"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1200"/>
              </a:spcBef>
              <a:spcAft>
                <a:spcPts val="0"/>
              </a:spcAft>
              <a:buSzPts val="1400"/>
              <a:buNone/>
              <a:defRPr sz="1800" b="0" i="0">
                <a:solidFill>
                  <a:srgbClr val="F2F2F2"/>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101"/>
        <p:cNvGrpSpPr/>
        <p:nvPr/>
      </p:nvGrpSpPr>
      <p:grpSpPr>
        <a:xfrm>
          <a:off x="0" y="0"/>
          <a:ext cx="0" cy="0"/>
          <a:chOff x="0" y="0"/>
          <a:chExt cx="0" cy="0"/>
        </a:xfrm>
      </p:grpSpPr>
      <p:sp>
        <p:nvSpPr>
          <p:cNvPr id="102" name="Google Shape;102;p23"/>
          <p:cNvSpPr txBox="1">
            <a:spLocks noGrp="1"/>
          </p:cNvSpPr>
          <p:nvPr>
            <p:ph type="title"/>
          </p:nvPr>
        </p:nvSpPr>
        <p:spPr>
          <a:xfrm>
            <a:off x="528298" y="1155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E4E79"/>
              </a:buClr>
              <a:buSzPts val="1800"/>
              <a:buNone/>
              <a:defRPr b="0" i="0">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3" name="Google Shape;103;p23"/>
          <p:cNvSpPr txBox="1">
            <a:spLocks noGrp="1"/>
          </p:cNvSpPr>
          <p:nvPr>
            <p:ph type="sldNum" idx="12"/>
          </p:nvPr>
        </p:nvSpPr>
        <p:spPr>
          <a:xfrm>
            <a:off x="11201984" y="6441410"/>
            <a:ext cx="1104014"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800"/>
              <a:buFont typeface="Arial"/>
              <a:buNone/>
              <a:defRPr sz="1800" b="0" i="0" u="none" strike="noStrike" cap="none">
                <a:solidFill>
                  <a:srgbClr val="F2F2F2"/>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800"/>
              <a:buFont typeface="Arial"/>
              <a:buNone/>
              <a:defRPr sz="1800" b="0" i="0" u="none" strike="noStrike" cap="none">
                <a:solidFill>
                  <a:srgbClr val="F2F2F2"/>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800"/>
              <a:buFont typeface="Arial"/>
              <a:buNone/>
              <a:defRPr sz="1800" b="0" i="0" u="none" strike="noStrike" cap="none">
                <a:solidFill>
                  <a:srgbClr val="F2F2F2"/>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800"/>
              <a:buFont typeface="Arial"/>
              <a:buNone/>
              <a:defRPr sz="1800" b="0" i="0" u="none" strike="noStrike" cap="none">
                <a:solidFill>
                  <a:srgbClr val="F2F2F2"/>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800"/>
              <a:buFont typeface="Arial"/>
              <a:buNone/>
              <a:defRPr sz="1800" b="0" i="0" u="none" strike="noStrike" cap="none">
                <a:solidFill>
                  <a:srgbClr val="F2F2F2"/>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800"/>
              <a:buFont typeface="Arial"/>
              <a:buNone/>
              <a:defRPr sz="1800" b="0" i="0" u="none" strike="noStrike" cap="none">
                <a:solidFill>
                  <a:srgbClr val="F2F2F2"/>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800"/>
              <a:buFont typeface="Arial"/>
              <a:buNone/>
              <a:defRPr sz="1800" b="0" i="0" u="none" strike="noStrike" cap="none">
                <a:solidFill>
                  <a:srgbClr val="F2F2F2"/>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800"/>
              <a:buFont typeface="Arial"/>
              <a:buNone/>
              <a:defRPr sz="1800" b="0" i="0" u="none" strike="noStrike" cap="none">
                <a:solidFill>
                  <a:srgbClr val="F2F2F2"/>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800"/>
              <a:buFont typeface="Arial"/>
              <a:buNone/>
              <a:defRPr sz="1800" b="0" i="0" u="none" strike="noStrike" cap="none">
                <a:solidFill>
                  <a:srgbClr val="F2F2F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104" name="Google Shape;104;p23"/>
          <p:cNvSpPr txBox="1">
            <a:spLocks noGrp="1"/>
          </p:cNvSpPr>
          <p:nvPr>
            <p:ph type="ftr" idx="11"/>
          </p:nvPr>
        </p:nvSpPr>
        <p:spPr>
          <a:xfrm>
            <a:off x="1221458" y="6441410"/>
            <a:ext cx="9369343"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1200"/>
              </a:spcBef>
              <a:spcAft>
                <a:spcPts val="0"/>
              </a:spcAft>
              <a:buSzPts val="1400"/>
              <a:buNone/>
              <a:defRPr sz="1800" b="0" i="0">
                <a:solidFill>
                  <a:srgbClr val="F2F2F2"/>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ontent" type="obj">
  <p:cSld name="OBJECT">
    <p:spTree>
      <p:nvGrpSpPr>
        <p:cNvPr id="1" name="Shape 19"/>
        <p:cNvGrpSpPr/>
        <p:nvPr/>
      </p:nvGrpSpPr>
      <p:grpSpPr>
        <a:xfrm>
          <a:off x="0" y="0"/>
          <a:ext cx="0" cy="0"/>
          <a:chOff x="0" y="0"/>
          <a:chExt cx="0" cy="0"/>
        </a:xfrm>
      </p:grpSpPr>
      <p:sp>
        <p:nvSpPr>
          <p:cNvPr id="20" name="Google Shape;20;g13c549dc311_7_10"/>
          <p:cNvSpPr txBox="1">
            <a:spLocks noGrp="1"/>
          </p:cNvSpPr>
          <p:nvPr>
            <p:ph type="title"/>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r" rtl="0">
              <a:lnSpc>
                <a:spcPct val="80000"/>
              </a:lnSpc>
              <a:spcBef>
                <a:spcPts val="0"/>
              </a:spcBef>
              <a:spcAft>
                <a:spcPts val="0"/>
              </a:spcAft>
              <a:buClr>
                <a:schemeClr val="accent1"/>
              </a:buClr>
              <a:buSzPts val="4400"/>
              <a:buFont typeface="Arial Narrow"/>
              <a:buNone/>
              <a:defRPr sz="4400" b="1" i="0" u="none" strike="noStrike" cap="none">
                <a:solidFill>
                  <a:schemeClr val="accent1"/>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1" name="Google Shape;21;g13c549dc311_7_10"/>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457200" marR="0" lvl="0" indent="-228600" algn="r" rtl="0">
              <a:lnSpc>
                <a:spcPct val="100000"/>
              </a:lnSpc>
              <a:spcBef>
                <a:spcPts val="480"/>
              </a:spcBef>
              <a:spcAft>
                <a:spcPts val="0"/>
              </a:spcAft>
              <a:buClr>
                <a:schemeClr val="dk2"/>
              </a:buClr>
              <a:buSzPts val="2400"/>
              <a:buFont typeface="Arial"/>
              <a:buNone/>
              <a:defRPr sz="2400" b="0" i="0" u="none" strike="noStrike" cap="none">
                <a:solidFill>
                  <a:schemeClr val="dk2"/>
                </a:solidFill>
                <a:latin typeface="Arial Narrow"/>
                <a:ea typeface="Arial Narrow"/>
                <a:cs typeface="Arial Narrow"/>
                <a:sym typeface="Arial Narrow"/>
              </a:defRPr>
            </a:lvl1pPr>
            <a:lvl2pPr marL="914400" marR="0" lvl="1" indent="-431800" algn="l" rtl="0">
              <a:lnSpc>
                <a:spcPct val="100000"/>
              </a:lnSpc>
              <a:spcBef>
                <a:spcPts val="640"/>
              </a:spcBef>
              <a:spcAft>
                <a:spcPts val="0"/>
              </a:spcAft>
              <a:buClr>
                <a:schemeClr val="dk2"/>
              </a:buClr>
              <a:buSzPts val="3200"/>
              <a:buFont typeface="Arial"/>
              <a:buChar char="•"/>
              <a:defRPr sz="3200" b="0" i="0" u="none" strike="noStrike" cap="none">
                <a:solidFill>
                  <a:schemeClr val="dk2"/>
                </a:solidFill>
                <a:latin typeface="Arial Narrow"/>
                <a:ea typeface="Arial Narrow"/>
                <a:cs typeface="Arial Narrow"/>
                <a:sym typeface="Arial Narrow"/>
              </a:defRPr>
            </a:lvl2pPr>
            <a:lvl3pPr marL="1371600" marR="0" lvl="2" indent="-406400" algn="l" rtl="0">
              <a:lnSpc>
                <a:spcPct val="100000"/>
              </a:lnSpc>
              <a:spcBef>
                <a:spcPts val="560"/>
              </a:spcBef>
              <a:spcAft>
                <a:spcPts val="0"/>
              </a:spcAft>
              <a:buClr>
                <a:schemeClr val="dk2"/>
              </a:buClr>
              <a:buSzPts val="2800"/>
              <a:buFont typeface="Arial"/>
              <a:buChar char="•"/>
              <a:defRPr sz="2800" b="0" i="0" u="none" strike="noStrike" cap="none">
                <a:solidFill>
                  <a:schemeClr val="dk2"/>
                </a:solidFill>
                <a:latin typeface="Arial Narrow"/>
                <a:ea typeface="Arial Narrow"/>
                <a:cs typeface="Arial Narrow"/>
                <a:sym typeface="Arial Narrow"/>
              </a:defRPr>
            </a:lvl3pPr>
            <a:lvl4pPr marL="1828800" marR="0" lvl="3" indent="-406400" algn="l" rtl="0">
              <a:lnSpc>
                <a:spcPct val="100000"/>
              </a:lnSpc>
              <a:spcBef>
                <a:spcPts val="560"/>
              </a:spcBef>
              <a:spcAft>
                <a:spcPts val="0"/>
              </a:spcAft>
              <a:buClr>
                <a:schemeClr val="dk2"/>
              </a:buClr>
              <a:buSzPts val="2800"/>
              <a:buFont typeface="Arial"/>
              <a:buChar char="•"/>
              <a:defRPr sz="2800" b="0" i="0" u="none" strike="noStrike" cap="none">
                <a:solidFill>
                  <a:schemeClr val="dk2"/>
                </a:solidFill>
                <a:latin typeface="Arial Narrow"/>
                <a:ea typeface="Arial Narrow"/>
                <a:cs typeface="Arial Narrow"/>
                <a:sym typeface="Arial Narrow"/>
              </a:defRPr>
            </a:lvl4pPr>
            <a:lvl5pPr marL="2286000" marR="0" lvl="4" indent="-406400" algn="l" rtl="0">
              <a:lnSpc>
                <a:spcPct val="100000"/>
              </a:lnSpc>
              <a:spcBef>
                <a:spcPts val="560"/>
              </a:spcBef>
              <a:spcAft>
                <a:spcPts val="0"/>
              </a:spcAft>
              <a:buClr>
                <a:schemeClr val="dk2"/>
              </a:buClr>
              <a:buSzPts val="2800"/>
              <a:buFont typeface="Arial"/>
              <a:buChar char="•"/>
              <a:defRPr sz="2800" b="0" i="0" u="none" strike="noStrike" cap="none">
                <a:solidFill>
                  <a:schemeClr val="dk2"/>
                </a:solidFill>
                <a:latin typeface="Arial Narrow"/>
                <a:ea typeface="Arial Narrow"/>
                <a:cs typeface="Arial Narrow"/>
                <a:sym typeface="Arial Narrow"/>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Narrow"/>
                <a:ea typeface="Arial Narrow"/>
                <a:cs typeface="Arial Narrow"/>
                <a:sym typeface="Arial Narrow"/>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Narrow"/>
                <a:ea typeface="Arial Narrow"/>
                <a:cs typeface="Arial Narrow"/>
                <a:sym typeface="Arial Narrow"/>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Narrow"/>
                <a:ea typeface="Arial Narrow"/>
                <a:cs typeface="Arial Narrow"/>
                <a:sym typeface="Arial Narrow"/>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Narrow"/>
                <a:ea typeface="Arial Narrow"/>
                <a:cs typeface="Arial Narrow"/>
                <a:sym typeface="Arial Narrow"/>
              </a:defRPr>
            </a:lvl9pPr>
          </a:lstStyle>
          <a:p>
            <a:endParaRPr/>
          </a:p>
        </p:txBody>
      </p:sp>
      <p:sp>
        <p:nvSpPr>
          <p:cNvPr id="22" name="Google Shape;22;g13c549dc311_7_10"/>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Narrow"/>
                <a:ea typeface="Arial Narrow"/>
                <a:cs typeface="Arial Narrow"/>
                <a:sym typeface="Arial Narrow"/>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Narrow"/>
                <a:ea typeface="Arial Narrow"/>
                <a:cs typeface="Arial Narrow"/>
                <a:sym typeface="Arial Narrow"/>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Narrow"/>
                <a:ea typeface="Arial Narrow"/>
                <a:cs typeface="Arial Narrow"/>
                <a:sym typeface="Arial Narrow"/>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Narrow"/>
                <a:ea typeface="Arial Narrow"/>
                <a:cs typeface="Arial Narrow"/>
                <a:sym typeface="Arial Narrow"/>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Narrow"/>
                <a:ea typeface="Arial Narrow"/>
                <a:cs typeface="Arial Narrow"/>
                <a:sym typeface="Arial Narrow"/>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Narrow"/>
                <a:ea typeface="Arial Narrow"/>
                <a:cs typeface="Arial Narrow"/>
                <a:sym typeface="Arial Narrow"/>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Narrow"/>
                <a:ea typeface="Arial Narrow"/>
                <a:cs typeface="Arial Narrow"/>
                <a:sym typeface="Arial Narrow"/>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Narrow"/>
                <a:ea typeface="Arial Narrow"/>
                <a:cs typeface="Arial Narrow"/>
                <a:sym typeface="Arial Narrow"/>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Narrow"/>
                <a:ea typeface="Arial Narrow"/>
                <a:cs typeface="Arial Narrow"/>
                <a:sym typeface="Arial Narrow"/>
              </a:defRPr>
            </a:lvl9pPr>
          </a:lstStyle>
          <a:p>
            <a:pPr marL="0" lvl="0" indent="0" algn="l" rtl="0">
              <a:spcBef>
                <a:spcPts val="0"/>
              </a:spcBef>
              <a:spcAft>
                <a:spcPts val="0"/>
              </a:spcAft>
              <a:buNone/>
            </a:pPr>
            <a:r>
              <a:rPr lang="en-US"/>
              <a:t>U.S. Department of Commerce | National Oceanic and Atmospheric Administration | NOAA Fisheries | Page </a:t>
            </a: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3"/>
        <p:cNvGrpSpPr/>
        <p:nvPr/>
      </p:nvGrpSpPr>
      <p:grpSpPr>
        <a:xfrm>
          <a:off x="0" y="0"/>
          <a:ext cx="0" cy="0"/>
          <a:chOff x="0" y="0"/>
          <a:chExt cx="0" cy="0"/>
        </a:xfrm>
      </p:grpSpPr>
      <p:sp>
        <p:nvSpPr>
          <p:cNvPr id="24" name="Google Shape;24;g13c549dc311_7_14"/>
          <p:cNvSpPr txBox="1">
            <a:spLocks noGrp="1"/>
          </p:cNvSpPr>
          <p:nvPr>
            <p:ph type="ctrTitle"/>
          </p:nvPr>
        </p:nvSpPr>
        <p:spPr>
          <a:xfrm>
            <a:off x="914400" y="2130426"/>
            <a:ext cx="10363200" cy="1470025"/>
          </a:xfrm>
          <a:prstGeom prst="rect">
            <a:avLst/>
          </a:prstGeom>
          <a:noFill/>
          <a:ln>
            <a:noFill/>
          </a:ln>
        </p:spPr>
        <p:txBody>
          <a:bodyPr spcFirstLastPara="1" wrap="square" lIns="91425" tIns="45700" rIns="91425" bIns="45700" anchor="t" anchorCtr="0">
            <a:noAutofit/>
          </a:bodyPr>
          <a:lstStyle>
            <a:lvl1pPr marR="0" lvl="0" algn="r" rtl="0">
              <a:lnSpc>
                <a:spcPct val="80000"/>
              </a:lnSpc>
              <a:spcBef>
                <a:spcPts val="0"/>
              </a:spcBef>
              <a:spcAft>
                <a:spcPts val="0"/>
              </a:spcAft>
              <a:buClr>
                <a:schemeClr val="accent1"/>
              </a:buClr>
              <a:buSzPts val="4400"/>
              <a:buFont typeface="Arial Narrow"/>
              <a:buNone/>
              <a:defRPr sz="4400" b="1" i="0" u="none" strike="noStrike" cap="none">
                <a:solidFill>
                  <a:schemeClr val="accent1"/>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5" name="Google Shape;25;g13c549dc311_7_14"/>
          <p:cNvSpPr txBox="1">
            <a:spLocks noGrp="1"/>
          </p:cNvSpPr>
          <p:nvPr>
            <p:ph type="subTitle" idx="1"/>
          </p:nvPr>
        </p:nvSpPr>
        <p:spPr>
          <a:xfrm>
            <a:off x="1828800" y="3886200"/>
            <a:ext cx="8534400" cy="1752600"/>
          </a:xfrm>
          <a:prstGeom prst="rect">
            <a:avLst/>
          </a:prstGeom>
          <a:noFill/>
          <a:ln>
            <a:noFill/>
          </a:ln>
        </p:spPr>
        <p:txBody>
          <a:bodyPr spcFirstLastPara="1" wrap="square" lIns="91425" tIns="45700" rIns="91425" bIns="45700" anchor="t" anchorCtr="0">
            <a:noAutofit/>
          </a:bodyPr>
          <a:lstStyle>
            <a:lvl1pPr marR="0" lvl="0" algn="ctr" rtl="0">
              <a:lnSpc>
                <a:spcPct val="100000"/>
              </a:lnSpc>
              <a:spcBef>
                <a:spcPts val="480"/>
              </a:spcBef>
              <a:spcAft>
                <a:spcPts val="0"/>
              </a:spcAft>
              <a:buClr>
                <a:srgbClr val="888888"/>
              </a:buClr>
              <a:buSzPts val="2400"/>
              <a:buFont typeface="Arial"/>
              <a:buNone/>
              <a:defRPr sz="2400" b="0" i="0" u="none" strike="noStrike" cap="none">
                <a:solidFill>
                  <a:srgbClr val="888888"/>
                </a:solidFill>
                <a:latin typeface="Arial Narrow"/>
                <a:ea typeface="Arial Narrow"/>
                <a:cs typeface="Arial Narrow"/>
                <a:sym typeface="Arial Narrow"/>
              </a:defRPr>
            </a:lvl1pPr>
            <a:lvl2pPr marR="0" lvl="1" algn="ctr" rtl="0">
              <a:lnSpc>
                <a:spcPct val="100000"/>
              </a:lnSpc>
              <a:spcBef>
                <a:spcPts val="640"/>
              </a:spcBef>
              <a:spcAft>
                <a:spcPts val="0"/>
              </a:spcAft>
              <a:buClr>
                <a:srgbClr val="888888"/>
              </a:buClr>
              <a:buSzPts val="3200"/>
              <a:buFont typeface="Arial"/>
              <a:buNone/>
              <a:defRPr sz="3200" b="0" i="0" u="none" strike="noStrike" cap="none">
                <a:solidFill>
                  <a:srgbClr val="888888"/>
                </a:solidFill>
                <a:latin typeface="Arial Narrow"/>
                <a:ea typeface="Arial Narrow"/>
                <a:cs typeface="Arial Narrow"/>
                <a:sym typeface="Arial Narrow"/>
              </a:defRPr>
            </a:lvl2pPr>
            <a:lvl3pPr marR="0" lvl="2" algn="ctr" rtl="0">
              <a:lnSpc>
                <a:spcPct val="100000"/>
              </a:lnSpc>
              <a:spcBef>
                <a:spcPts val="560"/>
              </a:spcBef>
              <a:spcAft>
                <a:spcPts val="0"/>
              </a:spcAft>
              <a:buClr>
                <a:srgbClr val="888888"/>
              </a:buClr>
              <a:buSzPts val="2800"/>
              <a:buFont typeface="Arial"/>
              <a:buNone/>
              <a:defRPr sz="2800" b="0" i="0" u="none" strike="noStrike" cap="none">
                <a:solidFill>
                  <a:srgbClr val="888888"/>
                </a:solidFill>
                <a:latin typeface="Arial Narrow"/>
                <a:ea typeface="Arial Narrow"/>
                <a:cs typeface="Arial Narrow"/>
                <a:sym typeface="Arial Narrow"/>
              </a:defRPr>
            </a:lvl3pPr>
            <a:lvl4pPr marR="0" lvl="3" algn="ctr" rtl="0">
              <a:lnSpc>
                <a:spcPct val="100000"/>
              </a:lnSpc>
              <a:spcBef>
                <a:spcPts val="560"/>
              </a:spcBef>
              <a:spcAft>
                <a:spcPts val="0"/>
              </a:spcAft>
              <a:buClr>
                <a:srgbClr val="888888"/>
              </a:buClr>
              <a:buSzPts val="2800"/>
              <a:buFont typeface="Arial"/>
              <a:buNone/>
              <a:defRPr sz="2800" b="0" i="0" u="none" strike="noStrike" cap="none">
                <a:solidFill>
                  <a:srgbClr val="888888"/>
                </a:solidFill>
                <a:latin typeface="Arial Narrow"/>
                <a:ea typeface="Arial Narrow"/>
                <a:cs typeface="Arial Narrow"/>
                <a:sym typeface="Arial Narrow"/>
              </a:defRPr>
            </a:lvl4pPr>
            <a:lvl5pPr marR="0" lvl="4" algn="ctr" rtl="0">
              <a:lnSpc>
                <a:spcPct val="100000"/>
              </a:lnSpc>
              <a:spcBef>
                <a:spcPts val="560"/>
              </a:spcBef>
              <a:spcAft>
                <a:spcPts val="0"/>
              </a:spcAft>
              <a:buClr>
                <a:srgbClr val="888888"/>
              </a:buClr>
              <a:buSzPts val="2800"/>
              <a:buFont typeface="Arial"/>
              <a:buNone/>
              <a:defRPr sz="2800" b="0" i="0" u="none" strike="noStrike" cap="none">
                <a:solidFill>
                  <a:srgbClr val="888888"/>
                </a:solidFill>
                <a:latin typeface="Arial Narrow"/>
                <a:ea typeface="Arial Narrow"/>
                <a:cs typeface="Arial Narrow"/>
                <a:sym typeface="Arial Narrow"/>
              </a:defRPr>
            </a:lvl5pPr>
            <a:lvl6pPr marR="0" lvl="5"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6pPr>
            <a:lvl7pPr marR="0" lvl="6"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7pPr>
            <a:lvl8pPr marR="0" lvl="7"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8pPr>
            <a:lvl9pPr marR="0" lvl="8"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9pPr>
          </a:lstStyle>
          <a:p>
            <a:endParaRPr/>
          </a:p>
        </p:txBody>
      </p:sp>
      <p:sp>
        <p:nvSpPr>
          <p:cNvPr id="26" name="Google Shape;26;g13c549dc311_7_14"/>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Narrow"/>
                <a:ea typeface="Arial Narrow"/>
                <a:cs typeface="Arial Narrow"/>
                <a:sym typeface="Arial Narrow"/>
              </a:defRPr>
            </a:lvl9pPr>
          </a:lstStyle>
          <a:p>
            <a:endParaRPr/>
          </a:p>
        </p:txBody>
      </p:sp>
      <p:sp>
        <p:nvSpPr>
          <p:cNvPr id="27" name="Google Shape;27;g13c549dc311_7_14"/>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Narrow"/>
                <a:ea typeface="Arial Narrow"/>
                <a:cs typeface="Arial Narrow"/>
                <a:sym typeface="Arial Narrow"/>
              </a:defRPr>
            </a:lvl9pPr>
          </a:lstStyle>
          <a:p>
            <a:endParaRPr/>
          </a:p>
        </p:txBody>
      </p:sp>
      <p:sp>
        <p:nvSpPr>
          <p:cNvPr id="28" name="Google Shape;28;g13c549dc311_7_14"/>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Narrow"/>
                <a:ea typeface="Arial Narrow"/>
                <a:cs typeface="Arial Narrow"/>
                <a:sym typeface="Arial Narrow"/>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Narrow"/>
                <a:ea typeface="Arial Narrow"/>
                <a:cs typeface="Arial Narrow"/>
                <a:sym typeface="Arial Narrow"/>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Narrow"/>
                <a:ea typeface="Arial Narrow"/>
                <a:cs typeface="Arial Narrow"/>
                <a:sym typeface="Arial Narrow"/>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Narrow"/>
                <a:ea typeface="Arial Narrow"/>
                <a:cs typeface="Arial Narrow"/>
                <a:sym typeface="Arial Narrow"/>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Narrow"/>
                <a:ea typeface="Arial Narrow"/>
                <a:cs typeface="Arial Narrow"/>
                <a:sym typeface="Arial Narrow"/>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Narrow"/>
                <a:ea typeface="Arial Narrow"/>
                <a:cs typeface="Arial Narrow"/>
                <a:sym typeface="Arial Narrow"/>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Narrow"/>
                <a:ea typeface="Arial Narrow"/>
                <a:cs typeface="Arial Narrow"/>
                <a:sym typeface="Arial Narrow"/>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Narrow"/>
                <a:ea typeface="Arial Narrow"/>
                <a:cs typeface="Arial Narrow"/>
                <a:sym typeface="Arial Narrow"/>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Narrow"/>
                <a:ea typeface="Arial Narrow"/>
                <a:cs typeface="Arial Narrow"/>
                <a:sym typeface="Arial Narrow"/>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9"/>
        <p:cNvGrpSpPr/>
        <p:nvPr/>
      </p:nvGrpSpPr>
      <p:grpSpPr>
        <a:xfrm>
          <a:off x="0" y="0"/>
          <a:ext cx="0" cy="0"/>
          <a:chOff x="0" y="0"/>
          <a:chExt cx="0" cy="0"/>
        </a:xfrm>
      </p:grpSpPr>
      <p:sp>
        <p:nvSpPr>
          <p:cNvPr id="30" name="Google Shape;30;g13c549dc311_7_20"/>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Narrow"/>
                <a:ea typeface="Arial Narrow"/>
                <a:cs typeface="Arial Narrow"/>
                <a:sym typeface="Arial Narrow"/>
              </a:defRPr>
            </a:lvl9pPr>
          </a:lstStyle>
          <a:p>
            <a:endParaRPr/>
          </a:p>
        </p:txBody>
      </p:sp>
      <p:sp>
        <p:nvSpPr>
          <p:cNvPr id="31" name="Google Shape;31;g13c549dc311_7_20"/>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Narrow"/>
                <a:ea typeface="Arial Narrow"/>
                <a:cs typeface="Arial Narrow"/>
                <a:sym typeface="Arial Narrow"/>
              </a:defRPr>
            </a:lvl9pPr>
          </a:lstStyle>
          <a:p>
            <a:endParaRPr/>
          </a:p>
        </p:txBody>
      </p:sp>
      <p:sp>
        <p:nvSpPr>
          <p:cNvPr id="32" name="Google Shape;32;g13c549dc311_7_20"/>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Narrow"/>
                <a:ea typeface="Arial Narrow"/>
                <a:cs typeface="Arial Narrow"/>
                <a:sym typeface="Arial Narrow"/>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Narrow"/>
                <a:ea typeface="Arial Narrow"/>
                <a:cs typeface="Arial Narrow"/>
                <a:sym typeface="Arial Narrow"/>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Narrow"/>
                <a:ea typeface="Arial Narrow"/>
                <a:cs typeface="Arial Narrow"/>
                <a:sym typeface="Arial Narrow"/>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Narrow"/>
                <a:ea typeface="Arial Narrow"/>
                <a:cs typeface="Arial Narrow"/>
                <a:sym typeface="Arial Narrow"/>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Narrow"/>
                <a:ea typeface="Arial Narrow"/>
                <a:cs typeface="Arial Narrow"/>
                <a:sym typeface="Arial Narrow"/>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Narrow"/>
                <a:ea typeface="Arial Narrow"/>
                <a:cs typeface="Arial Narrow"/>
                <a:sym typeface="Arial Narrow"/>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Narrow"/>
                <a:ea typeface="Arial Narrow"/>
                <a:cs typeface="Arial Narrow"/>
                <a:sym typeface="Arial Narrow"/>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Narrow"/>
                <a:ea typeface="Arial Narrow"/>
                <a:cs typeface="Arial Narrow"/>
                <a:sym typeface="Arial Narrow"/>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Narrow"/>
                <a:ea typeface="Arial Narrow"/>
                <a:cs typeface="Arial Narrow"/>
                <a:sym typeface="Arial Narrow"/>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41"/>
        <p:cNvGrpSpPr/>
        <p:nvPr/>
      </p:nvGrpSpPr>
      <p:grpSpPr>
        <a:xfrm>
          <a:off x="0" y="0"/>
          <a:ext cx="0" cy="0"/>
          <a:chOff x="0" y="0"/>
          <a:chExt cx="0" cy="0"/>
        </a:xfrm>
      </p:grpSpPr>
      <p:sp>
        <p:nvSpPr>
          <p:cNvPr id="42" name="Google Shape;42;p13"/>
          <p:cNvSpPr txBox="1">
            <a:spLocks noGrp="1"/>
          </p:cNvSpPr>
          <p:nvPr>
            <p:ph type="title"/>
          </p:nvPr>
        </p:nvSpPr>
        <p:spPr>
          <a:xfrm>
            <a:off x="528298" y="1155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E4E79"/>
              </a:buClr>
              <a:buSzPts val="3200"/>
              <a:buFont typeface="Arial"/>
              <a:buNone/>
              <a:defRPr b="1" i="0">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1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rgbClr val="262626"/>
              </a:buClr>
              <a:buSzPts val="2800"/>
              <a:buChar char="•"/>
              <a:defRPr b="0" i="0">
                <a:solidFill>
                  <a:srgbClr val="262626"/>
                </a:solidFill>
                <a:latin typeface="Calibri"/>
                <a:ea typeface="Calibri"/>
                <a:cs typeface="Calibri"/>
                <a:sym typeface="Calibri"/>
              </a:defRPr>
            </a:lvl1pPr>
            <a:lvl2pPr marL="914400" lvl="1" indent="-381000" algn="l">
              <a:lnSpc>
                <a:spcPct val="90000"/>
              </a:lnSpc>
              <a:spcBef>
                <a:spcPts val="500"/>
              </a:spcBef>
              <a:spcAft>
                <a:spcPts val="0"/>
              </a:spcAft>
              <a:buClr>
                <a:srgbClr val="262626"/>
              </a:buClr>
              <a:buSzPts val="2400"/>
              <a:buChar char="•"/>
              <a:defRPr>
                <a:solidFill>
                  <a:srgbClr val="262626"/>
                </a:solidFill>
                <a:latin typeface="Helvetica Neue"/>
                <a:ea typeface="Helvetica Neue"/>
                <a:cs typeface="Helvetica Neue"/>
                <a:sym typeface="Helvetica Neue"/>
              </a:defRPr>
            </a:lvl2pPr>
            <a:lvl3pPr marL="1371600" lvl="2" indent="-355600" algn="l">
              <a:lnSpc>
                <a:spcPct val="90000"/>
              </a:lnSpc>
              <a:spcBef>
                <a:spcPts val="500"/>
              </a:spcBef>
              <a:spcAft>
                <a:spcPts val="0"/>
              </a:spcAft>
              <a:buClr>
                <a:srgbClr val="262626"/>
              </a:buClr>
              <a:buSzPts val="2000"/>
              <a:buChar char="•"/>
              <a:defRPr>
                <a:solidFill>
                  <a:srgbClr val="262626"/>
                </a:solidFill>
                <a:latin typeface="Helvetica Neue"/>
                <a:ea typeface="Helvetica Neue"/>
                <a:cs typeface="Helvetica Neue"/>
                <a:sym typeface="Helvetica Neue"/>
              </a:defRPr>
            </a:lvl3pPr>
            <a:lvl4pPr marL="1828800" lvl="3" indent="-342900" algn="l">
              <a:lnSpc>
                <a:spcPct val="90000"/>
              </a:lnSpc>
              <a:spcBef>
                <a:spcPts val="500"/>
              </a:spcBef>
              <a:spcAft>
                <a:spcPts val="0"/>
              </a:spcAft>
              <a:buClr>
                <a:srgbClr val="262626"/>
              </a:buClr>
              <a:buSzPts val="1800"/>
              <a:buChar char="•"/>
              <a:defRPr>
                <a:solidFill>
                  <a:srgbClr val="262626"/>
                </a:solidFill>
                <a:latin typeface="Helvetica Neue"/>
                <a:ea typeface="Helvetica Neue"/>
                <a:cs typeface="Helvetica Neue"/>
                <a:sym typeface="Helvetica Neue"/>
              </a:defRPr>
            </a:lvl4pPr>
            <a:lvl5pPr marL="2286000" lvl="4" indent="-342900" algn="l">
              <a:lnSpc>
                <a:spcPct val="90000"/>
              </a:lnSpc>
              <a:spcBef>
                <a:spcPts val="500"/>
              </a:spcBef>
              <a:spcAft>
                <a:spcPts val="0"/>
              </a:spcAft>
              <a:buClr>
                <a:srgbClr val="262626"/>
              </a:buClr>
              <a:buSzPts val="1800"/>
              <a:buChar char="•"/>
              <a:defRPr>
                <a:solidFill>
                  <a:srgbClr val="262626"/>
                </a:solidFill>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13"/>
          <p:cNvSpPr txBox="1">
            <a:spLocks noGrp="1"/>
          </p:cNvSpPr>
          <p:nvPr>
            <p:ph type="sldNum" idx="12"/>
          </p:nvPr>
        </p:nvSpPr>
        <p:spPr>
          <a:xfrm>
            <a:off x="11054339" y="6441410"/>
            <a:ext cx="1104014"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800"/>
              <a:buFont typeface="Arial"/>
              <a:buNone/>
              <a:defRPr sz="1800" b="0" i="0" u="none" strike="noStrike" cap="none">
                <a:solidFill>
                  <a:srgbClr val="F2F2F2"/>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800"/>
              <a:buFont typeface="Arial"/>
              <a:buNone/>
              <a:defRPr sz="1800" b="0" i="0" u="none" strike="noStrike" cap="none">
                <a:solidFill>
                  <a:srgbClr val="F2F2F2"/>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800"/>
              <a:buFont typeface="Arial"/>
              <a:buNone/>
              <a:defRPr sz="1800" b="0" i="0" u="none" strike="noStrike" cap="none">
                <a:solidFill>
                  <a:srgbClr val="F2F2F2"/>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800"/>
              <a:buFont typeface="Arial"/>
              <a:buNone/>
              <a:defRPr sz="1800" b="0" i="0" u="none" strike="noStrike" cap="none">
                <a:solidFill>
                  <a:srgbClr val="F2F2F2"/>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800"/>
              <a:buFont typeface="Arial"/>
              <a:buNone/>
              <a:defRPr sz="1800" b="0" i="0" u="none" strike="noStrike" cap="none">
                <a:solidFill>
                  <a:srgbClr val="F2F2F2"/>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800"/>
              <a:buFont typeface="Arial"/>
              <a:buNone/>
              <a:defRPr sz="1800" b="0" i="0" u="none" strike="noStrike" cap="none">
                <a:solidFill>
                  <a:srgbClr val="F2F2F2"/>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800"/>
              <a:buFont typeface="Arial"/>
              <a:buNone/>
              <a:defRPr sz="1800" b="0" i="0" u="none" strike="noStrike" cap="none">
                <a:solidFill>
                  <a:srgbClr val="F2F2F2"/>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800"/>
              <a:buFont typeface="Arial"/>
              <a:buNone/>
              <a:defRPr sz="1800" b="0" i="0" u="none" strike="noStrike" cap="none">
                <a:solidFill>
                  <a:srgbClr val="F2F2F2"/>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800"/>
              <a:buFont typeface="Arial"/>
              <a:buNone/>
              <a:defRPr sz="1800" b="0" i="0" u="none" strike="noStrike" cap="none">
                <a:solidFill>
                  <a:srgbClr val="F2F2F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45" name="Google Shape;45;p13"/>
          <p:cNvSpPr txBox="1">
            <a:spLocks noGrp="1"/>
          </p:cNvSpPr>
          <p:nvPr>
            <p:ph type="ftr" idx="11"/>
          </p:nvPr>
        </p:nvSpPr>
        <p:spPr>
          <a:xfrm>
            <a:off x="1200193" y="6441410"/>
            <a:ext cx="9369343"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1200"/>
              </a:spcBef>
              <a:spcAft>
                <a:spcPts val="0"/>
              </a:spcAft>
              <a:buSzPts val="1400"/>
              <a:buNone/>
              <a:defRPr sz="1800">
                <a:solidFill>
                  <a:srgbClr val="F2F2F2"/>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6"/>
        <p:cNvGrpSpPr/>
        <p:nvPr/>
      </p:nvGrpSpPr>
      <p:grpSpPr>
        <a:xfrm>
          <a:off x="0" y="0"/>
          <a:ext cx="0" cy="0"/>
          <a:chOff x="0" y="0"/>
          <a:chExt cx="0" cy="0"/>
        </a:xfrm>
      </p:grpSpPr>
      <p:sp>
        <p:nvSpPr>
          <p:cNvPr id="47" name="Google Shape;47;p12"/>
          <p:cNvSpPr txBox="1">
            <a:spLocks noGrp="1"/>
          </p:cNvSpPr>
          <p:nvPr>
            <p:ph type="title"/>
          </p:nvPr>
        </p:nvSpPr>
        <p:spPr>
          <a:xfrm>
            <a:off x="528298" y="1155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E4E79"/>
              </a:buClr>
              <a:buSzPts val="3200"/>
              <a:buFont typeface="Arial"/>
              <a:buNone/>
              <a:defRPr b="1" i="0">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12"/>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rgbClr val="262626"/>
              </a:buClr>
              <a:buSzPts val="2800"/>
              <a:buChar char="•"/>
              <a:defRPr b="0" i="0">
                <a:solidFill>
                  <a:srgbClr val="262626"/>
                </a:solidFill>
                <a:latin typeface="Calibri"/>
                <a:ea typeface="Calibri"/>
                <a:cs typeface="Calibri"/>
                <a:sym typeface="Calibri"/>
              </a:defRPr>
            </a:lvl1pPr>
            <a:lvl2pPr marL="914400" lvl="1" indent="-381000" algn="l">
              <a:lnSpc>
                <a:spcPct val="90000"/>
              </a:lnSpc>
              <a:spcBef>
                <a:spcPts val="500"/>
              </a:spcBef>
              <a:spcAft>
                <a:spcPts val="0"/>
              </a:spcAft>
              <a:buClr>
                <a:srgbClr val="262626"/>
              </a:buClr>
              <a:buSzPts val="2400"/>
              <a:buChar char="•"/>
              <a:defRPr>
                <a:solidFill>
                  <a:srgbClr val="262626"/>
                </a:solidFill>
                <a:latin typeface="Helvetica Neue"/>
                <a:ea typeface="Helvetica Neue"/>
                <a:cs typeface="Helvetica Neue"/>
                <a:sym typeface="Helvetica Neue"/>
              </a:defRPr>
            </a:lvl2pPr>
            <a:lvl3pPr marL="1371600" lvl="2" indent="-355600" algn="l">
              <a:lnSpc>
                <a:spcPct val="90000"/>
              </a:lnSpc>
              <a:spcBef>
                <a:spcPts val="500"/>
              </a:spcBef>
              <a:spcAft>
                <a:spcPts val="0"/>
              </a:spcAft>
              <a:buClr>
                <a:srgbClr val="262626"/>
              </a:buClr>
              <a:buSzPts val="2000"/>
              <a:buChar char="•"/>
              <a:defRPr>
                <a:solidFill>
                  <a:srgbClr val="262626"/>
                </a:solidFill>
                <a:latin typeface="Helvetica Neue"/>
                <a:ea typeface="Helvetica Neue"/>
                <a:cs typeface="Helvetica Neue"/>
                <a:sym typeface="Helvetica Neue"/>
              </a:defRPr>
            </a:lvl3pPr>
            <a:lvl4pPr marL="1828800" lvl="3" indent="-342900" algn="l">
              <a:lnSpc>
                <a:spcPct val="90000"/>
              </a:lnSpc>
              <a:spcBef>
                <a:spcPts val="500"/>
              </a:spcBef>
              <a:spcAft>
                <a:spcPts val="0"/>
              </a:spcAft>
              <a:buClr>
                <a:srgbClr val="262626"/>
              </a:buClr>
              <a:buSzPts val="1800"/>
              <a:buChar char="•"/>
              <a:defRPr>
                <a:solidFill>
                  <a:srgbClr val="262626"/>
                </a:solidFill>
                <a:latin typeface="Helvetica Neue"/>
                <a:ea typeface="Helvetica Neue"/>
                <a:cs typeface="Helvetica Neue"/>
                <a:sym typeface="Helvetica Neue"/>
              </a:defRPr>
            </a:lvl4pPr>
            <a:lvl5pPr marL="2286000" lvl="4" indent="-342900" algn="l">
              <a:lnSpc>
                <a:spcPct val="90000"/>
              </a:lnSpc>
              <a:spcBef>
                <a:spcPts val="500"/>
              </a:spcBef>
              <a:spcAft>
                <a:spcPts val="0"/>
              </a:spcAft>
              <a:buClr>
                <a:srgbClr val="262626"/>
              </a:buClr>
              <a:buSzPts val="1800"/>
              <a:buChar char="•"/>
              <a:defRPr>
                <a:solidFill>
                  <a:srgbClr val="262626"/>
                </a:solidFill>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 name="Google Shape;49;p12"/>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rgbClr val="262626"/>
              </a:buClr>
              <a:buSzPts val="2800"/>
              <a:buChar char="•"/>
              <a:defRPr b="0" i="0">
                <a:solidFill>
                  <a:srgbClr val="262626"/>
                </a:solidFill>
                <a:latin typeface="Calibri"/>
                <a:ea typeface="Calibri"/>
                <a:cs typeface="Calibri"/>
                <a:sym typeface="Calibri"/>
              </a:defRPr>
            </a:lvl1pPr>
            <a:lvl2pPr marL="914400" lvl="1" indent="-381000" algn="l">
              <a:lnSpc>
                <a:spcPct val="90000"/>
              </a:lnSpc>
              <a:spcBef>
                <a:spcPts val="500"/>
              </a:spcBef>
              <a:spcAft>
                <a:spcPts val="0"/>
              </a:spcAft>
              <a:buClr>
                <a:srgbClr val="262626"/>
              </a:buClr>
              <a:buSzPts val="2400"/>
              <a:buChar char="•"/>
              <a:defRPr>
                <a:solidFill>
                  <a:srgbClr val="262626"/>
                </a:solidFill>
                <a:latin typeface="Helvetica Neue"/>
                <a:ea typeface="Helvetica Neue"/>
                <a:cs typeface="Helvetica Neue"/>
                <a:sym typeface="Helvetica Neue"/>
              </a:defRPr>
            </a:lvl2pPr>
            <a:lvl3pPr marL="1371600" lvl="2" indent="-355600" algn="l">
              <a:lnSpc>
                <a:spcPct val="90000"/>
              </a:lnSpc>
              <a:spcBef>
                <a:spcPts val="500"/>
              </a:spcBef>
              <a:spcAft>
                <a:spcPts val="0"/>
              </a:spcAft>
              <a:buClr>
                <a:srgbClr val="262626"/>
              </a:buClr>
              <a:buSzPts val="2000"/>
              <a:buChar char="•"/>
              <a:defRPr>
                <a:solidFill>
                  <a:srgbClr val="262626"/>
                </a:solidFill>
                <a:latin typeface="Helvetica Neue"/>
                <a:ea typeface="Helvetica Neue"/>
                <a:cs typeface="Helvetica Neue"/>
                <a:sym typeface="Helvetica Neue"/>
              </a:defRPr>
            </a:lvl3pPr>
            <a:lvl4pPr marL="1828800" lvl="3" indent="-342900" algn="l">
              <a:lnSpc>
                <a:spcPct val="90000"/>
              </a:lnSpc>
              <a:spcBef>
                <a:spcPts val="500"/>
              </a:spcBef>
              <a:spcAft>
                <a:spcPts val="0"/>
              </a:spcAft>
              <a:buClr>
                <a:srgbClr val="262626"/>
              </a:buClr>
              <a:buSzPts val="1800"/>
              <a:buChar char="•"/>
              <a:defRPr>
                <a:solidFill>
                  <a:srgbClr val="262626"/>
                </a:solidFill>
                <a:latin typeface="Helvetica Neue"/>
                <a:ea typeface="Helvetica Neue"/>
                <a:cs typeface="Helvetica Neue"/>
                <a:sym typeface="Helvetica Neue"/>
              </a:defRPr>
            </a:lvl4pPr>
            <a:lvl5pPr marL="2286000" lvl="4" indent="-342900" algn="l">
              <a:lnSpc>
                <a:spcPct val="90000"/>
              </a:lnSpc>
              <a:spcBef>
                <a:spcPts val="500"/>
              </a:spcBef>
              <a:spcAft>
                <a:spcPts val="0"/>
              </a:spcAft>
              <a:buClr>
                <a:srgbClr val="262626"/>
              </a:buClr>
              <a:buSzPts val="1800"/>
              <a:buChar char="•"/>
              <a:defRPr>
                <a:solidFill>
                  <a:srgbClr val="262626"/>
                </a:solidFill>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12"/>
          <p:cNvSpPr txBox="1">
            <a:spLocks noGrp="1"/>
          </p:cNvSpPr>
          <p:nvPr>
            <p:ph type="sldNum" idx="12"/>
          </p:nvPr>
        </p:nvSpPr>
        <p:spPr>
          <a:xfrm>
            <a:off x="11041343" y="6441410"/>
            <a:ext cx="1104014"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800"/>
              <a:buFont typeface="Arial"/>
              <a:buNone/>
              <a:defRPr sz="1800" b="0" i="0" u="none" strike="noStrike" cap="none">
                <a:solidFill>
                  <a:srgbClr val="F2F2F2"/>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800"/>
              <a:buFont typeface="Arial"/>
              <a:buNone/>
              <a:defRPr sz="1800" b="0" i="0" u="none" strike="noStrike" cap="none">
                <a:solidFill>
                  <a:srgbClr val="F2F2F2"/>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800"/>
              <a:buFont typeface="Arial"/>
              <a:buNone/>
              <a:defRPr sz="1800" b="0" i="0" u="none" strike="noStrike" cap="none">
                <a:solidFill>
                  <a:srgbClr val="F2F2F2"/>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800"/>
              <a:buFont typeface="Arial"/>
              <a:buNone/>
              <a:defRPr sz="1800" b="0" i="0" u="none" strike="noStrike" cap="none">
                <a:solidFill>
                  <a:srgbClr val="F2F2F2"/>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800"/>
              <a:buFont typeface="Arial"/>
              <a:buNone/>
              <a:defRPr sz="1800" b="0" i="0" u="none" strike="noStrike" cap="none">
                <a:solidFill>
                  <a:srgbClr val="F2F2F2"/>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800"/>
              <a:buFont typeface="Arial"/>
              <a:buNone/>
              <a:defRPr sz="1800" b="0" i="0" u="none" strike="noStrike" cap="none">
                <a:solidFill>
                  <a:srgbClr val="F2F2F2"/>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800"/>
              <a:buFont typeface="Arial"/>
              <a:buNone/>
              <a:defRPr sz="1800" b="0" i="0" u="none" strike="noStrike" cap="none">
                <a:solidFill>
                  <a:srgbClr val="F2F2F2"/>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800"/>
              <a:buFont typeface="Arial"/>
              <a:buNone/>
              <a:defRPr sz="1800" b="0" i="0" u="none" strike="noStrike" cap="none">
                <a:solidFill>
                  <a:srgbClr val="F2F2F2"/>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800"/>
              <a:buFont typeface="Arial"/>
              <a:buNone/>
              <a:defRPr sz="1800" b="0" i="0" u="none" strike="noStrike" cap="none">
                <a:solidFill>
                  <a:srgbClr val="F2F2F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r>
              <a:rPr lang="en-US"/>
              <a:t> </a:t>
            </a:r>
            <a:endParaRPr>
              <a:solidFill>
                <a:schemeClr val="lt1"/>
              </a:solidFill>
            </a:endParaRPr>
          </a:p>
        </p:txBody>
      </p:sp>
      <p:sp>
        <p:nvSpPr>
          <p:cNvPr id="51" name="Google Shape;51;p12"/>
          <p:cNvSpPr txBox="1">
            <a:spLocks noGrp="1"/>
          </p:cNvSpPr>
          <p:nvPr>
            <p:ph type="ftr" idx="11"/>
          </p:nvPr>
        </p:nvSpPr>
        <p:spPr>
          <a:xfrm>
            <a:off x="1221458" y="6441410"/>
            <a:ext cx="9369343"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1200"/>
              </a:spcBef>
              <a:spcAft>
                <a:spcPts val="0"/>
              </a:spcAft>
              <a:buSzPts val="1400"/>
              <a:buNone/>
              <a:defRPr sz="1800" b="0" i="0">
                <a:solidFill>
                  <a:srgbClr val="F2F2F2"/>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14_Title and Content">
  <p:cSld name="14_Title and Content">
    <p:spTree>
      <p:nvGrpSpPr>
        <p:cNvPr id="1" name="Shape 52"/>
        <p:cNvGrpSpPr/>
        <p:nvPr/>
      </p:nvGrpSpPr>
      <p:grpSpPr>
        <a:xfrm>
          <a:off x="0" y="0"/>
          <a:ext cx="0" cy="0"/>
          <a:chOff x="0" y="0"/>
          <a:chExt cx="0" cy="0"/>
        </a:xfrm>
      </p:grpSpPr>
      <p:sp>
        <p:nvSpPr>
          <p:cNvPr id="53" name="Google Shape;53;p15"/>
          <p:cNvSpPr txBox="1">
            <a:spLocks noGrp="1"/>
          </p:cNvSpPr>
          <p:nvPr>
            <p:ph type="title"/>
          </p:nvPr>
        </p:nvSpPr>
        <p:spPr>
          <a:xfrm>
            <a:off x="639829" y="219471"/>
            <a:ext cx="7521127" cy="314028"/>
          </a:xfrm>
          <a:prstGeom prst="rect">
            <a:avLst/>
          </a:prstGeom>
          <a:noFill/>
          <a:ln>
            <a:noFill/>
          </a:ln>
        </p:spPr>
        <p:txBody>
          <a:bodyPr spcFirstLastPara="1" wrap="square" lIns="0" tIns="0" rIns="0" bIns="0" anchor="t" anchorCtr="0">
            <a:noAutofit/>
          </a:bodyPr>
          <a:lstStyle>
            <a:lvl1pPr marR="0" lvl="0" algn="l">
              <a:lnSpc>
                <a:spcPct val="90000"/>
              </a:lnSpc>
              <a:spcBef>
                <a:spcPts val="0"/>
              </a:spcBef>
              <a:spcAft>
                <a:spcPts val="0"/>
              </a:spcAft>
              <a:buClr>
                <a:srgbClr val="2E6191"/>
              </a:buClr>
              <a:buSzPts val="1400"/>
              <a:buFont typeface="Arial"/>
              <a:buNone/>
              <a:defRPr sz="2800" b="1" i="0" u="none" strike="noStrike" cap="none">
                <a:solidFill>
                  <a:srgbClr val="2E6191"/>
                </a:solidFill>
                <a:latin typeface="Calibri"/>
                <a:ea typeface="Calibri"/>
                <a:cs typeface="Calibri"/>
                <a:sym typeface="Calibri"/>
              </a:defRPr>
            </a:lvl1pPr>
            <a:lvl2pPr marR="0" lvl="1" algn="l">
              <a:lnSpc>
                <a:spcPct val="100000"/>
              </a:lnSpc>
              <a:spcBef>
                <a:spcPts val="0"/>
              </a:spcBef>
              <a:spcAft>
                <a:spcPts val="0"/>
              </a:spcAft>
              <a:buClr>
                <a:schemeClr val="dk2"/>
              </a:buClr>
              <a:buSzPts val="1400"/>
              <a:buFont typeface="Arial"/>
              <a:buNone/>
              <a:defRPr sz="1900" b="1" i="0" u="none" strike="noStrike" cap="none">
                <a:solidFill>
                  <a:schemeClr val="dk2"/>
                </a:solidFill>
                <a:latin typeface="Arial"/>
                <a:ea typeface="Arial"/>
                <a:cs typeface="Arial"/>
                <a:sym typeface="Arial"/>
              </a:defRPr>
            </a:lvl2pPr>
            <a:lvl3pPr marR="0" lvl="2" algn="l">
              <a:lnSpc>
                <a:spcPct val="100000"/>
              </a:lnSpc>
              <a:spcBef>
                <a:spcPts val="0"/>
              </a:spcBef>
              <a:spcAft>
                <a:spcPts val="0"/>
              </a:spcAft>
              <a:buClr>
                <a:schemeClr val="dk2"/>
              </a:buClr>
              <a:buSzPts val="1400"/>
              <a:buFont typeface="Arial"/>
              <a:buNone/>
              <a:defRPr sz="1900" b="1" i="0" u="none" strike="noStrike" cap="none">
                <a:solidFill>
                  <a:schemeClr val="dk2"/>
                </a:solidFill>
                <a:latin typeface="Arial"/>
                <a:ea typeface="Arial"/>
                <a:cs typeface="Arial"/>
                <a:sym typeface="Arial"/>
              </a:defRPr>
            </a:lvl3pPr>
            <a:lvl4pPr marR="0" lvl="3" algn="l">
              <a:lnSpc>
                <a:spcPct val="100000"/>
              </a:lnSpc>
              <a:spcBef>
                <a:spcPts val="0"/>
              </a:spcBef>
              <a:spcAft>
                <a:spcPts val="0"/>
              </a:spcAft>
              <a:buClr>
                <a:schemeClr val="dk2"/>
              </a:buClr>
              <a:buSzPts val="1400"/>
              <a:buFont typeface="Arial"/>
              <a:buNone/>
              <a:defRPr sz="1900" b="1" i="0" u="none" strike="noStrike" cap="none">
                <a:solidFill>
                  <a:schemeClr val="dk2"/>
                </a:solidFill>
                <a:latin typeface="Arial"/>
                <a:ea typeface="Arial"/>
                <a:cs typeface="Arial"/>
                <a:sym typeface="Arial"/>
              </a:defRPr>
            </a:lvl4pPr>
            <a:lvl5pPr marR="0" lvl="4" algn="l">
              <a:lnSpc>
                <a:spcPct val="100000"/>
              </a:lnSpc>
              <a:spcBef>
                <a:spcPts val="0"/>
              </a:spcBef>
              <a:spcAft>
                <a:spcPts val="0"/>
              </a:spcAft>
              <a:buClr>
                <a:schemeClr val="dk2"/>
              </a:buClr>
              <a:buSzPts val="1400"/>
              <a:buFont typeface="Arial"/>
              <a:buNone/>
              <a:defRPr sz="1900" b="1" i="0" u="none" strike="noStrike" cap="none">
                <a:solidFill>
                  <a:schemeClr val="dk2"/>
                </a:solidFill>
                <a:latin typeface="Arial"/>
                <a:ea typeface="Arial"/>
                <a:cs typeface="Arial"/>
                <a:sym typeface="Arial"/>
              </a:defRPr>
            </a:lvl5pPr>
            <a:lvl6pPr marR="0" lvl="5" algn="l">
              <a:lnSpc>
                <a:spcPct val="100000"/>
              </a:lnSpc>
              <a:spcBef>
                <a:spcPts val="0"/>
              </a:spcBef>
              <a:spcAft>
                <a:spcPts val="0"/>
              </a:spcAft>
              <a:buClr>
                <a:schemeClr val="dk2"/>
              </a:buClr>
              <a:buSzPts val="1400"/>
              <a:buFont typeface="Arial"/>
              <a:buNone/>
              <a:defRPr sz="1900" b="1" i="0" u="none" strike="noStrike" cap="none">
                <a:solidFill>
                  <a:schemeClr val="dk2"/>
                </a:solidFill>
                <a:latin typeface="Arial"/>
                <a:ea typeface="Arial"/>
                <a:cs typeface="Arial"/>
                <a:sym typeface="Arial"/>
              </a:defRPr>
            </a:lvl6pPr>
            <a:lvl7pPr marR="0" lvl="6" algn="l">
              <a:lnSpc>
                <a:spcPct val="100000"/>
              </a:lnSpc>
              <a:spcBef>
                <a:spcPts val="0"/>
              </a:spcBef>
              <a:spcAft>
                <a:spcPts val="0"/>
              </a:spcAft>
              <a:buClr>
                <a:schemeClr val="dk2"/>
              </a:buClr>
              <a:buSzPts val="1400"/>
              <a:buFont typeface="Arial"/>
              <a:buNone/>
              <a:defRPr sz="1900" b="1" i="0" u="none" strike="noStrike" cap="none">
                <a:solidFill>
                  <a:schemeClr val="dk2"/>
                </a:solidFill>
                <a:latin typeface="Arial"/>
                <a:ea typeface="Arial"/>
                <a:cs typeface="Arial"/>
                <a:sym typeface="Arial"/>
              </a:defRPr>
            </a:lvl7pPr>
            <a:lvl8pPr marR="0" lvl="7" algn="l">
              <a:lnSpc>
                <a:spcPct val="100000"/>
              </a:lnSpc>
              <a:spcBef>
                <a:spcPts val="0"/>
              </a:spcBef>
              <a:spcAft>
                <a:spcPts val="0"/>
              </a:spcAft>
              <a:buClr>
                <a:schemeClr val="dk2"/>
              </a:buClr>
              <a:buSzPts val="1400"/>
              <a:buFont typeface="Arial"/>
              <a:buNone/>
              <a:defRPr sz="1900" b="1" i="0" u="none" strike="noStrike" cap="none">
                <a:solidFill>
                  <a:schemeClr val="dk2"/>
                </a:solidFill>
                <a:latin typeface="Arial"/>
                <a:ea typeface="Arial"/>
                <a:cs typeface="Arial"/>
                <a:sym typeface="Arial"/>
              </a:defRPr>
            </a:lvl8pPr>
            <a:lvl9pPr marR="0" lvl="8" algn="l">
              <a:lnSpc>
                <a:spcPct val="100000"/>
              </a:lnSpc>
              <a:spcBef>
                <a:spcPts val="0"/>
              </a:spcBef>
              <a:spcAft>
                <a:spcPts val="0"/>
              </a:spcAft>
              <a:buClr>
                <a:schemeClr val="dk2"/>
              </a:buClr>
              <a:buSzPts val="1400"/>
              <a:buFont typeface="Arial"/>
              <a:buNone/>
              <a:defRPr sz="1900" b="1" i="0" u="none" strike="noStrike" cap="none">
                <a:solidFill>
                  <a:schemeClr val="dk2"/>
                </a:solidFill>
                <a:latin typeface="Arial"/>
                <a:ea typeface="Arial"/>
                <a:cs typeface="Arial"/>
                <a:sym typeface="Arial"/>
              </a:defRPr>
            </a:lvl9pPr>
          </a:lstStyle>
          <a:p>
            <a:endParaRPr/>
          </a:p>
        </p:txBody>
      </p:sp>
      <p:sp>
        <p:nvSpPr>
          <p:cNvPr id="54" name="Google Shape;54;p15"/>
          <p:cNvSpPr txBox="1">
            <a:spLocks noGrp="1"/>
          </p:cNvSpPr>
          <p:nvPr>
            <p:ph type="body" idx="1"/>
          </p:nvPr>
        </p:nvSpPr>
        <p:spPr>
          <a:xfrm>
            <a:off x="639827" y="1258488"/>
            <a:ext cx="4350892" cy="1256112"/>
          </a:xfrm>
          <a:prstGeom prst="rect">
            <a:avLst/>
          </a:prstGeom>
          <a:noFill/>
          <a:ln>
            <a:noFill/>
          </a:ln>
        </p:spPr>
        <p:txBody>
          <a:bodyPr spcFirstLastPara="1" wrap="square" lIns="0" tIns="0" rIns="0" bIns="0" anchor="t" anchorCtr="0">
            <a:noAutofit/>
          </a:bodyPr>
          <a:lstStyle>
            <a:lvl1pPr marL="457200" marR="0" lvl="0" indent="-228600" algn="l">
              <a:lnSpc>
                <a:spcPct val="90000"/>
              </a:lnSpc>
              <a:spcBef>
                <a:spcPts val="0"/>
              </a:spcBef>
              <a:spcAft>
                <a:spcPts val="0"/>
              </a:spcAft>
              <a:buClr>
                <a:schemeClr val="dk1"/>
              </a:buClr>
              <a:buSzPts val="1400"/>
              <a:buNone/>
              <a:defRPr sz="2000" b="0" i="0" u="none" strike="noStrike" cap="none">
                <a:solidFill>
                  <a:schemeClr val="dk1"/>
                </a:solidFill>
                <a:latin typeface="Calibri"/>
                <a:ea typeface="Calibri"/>
                <a:cs typeface="Calibri"/>
                <a:sym typeface="Calibri"/>
              </a:defRPr>
            </a:lvl1pPr>
            <a:lvl2pPr marL="914400" marR="0" lvl="1" indent="-355600" algn="l">
              <a:lnSpc>
                <a:spcPct val="90000"/>
              </a:lnSpc>
              <a:spcBef>
                <a:spcPts val="0"/>
              </a:spcBef>
              <a:spcAft>
                <a:spcPts val="0"/>
              </a:spcAft>
              <a:buClr>
                <a:schemeClr val="dk2"/>
              </a:buClr>
              <a:buSzPts val="2000"/>
              <a:buFont typeface="Arial"/>
              <a:buChar char="•"/>
              <a:defRPr sz="1600" b="0" i="0" u="none" strike="noStrike" cap="none">
                <a:solidFill>
                  <a:schemeClr val="dk1"/>
                </a:solidFill>
                <a:latin typeface="Arial"/>
                <a:ea typeface="Arial"/>
                <a:cs typeface="Arial"/>
                <a:sym typeface="Arial"/>
              </a:defRPr>
            </a:lvl2pPr>
            <a:lvl3pPr marL="1371600" marR="0" lvl="2" indent="-350519" algn="l">
              <a:lnSpc>
                <a:spcPct val="90000"/>
              </a:lnSpc>
              <a:spcBef>
                <a:spcPts val="0"/>
              </a:spcBef>
              <a:spcAft>
                <a:spcPts val="0"/>
              </a:spcAft>
              <a:buClr>
                <a:schemeClr val="dk2"/>
              </a:buClr>
              <a:buSzPts val="1920"/>
              <a:buFont typeface="Arial"/>
              <a:buChar char="–"/>
              <a:defRPr sz="1600" b="0" i="0" u="none" strike="noStrike" cap="none">
                <a:solidFill>
                  <a:schemeClr val="dk1"/>
                </a:solidFill>
                <a:latin typeface="Arial"/>
                <a:ea typeface="Arial"/>
                <a:cs typeface="Arial"/>
                <a:sym typeface="Arial"/>
              </a:defRPr>
            </a:lvl3pPr>
            <a:lvl4pPr marL="1828800" marR="0" lvl="3" indent="-330200" algn="l">
              <a:lnSpc>
                <a:spcPct val="90000"/>
              </a:lnSpc>
              <a:spcBef>
                <a:spcPts val="0"/>
              </a:spcBef>
              <a:spcAft>
                <a:spcPts val="0"/>
              </a:spcAft>
              <a:buClr>
                <a:schemeClr val="dk2"/>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19023" algn="l">
              <a:lnSpc>
                <a:spcPct val="90000"/>
              </a:lnSpc>
              <a:spcBef>
                <a:spcPts val="0"/>
              </a:spcBef>
              <a:spcAft>
                <a:spcPts val="0"/>
              </a:spcAft>
              <a:buClr>
                <a:schemeClr val="dk2"/>
              </a:buClr>
              <a:buSzPts val="1424"/>
              <a:buFont typeface="Arial"/>
              <a:buChar char="-"/>
              <a:defRPr sz="1600" b="0" i="0" u="none" strike="noStrike" cap="none">
                <a:solidFill>
                  <a:schemeClr val="dk1"/>
                </a:solidFill>
                <a:latin typeface="Arial"/>
                <a:ea typeface="Arial"/>
                <a:cs typeface="Arial"/>
                <a:sym typeface="Arial"/>
              </a:defRPr>
            </a:lvl5pPr>
            <a:lvl6pPr marL="2743200" marR="0" lvl="5" indent="-319023" algn="l">
              <a:lnSpc>
                <a:spcPct val="90000"/>
              </a:lnSpc>
              <a:spcBef>
                <a:spcPts val="0"/>
              </a:spcBef>
              <a:spcAft>
                <a:spcPts val="0"/>
              </a:spcAft>
              <a:buClr>
                <a:schemeClr val="dk2"/>
              </a:buClr>
              <a:buSzPts val="1424"/>
              <a:buFont typeface="Arial"/>
              <a:buChar char="-"/>
              <a:defRPr sz="1600" b="0" i="0" u="none" strike="noStrike" cap="none">
                <a:solidFill>
                  <a:schemeClr val="dk1"/>
                </a:solidFill>
                <a:latin typeface="Arial"/>
                <a:ea typeface="Arial"/>
                <a:cs typeface="Arial"/>
                <a:sym typeface="Arial"/>
              </a:defRPr>
            </a:lvl6pPr>
            <a:lvl7pPr marL="3200400" marR="0" lvl="6" indent="-319023" algn="l">
              <a:lnSpc>
                <a:spcPct val="90000"/>
              </a:lnSpc>
              <a:spcBef>
                <a:spcPts val="0"/>
              </a:spcBef>
              <a:spcAft>
                <a:spcPts val="0"/>
              </a:spcAft>
              <a:buClr>
                <a:schemeClr val="dk2"/>
              </a:buClr>
              <a:buSzPts val="1424"/>
              <a:buFont typeface="Arial"/>
              <a:buChar char="-"/>
              <a:defRPr sz="1600" b="0" i="0" u="none" strike="noStrike" cap="none">
                <a:solidFill>
                  <a:schemeClr val="dk1"/>
                </a:solidFill>
                <a:latin typeface="Arial"/>
                <a:ea typeface="Arial"/>
                <a:cs typeface="Arial"/>
                <a:sym typeface="Arial"/>
              </a:defRPr>
            </a:lvl7pPr>
            <a:lvl8pPr marL="3657600" marR="0" lvl="7" indent="-319023" algn="l">
              <a:lnSpc>
                <a:spcPct val="90000"/>
              </a:lnSpc>
              <a:spcBef>
                <a:spcPts val="0"/>
              </a:spcBef>
              <a:spcAft>
                <a:spcPts val="0"/>
              </a:spcAft>
              <a:buClr>
                <a:schemeClr val="dk2"/>
              </a:buClr>
              <a:buSzPts val="1424"/>
              <a:buFont typeface="Arial"/>
              <a:buChar char="-"/>
              <a:defRPr sz="1600" b="0" i="0" u="none" strike="noStrike" cap="none">
                <a:solidFill>
                  <a:schemeClr val="dk1"/>
                </a:solidFill>
                <a:latin typeface="Arial"/>
                <a:ea typeface="Arial"/>
                <a:cs typeface="Arial"/>
                <a:sym typeface="Arial"/>
              </a:defRPr>
            </a:lvl8pPr>
            <a:lvl9pPr marL="4114800" marR="0" lvl="8" indent="-319023" algn="l">
              <a:lnSpc>
                <a:spcPct val="90000"/>
              </a:lnSpc>
              <a:spcBef>
                <a:spcPts val="0"/>
              </a:spcBef>
              <a:spcAft>
                <a:spcPts val="0"/>
              </a:spcAft>
              <a:buClr>
                <a:schemeClr val="dk2"/>
              </a:buClr>
              <a:buSzPts val="1424"/>
              <a:buFont typeface="Arial"/>
              <a:buChar char="-"/>
              <a:defRPr sz="1600" b="0" i="0" u="none" strike="noStrike" cap="none">
                <a:solidFill>
                  <a:schemeClr val="dk1"/>
                </a:solidFill>
                <a:latin typeface="Arial"/>
                <a:ea typeface="Arial"/>
                <a:cs typeface="Arial"/>
                <a:sym typeface="Arial"/>
              </a:defRPr>
            </a:lvl9pPr>
          </a:lstStyle>
          <a:p>
            <a:endParaRPr/>
          </a:p>
        </p:txBody>
      </p:sp>
      <p:cxnSp>
        <p:nvCxnSpPr>
          <p:cNvPr id="55" name="Google Shape;55;p15"/>
          <p:cNvCxnSpPr/>
          <p:nvPr/>
        </p:nvCxnSpPr>
        <p:spPr>
          <a:xfrm>
            <a:off x="1535055" y="753523"/>
            <a:ext cx="9144000" cy="0"/>
          </a:xfrm>
          <a:prstGeom prst="straightConnector1">
            <a:avLst/>
          </a:prstGeom>
          <a:noFill/>
          <a:ln w="31750" cap="flat" cmpd="sng">
            <a:solidFill>
              <a:srgbClr val="2E6191"/>
            </a:solidFill>
            <a:prstDash val="solid"/>
            <a:round/>
            <a:headEnd type="none" w="sm" len="sm"/>
            <a:tailEnd type="none" w="sm" len="sm"/>
          </a:ln>
          <a:effectLst>
            <a:outerShdw blurRad="40000" dist="20000" dir="5400000" rotWithShape="0">
              <a:srgbClr val="000000">
                <a:alpha val="36078"/>
              </a:srgbClr>
            </a:outerShdw>
          </a:effectLst>
        </p:spPr>
      </p:cxn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2_Title and Content">
  <p:cSld name="2_Title and Content">
    <p:spTree>
      <p:nvGrpSpPr>
        <p:cNvPr id="1" name="Shape 56"/>
        <p:cNvGrpSpPr/>
        <p:nvPr/>
      </p:nvGrpSpPr>
      <p:grpSpPr>
        <a:xfrm>
          <a:off x="0" y="0"/>
          <a:ext cx="0" cy="0"/>
          <a:chOff x="0" y="0"/>
          <a:chExt cx="0" cy="0"/>
        </a:xfrm>
      </p:grpSpPr>
      <p:sp>
        <p:nvSpPr>
          <p:cNvPr id="57" name="Google Shape;57;g13c549dc311_1_24"/>
          <p:cNvSpPr txBox="1">
            <a:spLocks noGrp="1"/>
          </p:cNvSpPr>
          <p:nvPr>
            <p:ph type="title"/>
          </p:nvPr>
        </p:nvSpPr>
        <p:spPr>
          <a:xfrm>
            <a:off x="639828" y="219471"/>
            <a:ext cx="7521127" cy="314028"/>
          </a:xfrm>
          <a:prstGeom prst="rect">
            <a:avLst/>
          </a:prstGeom>
          <a:noFill/>
          <a:ln>
            <a:noFill/>
          </a:ln>
        </p:spPr>
        <p:txBody>
          <a:bodyPr spcFirstLastPara="1" wrap="square" lIns="0" tIns="0" rIns="0" bIns="0" anchor="t" anchorCtr="0">
            <a:noAutofit/>
          </a:bodyPr>
          <a:lstStyle>
            <a:lvl1pPr marR="0" lvl="0" algn="l">
              <a:lnSpc>
                <a:spcPct val="90000"/>
              </a:lnSpc>
              <a:spcBef>
                <a:spcPts val="0"/>
              </a:spcBef>
              <a:spcAft>
                <a:spcPts val="0"/>
              </a:spcAft>
              <a:buSzPts val="1900"/>
              <a:buNone/>
              <a:defRPr sz="2800" b="1" i="0" u="none" strike="noStrike" cap="none">
                <a:solidFill>
                  <a:srgbClr val="2E6191"/>
                </a:solidFill>
                <a:latin typeface="Calibri"/>
                <a:ea typeface="Calibri"/>
                <a:cs typeface="Calibri"/>
                <a:sym typeface="Calibri"/>
              </a:defRPr>
            </a:lvl1pPr>
            <a:lvl2pPr marR="0" lvl="1" algn="l">
              <a:lnSpc>
                <a:spcPct val="100000"/>
              </a:lnSpc>
              <a:spcBef>
                <a:spcPts val="0"/>
              </a:spcBef>
              <a:spcAft>
                <a:spcPts val="0"/>
              </a:spcAft>
              <a:buSzPts val="1900"/>
              <a:buNone/>
              <a:defRPr sz="1900" b="1" i="0" u="none" strike="noStrike" cap="none">
                <a:solidFill>
                  <a:schemeClr val="dk2"/>
                </a:solidFill>
                <a:latin typeface="Arial"/>
                <a:ea typeface="Arial"/>
                <a:cs typeface="Arial"/>
                <a:sym typeface="Arial"/>
              </a:defRPr>
            </a:lvl2pPr>
            <a:lvl3pPr marR="0" lvl="2" algn="l">
              <a:lnSpc>
                <a:spcPct val="100000"/>
              </a:lnSpc>
              <a:spcBef>
                <a:spcPts val="0"/>
              </a:spcBef>
              <a:spcAft>
                <a:spcPts val="0"/>
              </a:spcAft>
              <a:buSzPts val="1900"/>
              <a:buNone/>
              <a:defRPr sz="1900" b="1" i="0" u="none" strike="noStrike" cap="none">
                <a:solidFill>
                  <a:schemeClr val="dk2"/>
                </a:solidFill>
                <a:latin typeface="Arial"/>
                <a:ea typeface="Arial"/>
                <a:cs typeface="Arial"/>
                <a:sym typeface="Arial"/>
              </a:defRPr>
            </a:lvl3pPr>
            <a:lvl4pPr marR="0" lvl="3" algn="l">
              <a:lnSpc>
                <a:spcPct val="100000"/>
              </a:lnSpc>
              <a:spcBef>
                <a:spcPts val="0"/>
              </a:spcBef>
              <a:spcAft>
                <a:spcPts val="0"/>
              </a:spcAft>
              <a:buSzPts val="1900"/>
              <a:buNone/>
              <a:defRPr sz="1900" b="1" i="0" u="none" strike="noStrike" cap="none">
                <a:solidFill>
                  <a:schemeClr val="dk2"/>
                </a:solidFill>
                <a:latin typeface="Arial"/>
                <a:ea typeface="Arial"/>
                <a:cs typeface="Arial"/>
                <a:sym typeface="Arial"/>
              </a:defRPr>
            </a:lvl4pPr>
            <a:lvl5pPr marR="0" lvl="4" algn="l">
              <a:lnSpc>
                <a:spcPct val="100000"/>
              </a:lnSpc>
              <a:spcBef>
                <a:spcPts val="0"/>
              </a:spcBef>
              <a:spcAft>
                <a:spcPts val="0"/>
              </a:spcAft>
              <a:buSzPts val="1900"/>
              <a:buNone/>
              <a:defRPr sz="1900" b="1" i="0" u="none" strike="noStrike" cap="none">
                <a:solidFill>
                  <a:schemeClr val="dk2"/>
                </a:solidFill>
                <a:latin typeface="Arial"/>
                <a:ea typeface="Arial"/>
                <a:cs typeface="Arial"/>
                <a:sym typeface="Arial"/>
              </a:defRPr>
            </a:lvl5pPr>
            <a:lvl6pPr marR="0" lvl="5" algn="l">
              <a:lnSpc>
                <a:spcPct val="100000"/>
              </a:lnSpc>
              <a:spcBef>
                <a:spcPts val="0"/>
              </a:spcBef>
              <a:spcAft>
                <a:spcPts val="0"/>
              </a:spcAft>
              <a:buSzPts val="1900"/>
              <a:buNone/>
              <a:defRPr sz="1900" b="1" i="0" u="none" strike="noStrike" cap="none">
                <a:solidFill>
                  <a:schemeClr val="dk2"/>
                </a:solidFill>
                <a:latin typeface="Arial"/>
                <a:ea typeface="Arial"/>
                <a:cs typeface="Arial"/>
                <a:sym typeface="Arial"/>
              </a:defRPr>
            </a:lvl6pPr>
            <a:lvl7pPr marR="0" lvl="6" algn="l">
              <a:lnSpc>
                <a:spcPct val="100000"/>
              </a:lnSpc>
              <a:spcBef>
                <a:spcPts val="0"/>
              </a:spcBef>
              <a:spcAft>
                <a:spcPts val="0"/>
              </a:spcAft>
              <a:buSzPts val="1900"/>
              <a:buNone/>
              <a:defRPr sz="1900" b="1" i="0" u="none" strike="noStrike" cap="none">
                <a:solidFill>
                  <a:schemeClr val="dk2"/>
                </a:solidFill>
                <a:latin typeface="Arial"/>
                <a:ea typeface="Arial"/>
                <a:cs typeface="Arial"/>
                <a:sym typeface="Arial"/>
              </a:defRPr>
            </a:lvl7pPr>
            <a:lvl8pPr marR="0" lvl="7" algn="l">
              <a:lnSpc>
                <a:spcPct val="100000"/>
              </a:lnSpc>
              <a:spcBef>
                <a:spcPts val="0"/>
              </a:spcBef>
              <a:spcAft>
                <a:spcPts val="0"/>
              </a:spcAft>
              <a:buSzPts val="1900"/>
              <a:buNone/>
              <a:defRPr sz="1900" b="1" i="0" u="none" strike="noStrike" cap="none">
                <a:solidFill>
                  <a:schemeClr val="dk2"/>
                </a:solidFill>
                <a:latin typeface="Arial"/>
                <a:ea typeface="Arial"/>
                <a:cs typeface="Arial"/>
                <a:sym typeface="Arial"/>
              </a:defRPr>
            </a:lvl8pPr>
            <a:lvl9pPr marR="0" lvl="8" algn="l">
              <a:lnSpc>
                <a:spcPct val="100000"/>
              </a:lnSpc>
              <a:spcBef>
                <a:spcPts val="0"/>
              </a:spcBef>
              <a:spcAft>
                <a:spcPts val="0"/>
              </a:spcAft>
              <a:buSzPts val="1900"/>
              <a:buNone/>
              <a:defRPr sz="1900" b="1" i="0" u="none" strike="noStrike" cap="none">
                <a:solidFill>
                  <a:schemeClr val="dk2"/>
                </a:solidFill>
                <a:latin typeface="Arial"/>
                <a:ea typeface="Arial"/>
                <a:cs typeface="Arial"/>
                <a:sym typeface="Arial"/>
              </a:defRPr>
            </a:lvl9pPr>
          </a:lstStyle>
          <a:p>
            <a:endParaRPr/>
          </a:p>
        </p:txBody>
      </p:sp>
      <p:sp>
        <p:nvSpPr>
          <p:cNvPr id="58" name="Google Shape;58;g13c549dc311_1_24"/>
          <p:cNvSpPr txBox="1">
            <a:spLocks noGrp="1"/>
          </p:cNvSpPr>
          <p:nvPr>
            <p:ph type="body" idx="1"/>
          </p:nvPr>
        </p:nvSpPr>
        <p:spPr>
          <a:xfrm>
            <a:off x="639827" y="1258488"/>
            <a:ext cx="4350892" cy="1256112"/>
          </a:xfrm>
          <a:prstGeom prst="rect">
            <a:avLst/>
          </a:prstGeom>
          <a:noFill/>
          <a:ln>
            <a:noFill/>
          </a:ln>
        </p:spPr>
        <p:txBody>
          <a:bodyPr spcFirstLastPara="1" wrap="square" lIns="0" tIns="0" rIns="0" bIns="0" anchor="t" anchorCtr="0">
            <a:noAutofit/>
          </a:bodyPr>
          <a:lstStyle>
            <a:lvl1pPr marL="457200" marR="0" lvl="0" indent="-228600" algn="l">
              <a:lnSpc>
                <a:spcPct val="90000"/>
              </a:lnSpc>
              <a:spcBef>
                <a:spcPts val="0"/>
              </a:spcBef>
              <a:spcAft>
                <a:spcPts val="0"/>
              </a:spcAft>
              <a:buSzPts val="1900"/>
              <a:buNone/>
              <a:defRPr sz="2000" b="0" i="0" u="none" strike="noStrike" cap="none">
                <a:solidFill>
                  <a:schemeClr val="dk1"/>
                </a:solidFill>
                <a:latin typeface="Calibri"/>
                <a:ea typeface="Calibri"/>
                <a:cs typeface="Calibri"/>
                <a:sym typeface="Calibri"/>
              </a:defRPr>
            </a:lvl1pPr>
            <a:lvl2pPr marL="914400" marR="0" lvl="1" indent="-400050" algn="l">
              <a:lnSpc>
                <a:spcPct val="90000"/>
              </a:lnSpc>
              <a:spcBef>
                <a:spcPts val="0"/>
              </a:spcBef>
              <a:spcAft>
                <a:spcPts val="0"/>
              </a:spcAft>
              <a:buClr>
                <a:schemeClr val="dk2"/>
              </a:buClr>
              <a:buSzPts val="2700"/>
              <a:buFont typeface="Arial"/>
              <a:buChar char="•"/>
              <a:defRPr sz="1600" b="0" i="0" u="none" strike="noStrike" cap="none">
                <a:solidFill>
                  <a:schemeClr val="dk1"/>
                </a:solidFill>
                <a:latin typeface="Arial"/>
                <a:ea typeface="Arial"/>
                <a:cs typeface="Arial"/>
                <a:sym typeface="Arial"/>
              </a:defRPr>
            </a:lvl2pPr>
            <a:lvl3pPr marL="1371600" marR="0" lvl="2" indent="-393700" algn="l">
              <a:lnSpc>
                <a:spcPct val="90000"/>
              </a:lnSpc>
              <a:spcBef>
                <a:spcPts val="0"/>
              </a:spcBef>
              <a:spcAft>
                <a:spcPts val="0"/>
              </a:spcAft>
              <a:buClr>
                <a:schemeClr val="dk2"/>
              </a:buClr>
              <a:buSzPts val="2600"/>
              <a:buFont typeface="Arial"/>
              <a:buChar char="–"/>
              <a:defRPr sz="1600" b="0" i="0" u="none" strike="noStrike" cap="none">
                <a:solidFill>
                  <a:schemeClr val="dk1"/>
                </a:solidFill>
                <a:latin typeface="Arial"/>
                <a:ea typeface="Arial"/>
                <a:cs typeface="Arial"/>
                <a:sym typeface="Arial"/>
              </a:defRPr>
            </a:lvl3pPr>
            <a:lvl4pPr marL="1828800" marR="0" lvl="3" indent="-361950" algn="l">
              <a:lnSpc>
                <a:spcPct val="90000"/>
              </a:lnSpc>
              <a:spcBef>
                <a:spcPts val="0"/>
              </a:spcBef>
              <a:spcAft>
                <a:spcPts val="0"/>
              </a:spcAft>
              <a:buClr>
                <a:schemeClr val="dk2"/>
              </a:buClr>
              <a:buSzPts val="2100"/>
              <a:buFont typeface="Arial"/>
              <a:buChar char="•"/>
              <a:defRPr sz="1600" b="0" i="0" u="none" strike="noStrike" cap="none">
                <a:solidFill>
                  <a:schemeClr val="dk1"/>
                </a:solidFill>
                <a:latin typeface="Arial"/>
                <a:ea typeface="Arial"/>
                <a:cs typeface="Arial"/>
                <a:sym typeface="Arial"/>
              </a:defRPr>
            </a:lvl4pPr>
            <a:lvl5pPr marL="2286000" marR="0" lvl="4" indent="-349250" algn="l">
              <a:lnSpc>
                <a:spcPct val="90000"/>
              </a:lnSpc>
              <a:spcBef>
                <a:spcPts val="0"/>
              </a:spcBef>
              <a:spcAft>
                <a:spcPts val="0"/>
              </a:spcAft>
              <a:buClr>
                <a:schemeClr val="dk2"/>
              </a:buClr>
              <a:buSzPts val="1900"/>
              <a:buFont typeface="Arial"/>
              <a:buChar char="-"/>
              <a:defRPr sz="1600" b="0" i="0" u="none" strike="noStrike" cap="none">
                <a:solidFill>
                  <a:schemeClr val="dk1"/>
                </a:solidFill>
                <a:latin typeface="Arial"/>
                <a:ea typeface="Arial"/>
                <a:cs typeface="Arial"/>
                <a:sym typeface="Arial"/>
              </a:defRPr>
            </a:lvl5pPr>
            <a:lvl6pPr marL="2743200" marR="0" lvl="5" indent="-349250" algn="l">
              <a:lnSpc>
                <a:spcPct val="90000"/>
              </a:lnSpc>
              <a:spcBef>
                <a:spcPts val="0"/>
              </a:spcBef>
              <a:spcAft>
                <a:spcPts val="0"/>
              </a:spcAft>
              <a:buClr>
                <a:schemeClr val="dk2"/>
              </a:buClr>
              <a:buSzPts val="1900"/>
              <a:buFont typeface="Arial"/>
              <a:buChar char="-"/>
              <a:defRPr sz="1600" b="0" i="0" u="none" strike="noStrike" cap="none">
                <a:solidFill>
                  <a:schemeClr val="dk1"/>
                </a:solidFill>
                <a:latin typeface="Arial"/>
                <a:ea typeface="Arial"/>
                <a:cs typeface="Arial"/>
                <a:sym typeface="Arial"/>
              </a:defRPr>
            </a:lvl6pPr>
            <a:lvl7pPr marL="3200400" marR="0" lvl="6" indent="-349250" algn="l">
              <a:lnSpc>
                <a:spcPct val="90000"/>
              </a:lnSpc>
              <a:spcBef>
                <a:spcPts val="0"/>
              </a:spcBef>
              <a:spcAft>
                <a:spcPts val="0"/>
              </a:spcAft>
              <a:buClr>
                <a:schemeClr val="dk2"/>
              </a:buClr>
              <a:buSzPts val="1900"/>
              <a:buFont typeface="Arial"/>
              <a:buChar char="-"/>
              <a:defRPr sz="1600" b="0" i="0" u="none" strike="noStrike" cap="none">
                <a:solidFill>
                  <a:schemeClr val="dk1"/>
                </a:solidFill>
                <a:latin typeface="Arial"/>
                <a:ea typeface="Arial"/>
                <a:cs typeface="Arial"/>
                <a:sym typeface="Arial"/>
              </a:defRPr>
            </a:lvl7pPr>
            <a:lvl8pPr marL="3657600" marR="0" lvl="7" indent="-349250" algn="l">
              <a:lnSpc>
                <a:spcPct val="90000"/>
              </a:lnSpc>
              <a:spcBef>
                <a:spcPts val="0"/>
              </a:spcBef>
              <a:spcAft>
                <a:spcPts val="0"/>
              </a:spcAft>
              <a:buClr>
                <a:schemeClr val="dk2"/>
              </a:buClr>
              <a:buSzPts val="1900"/>
              <a:buFont typeface="Arial"/>
              <a:buChar char="-"/>
              <a:defRPr sz="1600" b="0" i="0" u="none" strike="noStrike" cap="none">
                <a:solidFill>
                  <a:schemeClr val="dk1"/>
                </a:solidFill>
                <a:latin typeface="Arial"/>
                <a:ea typeface="Arial"/>
                <a:cs typeface="Arial"/>
                <a:sym typeface="Arial"/>
              </a:defRPr>
            </a:lvl8pPr>
            <a:lvl9pPr marL="4114800" marR="0" lvl="8" indent="-349250" algn="l">
              <a:lnSpc>
                <a:spcPct val="90000"/>
              </a:lnSpc>
              <a:spcBef>
                <a:spcPts val="0"/>
              </a:spcBef>
              <a:spcAft>
                <a:spcPts val="0"/>
              </a:spcAft>
              <a:buClr>
                <a:schemeClr val="dk2"/>
              </a:buClr>
              <a:buSzPts val="1900"/>
              <a:buFont typeface="Arial"/>
              <a:buChar char="-"/>
              <a:defRPr sz="1600" b="0" i="0" u="none" strike="noStrike" cap="none">
                <a:solidFill>
                  <a:schemeClr val="dk1"/>
                </a:solidFill>
                <a:latin typeface="Arial"/>
                <a:ea typeface="Arial"/>
                <a:cs typeface="Arial"/>
                <a:sym typeface="Arial"/>
              </a:defRPr>
            </a:lvl9pPr>
          </a:lstStyle>
          <a:p>
            <a:endParaRPr/>
          </a:p>
        </p:txBody>
      </p:sp>
      <p:cxnSp>
        <p:nvCxnSpPr>
          <p:cNvPr id="59" name="Google Shape;59;g13c549dc311_1_24"/>
          <p:cNvCxnSpPr/>
          <p:nvPr/>
        </p:nvCxnSpPr>
        <p:spPr>
          <a:xfrm>
            <a:off x="1535055" y="753523"/>
            <a:ext cx="9144000" cy="0"/>
          </a:xfrm>
          <a:prstGeom prst="straightConnector1">
            <a:avLst/>
          </a:prstGeom>
          <a:noFill/>
          <a:ln w="31750" cap="flat" cmpd="sng">
            <a:solidFill>
              <a:srgbClr val="2E6191"/>
            </a:solidFill>
            <a:prstDash val="solid"/>
            <a:round/>
            <a:headEnd type="none" w="sm" len="sm"/>
            <a:tailEnd type="none" w="sm" len="sm"/>
          </a:ln>
          <a:effectLst>
            <a:outerShdw blurRad="40000" dist="20000" dir="5400000" rotWithShape="0">
              <a:srgbClr val="000000">
                <a:alpha val="36078"/>
              </a:srgbClr>
            </a:outerShdw>
          </a:effectLst>
        </p:spPr>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4_Title and Content">
  <p:cSld name="4_Title and Content">
    <p:spTree>
      <p:nvGrpSpPr>
        <p:cNvPr id="1" name="Shape 60"/>
        <p:cNvGrpSpPr/>
        <p:nvPr/>
      </p:nvGrpSpPr>
      <p:grpSpPr>
        <a:xfrm>
          <a:off x="0" y="0"/>
          <a:ext cx="0" cy="0"/>
          <a:chOff x="0" y="0"/>
          <a:chExt cx="0" cy="0"/>
        </a:xfrm>
      </p:grpSpPr>
      <p:sp>
        <p:nvSpPr>
          <p:cNvPr id="61" name="Google Shape;61;p14"/>
          <p:cNvSpPr txBox="1">
            <a:spLocks noGrp="1"/>
          </p:cNvSpPr>
          <p:nvPr>
            <p:ph type="title"/>
          </p:nvPr>
        </p:nvSpPr>
        <p:spPr>
          <a:xfrm>
            <a:off x="639829" y="219471"/>
            <a:ext cx="7521127" cy="314028"/>
          </a:xfrm>
          <a:prstGeom prst="rect">
            <a:avLst/>
          </a:prstGeom>
          <a:noFill/>
          <a:ln>
            <a:noFill/>
          </a:ln>
        </p:spPr>
        <p:txBody>
          <a:bodyPr spcFirstLastPara="1" wrap="square" lIns="0" tIns="0" rIns="0" bIns="0" anchor="t" anchorCtr="0">
            <a:noAutofit/>
          </a:bodyPr>
          <a:lstStyle>
            <a:lvl1pPr marR="0" lvl="0" algn="l">
              <a:lnSpc>
                <a:spcPct val="90000"/>
              </a:lnSpc>
              <a:spcBef>
                <a:spcPts val="0"/>
              </a:spcBef>
              <a:spcAft>
                <a:spcPts val="0"/>
              </a:spcAft>
              <a:buClr>
                <a:srgbClr val="2E6191"/>
              </a:buClr>
              <a:buSzPts val="1400"/>
              <a:buFont typeface="Arial"/>
              <a:buNone/>
              <a:defRPr sz="2800" b="1" i="0" u="none" strike="noStrike" cap="none">
                <a:solidFill>
                  <a:srgbClr val="2E6191"/>
                </a:solidFill>
                <a:latin typeface="Calibri"/>
                <a:ea typeface="Calibri"/>
                <a:cs typeface="Calibri"/>
                <a:sym typeface="Calibri"/>
              </a:defRPr>
            </a:lvl1pPr>
            <a:lvl2pPr marR="0" lvl="1" algn="l">
              <a:lnSpc>
                <a:spcPct val="100000"/>
              </a:lnSpc>
              <a:spcBef>
                <a:spcPts val="0"/>
              </a:spcBef>
              <a:spcAft>
                <a:spcPts val="0"/>
              </a:spcAft>
              <a:buClr>
                <a:schemeClr val="dk2"/>
              </a:buClr>
              <a:buSzPts val="1400"/>
              <a:buFont typeface="Arial"/>
              <a:buNone/>
              <a:defRPr sz="1900" b="1" i="0" u="none" strike="noStrike" cap="none">
                <a:solidFill>
                  <a:schemeClr val="dk2"/>
                </a:solidFill>
                <a:latin typeface="Arial"/>
                <a:ea typeface="Arial"/>
                <a:cs typeface="Arial"/>
                <a:sym typeface="Arial"/>
              </a:defRPr>
            </a:lvl2pPr>
            <a:lvl3pPr marR="0" lvl="2" algn="l">
              <a:lnSpc>
                <a:spcPct val="100000"/>
              </a:lnSpc>
              <a:spcBef>
                <a:spcPts val="0"/>
              </a:spcBef>
              <a:spcAft>
                <a:spcPts val="0"/>
              </a:spcAft>
              <a:buClr>
                <a:schemeClr val="dk2"/>
              </a:buClr>
              <a:buSzPts val="1400"/>
              <a:buFont typeface="Arial"/>
              <a:buNone/>
              <a:defRPr sz="1900" b="1" i="0" u="none" strike="noStrike" cap="none">
                <a:solidFill>
                  <a:schemeClr val="dk2"/>
                </a:solidFill>
                <a:latin typeface="Arial"/>
                <a:ea typeface="Arial"/>
                <a:cs typeface="Arial"/>
                <a:sym typeface="Arial"/>
              </a:defRPr>
            </a:lvl3pPr>
            <a:lvl4pPr marR="0" lvl="3" algn="l">
              <a:lnSpc>
                <a:spcPct val="100000"/>
              </a:lnSpc>
              <a:spcBef>
                <a:spcPts val="0"/>
              </a:spcBef>
              <a:spcAft>
                <a:spcPts val="0"/>
              </a:spcAft>
              <a:buClr>
                <a:schemeClr val="dk2"/>
              </a:buClr>
              <a:buSzPts val="1400"/>
              <a:buFont typeface="Arial"/>
              <a:buNone/>
              <a:defRPr sz="1900" b="1" i="0" u="none" strike="noStrike" cap="none">
                <a:solidFill>
                  <a:schemeClr val="dk2"/>
                </a:solidFill>
                <a:latin typeface="Arial"/>
                <a:ea typeface="Arial"/>
                <a:cs typeface="Arial"/>
                <a:sym typeface="Arial"/>
              </a:defRPr>
            </a:lvl4pPr>
            <a:lvl5pPr marR="0" lvl="4" algn="l">
              <a:lnSpc>
                <a:spcPct val="100000"/>
              </a:lnSpc>
              <a:spcBef>
                <a:spcPts val="0"/>
              </a:spcBef>
              <a:spcAft>
                <a:spcPts val="0"/>
              </a:spcAft>
              <a:buClr>
                <a:schemeClr val="dk2"/>
              </a:buClr>
              <a:buSzPts val="1400"/>
              <a:buFont typeface="Arial"/>
              <a:buNone/>
              <a:defRPr sz="1900" b="1" i="0" u="none" strike="noStrike" cap="none">
                <a:solidFill>
                  <a:schemeClr val="dk2"/>
                </a:solidFill>
                <a:latin typeface="Arial"/>
                <a:ea typeface="Arial"/>
                <a:cs typeface="Arial"/>
                <a:sym typeface="Arial"/>
              </a:defRPr>
            </a:lvl5pPr>
            <a:lvl6pPr marR="0" lvl="5" algn="l">
              <a:lnSpc>
                <a:spcPct val="100000"/>
              </a:lnSpc>
              <a:spcBef>
                <a:spcPts val="0"/>
              </a:spcBef>
              <a:spcAft>
                <a:spcPts val="0"/>
              </a:spcAft>
              <a:buClr>
                <a:schemeClr val="dk2"/>
              </a:buClr>
              <a:buSzPts val="1400"/>
              <a:buFont typeface="Arial"/>
              <a:buNone/>
              <a:defRPr sz="1900" b="1" i="0" u="none" strike="noStrike" cap="none">
                <a:solidFill>
                  <a:schemeClr val="dk2"/>
                </a:solidFill>
                <a:latin typeface="Arial"/>
                <a:ea typeface="Arial"/>
                <a:cs typeface="Arial"/>
                <a:sym typeface="Arial"/>
              </a:defRPr>
            </a:lvl6pPr>
            <a:lvl7pPr marR="0" lvl="6" algn="l">
              <a:lnSpc>
                <a:spcPct val="100000"/>
              </a:lnSpc>
              <a:spcBef>
                <a:spcPts val="0"/>
              </a:spcBef>
              <a:spcAft>
                <a:spcPts val="0"/>
              </a:spcAft>
              <a:buClr>
                <a:schemeClr val="dk2"/>
              </a:buClr>
              <a:buSzPts val="1400"/>
              <a:buFont typeface="Arial"/>
              <a:buNone/>
              <a:defRPr sz="1900" b="1" i="0" u="none" strike="noStrike" cap="none">
                <a:solidFill>
                  <a:schemeClr val="dk2"/>
                </a:solidFill>
                <a:latin typeface="Arial"/>
                <a:ea typeface="Arial"/>
                <a:cs typeface="Arial"/>
                <a:sym typeface="Arial"/>
              </a:defRPr>
            </a:lvl7pPr>
            <a:lvl8pPr marR="0" lvl="7" algn="l">
              <a:lnSpc>
                <a:spcPct val="100000"/>
              </a:lnSpc>
              <a:spcBef>
                <a:spcPts val="0"/>
              </a:spcBef>
              <a:spcAft>
                <a:spcPts val="0"/>
              </a:spcAft>
              <a:buClr>
                <a:schemeClr val="dk2"/>
              </a:buClr>
              <a:buSzPts val="1400"/>
              <a:buFont typeface="Arial"/>
              <a:buNone/>
              <a:defRPr sz="1900" b="1" i="0" u="none" strike="noStrike" cap="none">
                <a:solidFill>
                  <a:schemeClr val="dk2"/>
                </a:solidFill>
                <a:latin typeface="Arial"/>
                <a:ea typeface="Arial"/>
                <a:cs typeface="Arial"/>
                <a:sym typeface="Arial"/>
              </a:defRPr>
            </a:lvl8pPr>
            <a:lvl9pPr marR="0" lvl="8" algn="l">
              <a:lnSpc>
                <a:spcPct val="100000"/>
              </a:lnSpc>
              <a:spcBef>
                <a:spcPts val="0"/>
              </a:spcBef>
              <a:spcAft>
                <a:spcPts val="0"/>
              </a:spcAft>
              <a:buClr>
                <a:schemeClr val="dk2"/>
              </a:buClr>
              <a:buSzPts val="1400"/>
              <a:buFont typeface="Arial"/>
              <a:buNone/>
              <a:defRPr sz="1900" b="1" i="0" u="none" strike="noStrike" cap="none">
                <a:solidFill>
                  <a:schemeClr val="dk2"/>
                </a:solidFill>
                <a:latin typeface="Arial"/>
                <a:ea typeface="Arial"/>
                <a:cs typeface="Arial"/>
                <a:sym typeface="Arial"/>
              </a:defRPr>
            </a:lvl9pPr>
          </a:lstStyle>
          <a:p>
            <a:endParaRPr/>
          </a:p>
        </p:txBody>
      </p:sp>
      <p:sp>
        <p:nvSpPr>
          <p:cNvPr id="62" name="Google Shape;62;p14"/>
          <p:cNvSpPr txBox="1">
            <a:spLocks noGrp="1"/>
          </p:cNvSpPr>
          <p:nvPr>
            <p:ph type="body" idx="1"/>
          </p:nvPr>
        </p:nvSpPr>
        <p:spPr>
          <a:xfrm>
            <a:off x="639827" y="1258488"/>
            <a:ext cx="4350892" cy="1256112"/>
          </a:xfrm>
          <a:prstGeom prst="rect">
            <a:avLst/>
          </a:prstGeom>
          <a:noFill/>
          <a:ln>
            <a:noFill/>
          </a:ln>
        </p:spPr>
        <p:txBody>
          <a:bodyPr spcFirstLastPara="1" wrap="square" lIns="0" tIns="0" rIns="0" bIns="0" anchor="t" anchorCtr="0">
            <a:noAutofit/>
          </a:bodyPr>
          <a:lstStyle>
            <a:lvl1pPr marL="457200" marR="0" lvl="0" indent="-228600" algn="l">
              <a:lnSpc>
                <a:spcPct val="90000"/>
              </a:lnSpc>
              <a:spcBef>
                <a:spcPts val="0"/>
              </a:spcBef>
              <a:spcAft>
                <a:spcPts val="0"/>
              </a:spcAft>
              <a:buClr>
                <a:schemeClr val="dk1"/>
              </a:buClr>
              <a:buSzPts val="1400"/>
              <a:buNone/>
              <a:defRPr sz="2000" b="0" i="0" u="none" strike="noStrike" cap="none">
                <a:solidFill>
                  <a:schemeClr val="dk1"/>
                </a:solidFill>
                <a:latin typeface="Calibri"/>
                <a:ea typeface="Calibri"/>
                <a:cs typeface="Calibri"/>
                <a:sym typeface="Calibri"/>
              </a:defRPr>
            </a:lvl1pPr>
            <a:lvl2pPr marL="914400" marR="0" lvl="1" indent="-355600" algn="l">
              <a:lnSpc>
                <a:spcPct val="90000"/>
              </a:lnSpc>
              <a:spcBef>
                <a:spcPts val="0"/>
              </a:spcBef>
              <a:spcAft>
                <a:spcPts val="0"/>
              </a:spcAft>
              <a:buClr>
                <a:schemeClr val="dk2"/>
              </a:buClr>
              <a:buSzPts val="2000"/>
              <a:buFont typeface="Arial"/>
              <a:buChar char="•"/>
              <a:defRPr sz="1600" b="0" i="0" u="none" strike="noStrike" cap="none">
                <a:solidFill>
                  <a:schemeClr val="dk1"/>
                </a:solidFill>
                <a:latin typeface="Arial"/>
                <a:ea typeface="Arial"/>
                <a:cs typeface="Arial"/>
                <a:sym typeface="Arial"/>
              </a:defRPr>
            </a:lvl2pPr>
            <a:lvl3pPr marL="1371600" marR="0" lvl="2" indent="-350519" algn="l">
              <a:lnSpc>
                <a:spcPct val="90000"/>
              </a:lnSpc>
              <a:spcBef>
                <a:spcPts val="0"/>
              </a:spcBef>
              <a:spcAft>
                <a:spcPts val="0"/>
              </a:spcAft>
              <a:buClr>
                <a:schemeClr val="dk2"/>
              </a:buClr>
              <a:buSzPts val="1920"/>
              <a:buFont typeface="Arial"/>
              <a:buChar char="–"/>
              <a:defRPr sz="1600" b="0" i="0" u="none" strike="noStrike" cap="none">
                <a:solidFill>
                  <a:schemeClr val="dk1"/>
                </a:solidFill>
                <a:latin typeface="Arial"/>
                <a:ea typeface="Arial"/>
                <a:cs typeface="Arial"/>
                <a:sym typeface="Arial"/>
              </a:defRPr>
            </a:lvl3pPr>
            <a:lvl4pPr marL="1828800" marR="0" lvl="3" indent="-330200" algn="l">
              <a:lnSpc>
                <a:spcPct val="90000"/>
              </a:lnSpc>
              <a:spcBef>
                <a:spcPts val="0"/>
              </a:spcBef>
              <a:spcAft>
                <a:spcPts val="0"/>
              </a:spcAft>
              <a:buClr>
                <a:schemeClr val="dk2"/>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19023" algn="l">
              <a:lnSpc>
                <a:spcPct val="90000"/>
              </a:lnSpc>
              <a:spcBef>
                <a:spcPts val="0"/>
              </a:spcBef>
              <a:spcAft>
                <a:spcPts val="0"/>
              </a:spcAft>
              <a:buClr>
                <a:schemeClr val="dk2"/>
              </a:buClr>
              <a:buSzPts val="1424"/>
              <a:buFont typeface="Arial"/>
              <a:buChar char="-"/>
              <a:defRPr sz="1600" b="0" i="0" u="none" strike="noStrike" cap="none">
                <a:solidFill>
                  <a:schemeClr val="dk1"/>
                </a:solidFill>
                <a:latin typeface="Arial"/>
                <a:ea typeface="Arial"/>
                <a:cs typeface="Arial"/>
                <a:sym typeface="Arial"/>
              </a:defRPr>
            </a:lvl5pPr>
            <a:lvl6pPr marL="2743200" marR="0" lvl="5" indent="-319023" algn="l">
              <a:lnSpc>
                <a:spcPct val="90000"/>
              </a:lnSpc>
              <a:spcBef>
                <a:spcPts val="0"/>
              </a:spcBef>
              <a:spcAft>
                <a:spcPts val="0"/>
              </a:spcAft>
              <a:buClr>
                <a:schemeClr val="dk2"/>
              </a:buClr>
              <a:buSzPts val="1424"/>
              <a:buFont typeface="Arial"/>
              <a:buChar char="-"/>
              <a:defRPr sz="1600" b="0" i="0" u="none" strike="noStrike" cap="none">
                <a:solidFill>
                  <a:schemeClr val="dk1"/>
                </a:solidFill>
                <a:latin typeface="Arial"/>
                <a:ea typeface="Arial"/>
                <a:cs typeface="Arial"/>
                <a:sym typeface="Arial"/>
              </a:defRPr>
            </a:lvl6pPr>
            <a:lvl7pPr marL="3200400" marR="0" lvl="6" indent="-319023" algn="l">
              <a:lnSpc>
                <a:spcPct val="90000"/>
              </a:lnSpc>
              <a:spcBef>
                <a:spcPts val="0"/>
              </a:spcBef>
              <a:spcAft>
                <a:spcPts val="0"/>
              </a:spcAft>
              <a:buClr>
                <a:schemeClr val="dk2"/>
              </a:buClr>
              <a:buSzPts val="1424"/>
              <a:buFont typeface="Arial"/>
              <a:buChar char="-"/>
              <a:defRPr sz="1600" b="0" i="0" u="none" strike="noStrike" cap="none">
                <a:solidFill>
                  <a:schemeClr val="dk1"/>
                </a:solidFill>
                <a:latin typeface="Arial"/>
                <a:ea typeface="Arial"/>
                <a:cs typeface="Arial"/>
                <a:sym typeface="Arial"/>
              </a:defRPr>
            </a:lvl7pPr>
            <a:lvl8pPr marL="3657600" marR="0" lvl="7" indent="-319023" algn="l">
              <a:lnSpc>
                <a:spcPct val="90000"/>
              </a:lnSpc>
              <a:spcBef>
                <a:spcPts val="0"/>
              </a:spcBef>
              <a:spcAft>
                <a:spcPts val="0"/>
              </a:spcAft>
              <a:buClr>
                <a:schemeClr val="dk2"/>
              </a:buClr>
              <a:buSzPts val="1424"/>
              <a:buFont typeface="Arial"/>
              <a:buChar char="-"/>
              <a:defRPr sz="1600" b="0" i="0" u="none" strike="noStrike" cap="none">
                <a:solidFill>
                  <a:schemeClr val="dk1"/>
                </a:solidFill>
                <a:latin typeface="Arial"/>
                <a:ea typeface="Arial"/>
                <a:cs typeface="Arial"/>
                <a:sym typeface="Arial"/>
              </a:defRPr>
            </a:lvl8pPr>
            <a:lvl9pPr marL="4114800" marR="0" lvl="8" indent="-319023" algn="l">
              <a:lnSpc>
                <a:spcPct val="90000"/>
              </a:lnSpc>
              <a:spcBef>
                <a:spcPts val="0"/>
              </a:spcBef>
              <a:spcAft>
                <a:spcPts val="0"/>
              </a:spcAft>
              <a:buClr>
                <a:schemeClr val="dk2"/>
              </a:buClr>
              <a:buSzPts val="1424"/>
              <a:buFont typeface="Arial"/>
              <a:buChar char="-"/>
              <a:defRPr sz="1600" b="0" i="0" u="none" strike="noStrike" cap="none">
                <a:solidFill>
                  <a:schemeClr val="dk1"/>
                </a:solidFill>
                <a:latin typeface="Arial"/>
                <a:ea typeface="Arial"/>
                <a:cs typeface="Arial"/>
                <a:sym typeface="Arial"/>
              </a:defRPr>
            </a:lvl9pPr>
          </a:lstStyle>
          <a:p>
            <a:endParaRPr/>
          </a:p>
        </p:txBody>
      </p:sp>
      <p:cxnSp>
        <p:nvCxnSpPr>
          <p:cNvPr id="63" name="Google Shape;63;p14"/>
          <p:cNvCxnSpPr/>
          <p:nvPr/>
        </p:nvCxnSpPr>
        <p:spPr>
          <a:xfrm>
            <a:off x="1535055" y="753523"/>
            <a:ext cx="9144000" cy="0"/>
          </a:xfrm>
          <a:prstGeom prst="straightConnector1">
            <a:avLst/>
          </a:prstGeom>
          <a:noFill/>
          <a:ln w="31750" cap="flat" cmpd="sng">
            <a:solidFill>
              <a:srgbClr val="2E6191"/>
            </a:solidFill>
            <a:prstDash val="solid"/>
            <a:round/>
            <a:headEnd type="none" w="sm" len="sm"/>
            <a:tailEnd type="none" w="sm" len="sm"/>
          </a:ln>
          <a:effectLst>
            <a:outerShdw blurRad="40000" dist="20000" dir="5400000" rotWithShape="0">
              <a:srgbClr val="000000">
                <a:alpha val="36078"/>
              </a:srgbClr>
            </a:outerShdw>
          </a:effectLst>
        </p:spPr>
      </p:cxn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slideLayout" Target="../slideLayouts/slideLayout17.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slideLayout" Target="../slideLayouts/slideLayout16.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5" Type="http://schemas.openxmlformats.org/officeDocument/2006/relationships/image" Target="../media/image2.png"/><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6">
            <a:alphaModFix/>
          </a:blip>
          <a:stretch>
            <a:fillRect/>
          </a:stretch>
        </a:blipFill>
        <a:effectLst/>
      </p:bgPr>
    </p:bg>
    <p:spTree>
      <p:nvGrpSpPr>
        <p:cNvPr id="1" name="Shape 9"/>
        <p:cNvGrpSpPr/>
        <p:nvPr/>
      </p:nvGrpSpPr>
      <p:grpSpPr>
        <a:xfrm>
          <a:off x="0" y="0"/>
          <a:ext cx="0" cy="0"/>
          <a:chOff x="0" y="0"/>
          <a:chExt cx="0" cy="0"/>
        </a:xfrm>
      </p:grpSpPr>
      <p:sp>
        <p:nvSpPr>
          <p:cNvPr id="10" name="Google Shape;10;g13c549dc311_7_0"/>
          <p:cNvSpPr/>
          <p:nvPr/>
        </p:nvSpPr>
        <p:spPr>
          <a:xfrm>
            <a:off x="-12253" y="4417161"/>
            <a:ext cx="12227564" cy="2457785"/>
          </a:xfrm>
          <a:custGeom>
            <a:avLst/>
            <a:gdLst/>
            <a:ahLst/>
            <a:cxnLst/>
            <a:rect l="l" t="t" r="r" b="b"/>
            <a:pathLst>
              <a:path w="9170673" h="2457785" extrusionOk="0">
                <a:moveTo>
                  <a:pt x="2887" y="2375696"/>
                </a:moveTo>
                <a:cubicBezTo>
                  <a:pt x="23548" y="2372367"/>
                  <a:pt x="7344315" y="2502055"/>
                  <a:pt x="9170673" y="0"/>
                </a:cubicBezTo>
                <a:cubicBezTo>
                  <a:pt x="9168091" y="819774"/>
                  <a:pt x="9157766" y="1631806"/>
                  <a:pt x="9155184" y="2451580"/>
                </a:cubicBezTo>
                <a:lnTo>
                  <a:pt x="0" y="2457785"/>
                </a:lnTo>
                <a:cubicBezTo>
                  <a:pt x="-1" y="2415623"/>
                  <a:pt x="2888" y="2417858"/>
                  <a:pt x="2887" y="2375696"/>
                </a:cubicBezTo>
                <a:close/>
              </a:path>
            </a:pathLst>
          </a:cu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Narrow"/>
              <a:ea typeface="Arial Narrow"/>
              <a:cs typeface="Arial Narrow"/>
              <a:sym typeface="Arial Narrow"/>
            </a:endParaRPr>
          </a:p>
        </p:txBody>
      </p:sp>
      <p:sp>
        <p:nvSpPr>
          <p:cNvPr id="11" name="Google Shape;11;g13c549dc311_7_0"/>
          <p:cNvSpPr/>
          <p:nvPr/>
        </p:nvSpPr>
        <p:spPr>
          <a:xfrm>
            <a:off x="-12253" y="0"/>
            <a:ext cx="12227564" cy="37084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Narrow"/>
              <a:ea typeface="Arial Narrow"/>
              <a:cs typeface="Arial Narrow"/>
              <a:sym typeface="Arial Narrow"/>
            </a:endParaRPr>
          </a:p>
        </p:txBody>
      </p:sp>
      <p:pic>
        <p:nvPicPr>
          <p:cNvPr id="12" name="Google Shape;12;g13c549dc311_7_0"/>
          <p:cNvPicPr preferRelativeResize="0"/>
          <p:nvPr/>
        </p:nvPicPr>
        <p:blipFill rotWithShape="1">
          <a:blip r:embed="rId7">
            <a:alphaModFix/>
          </a:blip>
          <a:srcRect/>
          <a:stretch/>
        </p:blipFill>
        <p:spPr>
          <a:xfrm>
            <a:off x="10668000" y="5405168"/>
            <a:ext cx="1243781" cy="1243781"/>
          </a:xfrm>
          <a:prstGeom prst="rect">
            <a:avLst/>
          </a:prstGeom>
          <a:noFill/>
          <a:ln>
            <a:noFill/>
          </a:ln>
        </p:spPr>
      </p:pic>
      <p:pic>
        <p:nvPicPr>
          <p:cNvPr id="13" name="Google Shape;13;g13c549dc311_7_0"/>
          <p:cNvPicPr preferRelativeResize="0"/>
          <p:nvPr/>
        </p:nvPicPr>
        <p:blipFill rotWithShape="1">
          <a:blip r:embed="rId8">
            <a:alphaModFix/>
          </a:blip>
          <a:srcRect/>
          <a:stretch/>
        </p:blipFill>
        <p:spPr>
          <a:xfrm>
            <a:off x="-17878" y="-97099"/>
            <a:ext cx="9144000" cy="4161577"/>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3"/>
        <p:cNvGrpSpPr/>
        <p:nvPr/>
      </p:nvGrpSpPr>
      <p:grpSpPr>
        <a:xfrm>
          <a:off x="0" y="0"/>
          <a:ext cx="0" cy="0"/>
          <a:chOff x="0" y="0"/>
          <a:chExt cx="0" cy="0"/>
        </a:xfrm>
      </p:grpSpPr>
      <p:sp>
        <p:nvSpPr>
          <p:cNvPr id="34" name="Google Shape;34;p11"/>
          <p:cNvSpPr/>
          <p:nvPr/>
        </p:nvSpPr>
        <p:spPr>
          <a:xfrm>
            <a:off x="0" y="6398651"/>
            <a:ext cx="12192000" cy="457200"/>
          </a:xfrm>
          <a:prstGeom prst="rect">
            <a:avLst/>
          </a:prstGeom>
          <a:solidFill>
            <a:srgbClr val="1E4E79"/>
          </a:solidFill>
          <a:ln>
            <a:noFill/>
          </a:ln>
        </p:spPr>
        <p:txBody>
          <a:bodyPr spcFirstLastPara="1" wrap="square" lIns="91425" tIns="45700" rIns="91425" bIns="45700" anchor="t" anchorCtr="0">
            <a:noAutofit/>
          </a:bodyPr>
          <a:lstStyle/>
          <a:p>
            <a:pPr marL="0" marR="0" lvl="0" indent="0" algn="l" rtl="0">
              <a:lnSpc>
                <a:spcPct val="93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5" name="Google Shape;35;p11"/>
          <p:cNvSpPr txBox="1">
            <a:spLocks noGrp="1"/>
          </p:cNvSpPr>
          <p:nvPr>
            <p:ph type="title"/>
          </p:nvPr>
        </p:nvSpPr>
        <p:spPr>
          <a:xfrm>
            <a:off x="528298" y="1155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1E4E79"/>
              </a:buClr>
              <a:buSzPts val="3200"/>
              <a:buFont typeface="Helvetica Neue"/>
              <a:buNone/>
              <a:defRPr sz="3200" b="0" i="0" u="none" strike="noStrike" cap="none">
                <a:solidFill>
                  <a:srgbClr val="1E4E79"/>
                </a:solidFill>
                <a:latin typeface="Helvetica Neue"/>
                <a:ea typeface="Helvetica Neue"/>
                <a:cs typeface="Helvetica Neue"/>
                <a:sym typeface="Helvetica Neue"/>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dirty="0"/>
          </a:p>
        </p:txBody>
      </p:sp>
      <p:sp>
        <p:nvSpPr>
          <p:cNvPr id="36" name="Google Shape;36;p1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37" name="Google Shape;37;p11"/>
          <p:cNvSpPr/>
          <p:nvPr/>
        </p:nvSpPr>
        <p:spPr>
          <a:xfrm>
            <a:off x="0" y="0"/>
            <a:ext cx="12192000" cy="91440"/>
          </a:xfrm>
          <a:prstGeom prst="rect">
            <a:avLst/>
          </a:prstGeom>
          <a:solidFill>
            <a:srgbClr val="1F4E7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38" name="Google Shape;38;p11"/>
          <p:cNvPicPr preferRelativeResize="0"/>
          <p:nvPr/>
        </p:nvPicPr>
        <p:blipFill rotWithShape="1">
          <a:blip r:embed="rId15">
            <a:alphaModFix/>
          </a:blip>
          <a:srcRect/>
          <a:stretch/>
        </p:blipFill>
        <p:spPr>
          <a:xfrm>
            <a:off x="344806" y="6418969"/>
            <a:ext cx="411480" cy="411480"/>
          </a:xfrm>
          <a:prstGeom prst="rect">
            <a:avLst/>
          </a:prstGeom>
          <a:noFill/>
          <a:ln>
            <a:noFill/>
          </a:ln>
        </p:spPr>
      </p:pic>
      <p:sp>
        <p:nvSpPr>
          <p:cNvPr id="39" name="Google Shape;39;p11"/>
          <p:cNvSpPr txBox="1">
            <a:spLocks noGrp="1"/>
          </p:cNvSpPr>
          <p:nvPr>
            <p:ph type="ftr" idx="11"/>
          </p:nvPr>
        </p:nvSpPr>
        <p:spPr>
          <a:xfrm>
            <a:off x="981636" y="6437032"/>
            <a:ext cx="6916271"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120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40" name="Google Shape;40;p11"/>
          <p:cNvSpPr txBox="1">
            <a:spLocks noGrp="1"/>
          </p:cNvSpPr>
          <p:nvPr>
            <p:ph type="sldNum" idx="12"/>
          </p:nvPr>
        </p:nvSpPr>
        <p:spPr>
          <a:xfrm>
            <a:off x="8610600" y="6450479"/>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54" r:id="rId1"/>
    <p:sldLayoutId id="2147483655" r:id="rId2"/>
    <p:sldLayoutId id="2147483656" r:id="rId3"/>
    <p:sldLayoutId id="2147483657" r:id="rId4"/>
    <p:sldLayoutId id="2147483658" r:id="rId5"/>
    <p:sldLayoutId id="2147483659" r:id="rId6"/>
    <p:sldLayoutId id="2147483660" r:id="rId7"/>
    <p:sldLayoutId id="2147483661" r:id="rId8"/>
    <p:sldLayoutId id="2147483662" r:id="rId9"/>
    <p:sldLayoutId id="2147483663" r:id="rId10"/>
    <p:sldLayoutId id="2147483664" r:id="rId11"/>
    <p:sldLayoutId id="2147483665" r:id="rId12"/>
    <p:sldLayoutId id="2147483666" r:id="rId1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xml"/><Relationship Id="rId7" Type="http://schemas.openxmlformats.org/officeDocument/2006/relationships/image" Target="../media/image5.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mailto:coastwatch.info@noaa.gov" TargetMode="External"/><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7.xml"/><Relationship Id="rId7" Type="http://schemas.openxmlformats.org/officeDocument/2006/relationships/hyperlink" Target="https://www.star.nesdis.noaa.gov/socd/mecb/sar/AKDEMO_products/APL_winds/wind_images2/2021-08/S1A_ESA_2021_08_21_09_59_12_0682855152_061.81W_15.93N_VV_C_nrcs.png" TargetMode="Externa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7.xml"/><Relationship Id="rId7" Type="http://schemas.openxmlformats.org/officeDocument/2006/relationships/hyperlink" Target="https://www.star.nesdis.noaa.gov/socd/mecb/sar/AKDEMO_products/APL_winds/wind_images2/2022-03/S1A_ESA_2022_03_03_22_10_57_0699660657_059.78W_13.43N_VV_C_nrcs.png" TargetMode="Externa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8" Type="http://schemas.openxmlformats.org/officeDocument/2006/relationships/hyperlink" Target="https://www.star.nesdis.noaa.gov/socd/mecb/sar/AKDEMO_products/APL_winds/wind_images2/2020-01/S1B_ESA_2020_01_26_04_07_36_0633326856_156.09W_56.43N_VV_C5_GFS05CDF_wind.png" TargetMode="External"/><Relationship Id="rId3" Type="http://schemas.openxmlformats.org/officeDocument/2006/relationships/slideLayout" Target="../slideLayouts/slideLayout7.xml"/><Relationship Id="rId7" Type="http://schemas.openxmlformats.org/officeDocument/2006/relationships/hyperlink" Target="https://www.star.nesdis.noaa.gov/socd/mecb/sar/AKDEMO_products/APL_winds/wind_images2/2020-01/S1B_ESA_2020_01_26_04_07_36_0633326856_156.09W_56.43N_VV_C_nrcs.png" TargetMode="Externa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notesSlide" Target="../notesSlides/notesSlide12.xml"/><Relationship Id="rId9"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6.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9.xml"/><Relationship Id="rId7" Type="http://schemas.openxmlformats.org/officeDocument/2006/relationships/image" Target="../media/image27.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9.xml"/><Relationship Id="rId7" Type="http://schemas.openxmlformats.org/officeDocument/2006/relationships/image" Target="../media/image30.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6.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7.xml"/><Relationship Id="rId7" Type="http://schemas.openxmlformats.org/officeDocument/2006/relationships/hyperlink" Target="https://www.star.nesdis.noaa.gov/socd/mecb/sar/AKDEMO_products/APL_winds/wind_images2/2023-08/S1A_ESA_2023_08_17_00_17_07_0745546627_092.44W_22.53N_VV_C_nrcs.png" TargetMode="Externa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7.xml"/><Relationship Id="rId7" Type="http://schemas.openxmlformats.org/officeDocument/2006/relationships/image" Target="../media/image37.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7.xml"/><Relationship Id="rId7" Type="http://schemas.openxmlformats.org/officeDocument/2006/relationships/image" Target="../media/image40.gif"/><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6.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5.png"/><Relationship Id="rId5" Type="http://schemas.openxmlformats.org/officeDocument/2006/relationships/image" Target="../media/image7.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6.pn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7.xml"/><Relationship Id="rId7" Type="http://schemas.openxmlformats.org/officeDocument/2006/relationships/image" Target="../media/image45.png"/><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7.xml"/><Relationship Id="rId7" Type="http://schemas.openxmlformats.org/officeDocument/2006/relationships/image" Target="../media/image48.png"/><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47.jpeg"/><Relationship Id="rId5" Type="http://schemas.openxmlformats.org/officeDocument/2006/relationships/image" Target="../media/image46.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6.png"/><Relationship Id="rId5" Type="http://schemas.openxmlformats.org/officeDocument/2006/relationships/image" Target="../media/image50.png"/><Relationship Id="rId4" Type="http://schemas.openxmlformats.org/officeDocument/2006/relationships/image" Target="../media/image49.png"/></Relationships>
</file>

<file path=ppt/slides/_rels/slide2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7.xml"/><Relationship Id="rId7" Type="http://schemas.openxmlformats.org/officeDocument/2006/relationships/image" Target="../media/image53.png"/><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notesSlide" Target="../notesSlides/notesSlide23.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6.png"/><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notesSlide" Target="../notesSlides/notesSlide24.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6.png"/><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notesSlide" Target="../notesSlides/notesSlide25.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6.png"/><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notesSlide" Target="../notesSlides/notesSlide26.xml"/></Relationships>
</file>

<file path=ppt/slides/_rels/slide2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7.xml"/><Relationship Id="rId7" Type="http://schemas.openxmlformats.org/officeDocument/2006/relationships/image" Target="../media/image61.png"/><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notesSlide" Target="../notesSlides/notesSlide27.xml"/></Relationships>
</file>

<file path=ppt/slides/_rels/slide2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7.xml"/><Relationship Id="rId7" Type="http://schemas.openxmlformats.org/officeDocument/2006/relationships/image" Target="../media/image60.png"/><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62.png"/><Relationship Id="rId5" Type="http://schemas.openxmlformats.org/officeDocument/2006/relationships/image" Target="../media/image59.png"/><Relationship Id="rId4" Type="http://schemas.openxmlformats.org/officeDocument/2006/relationships/notesSlide" Target="../notesSlides/notesSlide28.xml"/></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media" Target="../media/media4.m4a"/><Relationship Id="rId7" Type="http://schemas.openxmlformats.org/officeDocument/2006/relationships/image" Target="../media/image5.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notesSlide" Target="../notesSlides/notesSlide3.xml"/><Relationship Id="rId5" Type="http://schemas.openxmlformats.org/officeDocument/2006/relationships/slideLayout" Target="../slideLayouts/slideLayout6.xml"/><Relationship Id="rId4" Type="http://schemas.openxmlformats.org/officeDocument/2006/relationships/audio" Target="../media/media4.m4a"/></Relationships>
</file>

<file path=ppt/slides/_rels/slide3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7.xml"/><Relationship Id="rId7" Type="http://schemas.openxmlformats.org/officeDocument/2006/relationships/image" Target="../media/image63.png"/><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notesSlide" Target="../notesSlides/notesSlide29.xml"/></Relationships>
</file>

<file path=ppt/slides/_rels/slide3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7.xml"/><Relationship Id="rId7" Type="http://schemas.openxmlformats.org/officeDocument/2006/relationships/image" Target="../media/image65.png"/><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hyperlink" Target="https://www.star.nesdis.noaa.gov/socd/mecb/sar/AKDEMO_products/APL_winds/wind_images2/2023-02/S1A_ESA_2023_02_21_00_39_04_0730255144_096.71W_13.09N_VV_C_nrcs.png" TargetMode="External"/><Relationship Id="rId5" Type="http://schemas.openxmlformats.org/officeDocument/2006/relationships/image" Target="../media/image64.png"/><Relationship Id="rId4" Type="http://schemas.openxmlformats.org/officeDocument/2006/relationships/notesSlide" Target="../notesSlides/notesSlide30.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6.png"/><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image" Target="../media/image65.png"/><Relationship Id="rId5" Type="http://schemas.openxmlformats.org/officeDocument/2006/relationships/image" Target="../media/image66.png"/><Relationship Id="rId4" Type="http://schemas.openxmlformats.org/officeDocument/2006/relationships/notesSlide" Target="../notesSlides/notesSlide31.xml"/></Relationships>
</file>

<file path=ppt/slides/_rels/slide3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7.xml"/><Relationship Id="rId7" Type="http://schemas.openxmlformats.org/officeDocument/2006/relationships/image" Target="../media/image67.png"/><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hyperlink" Target="https://cimss.ssec.wisc.edu/satellite-blog/" TargetMode="External"/><Relationship Id="rId5" Type="http://schemas.openxmlformats.org/officeDocument/2006/relationships/hyperlink" Target="https://ovl.oceandatalab.com/" TargetMode="External"/><Relationship Id="rId4" Type="http://schemas.openxmlformats.org/officeDocument/2006/relationships/notesSlide" Target="../notesSlides/notesSlide32.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image" Target="../media/image6.png"/><Relationship Id="rId5" Type="http://schemas.openxmlformats.org/officeDocument/2006/relationships/image" Target="../media/image68.png"/><Relationship Id="rId4" Type="http://schemas.openxmlformats.org/officeDocument/2006/relationships/notesSlide" Target="../notesSlides/notesSlide33.xml"/></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5.xml"/><Relationship Id="rId7" Type="http://schemas.openxmlformats.org/officeDocument/2006/relationships/image" Target="../media/image5.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8.png"/><Relationship Id="rId5" Type="http://schemas.openxmlformats.org/officeDocument/2006/relationships/hyperlink" Target="https://appliedsciences.nasa.gov/join-mission/training/english/arset-introduction-synthetic-aperture-radar" TargetMode="External"/><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6.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6.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1.png"/><Relationship Id="rId5" Type="http://schemas.openxmlformats.org/officeDocument/2006/relationships/image" Target="../media/image5.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6.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8.xml"/><Relationship Id="rId7" Type="http://schemas.openxmlformats.org/officeDocument/2006/relationships/image" Target="../media/image14.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hyperlink" Target="https://www.star.nesdis.noaa.gov/socd/mecb/sar/AKDEMO_products/APL_winds/wind_images2/2023-01/S1A_ESA_2023_01_27_19_55_12_0728164512_034.07W_57.51N_HH_C5_GFS025CDF_wind.png" TargetMode="External"/><Relationship Id="rId5" Type="http://schemas.openxmlformats.org/officeDocument/2006/relationships/image" Target="../media/image12.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6.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pic>
        <p:nvPicPr>
          <p:cNvPr id="110" name="Google Shape;110;g13c549dc311_7_24"/>
          <p:cNvPicPr preferRelativeResize="0"/>
          <p:nvPr/>
        </p:nvPicPr>
        <p:blipFill rotWithShape="1">
          <a:blip r:embed="rId5">
            <a:alphaModFix/>
          </a:blip>
          <a:srcRect/>
          <a:stretch/>
        </p:blipFill>
        <p:spPr>
          <a:xfrm>
            <a:off x="178906" y="2239948"/>
            <a:ext cx="5480296" cy="4209745"/>
          </a:xfrm>
          <a:prstGeom prst="rect">
            <a:avLst/>
          </a:prstGeom>
          <a:noFill/>
          <a:ln>
            <a:noFill/>
          </a:ln>
        </p:spPr>
      </p:pic>
      <p:sp>
        <p:nvSpPr>
          <p:cNvPr id="111" name="Google Shape;111;g13c549dc311_7_24"/>
          <p:cNvSpPr txBox="1">
            <a:spLocks noGrp="1"/>
          </p:cNvSpPr>
          <p:nvPr>
            <p:ph type="title"/>
          </p:nvPr>
        </p:nvSpPr>
        <p:spPr>
          <a:xfrm>
            <a:off x="1761067" y="1064844"/>
            <a:ext cx="10430933" cy="1040550"/>
          </a:xfrm>
          <a:prstGeom prst="rect">
            <a:avLst/>
          </a:prstGeom>
          <a:noFill/>
          <a:ln>
            <a:noFill/>
          </a:ln>
        </p:spPr>
        <p:txBody>
          <a:bodyPr spcFirstLastPara="1" wrap="square" lIns="91425" tIns="45700" rIns="91425" bIns="45700" anchor="t" anchorCtr="0">
            <a:noAutofit/>
          </a:bodyPr>
          <a:lstStyle/>
          <a:p>
            <a:pPr marL="0" lvl="0" indent="0" algn="ctr" rtl="0">
              <a:lnSpc>
                <a:spcPct val="80000"/>
              </a:lnSpc>
              <a:spcBef>
                <a:spcPts val="0"/>
              </a:spcBef>
              <a:spcAft>
                <a:spcPts val="0"/>
              </a:spcAft>
              <a:buSzPts val="5400"/>
              <a:buNone/>
            </a:pPr>
            <a:r>
              <a:rPr lang="en-US" sz="4400"/>
              <a:t>How Various Oceanic and Atmospheric Phenomena Appear in SAR Imagery </a:t>
            </a:r>
            <a:br>
              <a:rPr lang="en-US" sz="4400">
                <a:latin typeface="Arial Narrow"/>
                <a:ea typeface="Arial Narrow"/>
                <a:cs typeface="Arial Narrow"/>
                <a:sym typeface="Arial Narrow"/>
              </a:rPr>
            </a:br>
            <a:endParaRPr sz="4400">
              <a:latin typeface="Arial Narrow"/>
              <a:ea typeface="Arial Narrow"/>
              <a:cs typeface="Arial Narrow"/>
              <a:sym typeface="Arial Narrow"/>
            </a:endParaRPr>
          </a:p>
        </p:txBody>
      </p:sp>
      <p:sp>
        <p:nvSpPr>
          <p:cNvPr id="112" name="Google Shape;112;g13c549dc311_7_24"/>
          <p:cNvSpPr txBox="1">
            <a:spLocks noGrp="1"/>
          </p:cNvSpPr>
          <p:nvPr>
            <p:ph type="body" idx="2"/>
          </p:nvPr>
        </p:nvSpPr>
        <p:spPr>
          <a:xfrm>
            <a:off x="154517" y="6427310"/>
            <a:ext cx="7313083" cy="5778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262626"/>
              </a:buClr>
              <a:buSzPts val="1600"/>
              <a:buNone/>
            </a:pPr>
            <a:r>
              <a:rPr lang="en-US" dirty="0">
                <a:latin typeface="Arial Narrow"/>
                <a:ea typeface="Arial Narrow"/>
                <a:cs typeface="Arial Narrow"/>
                <a:sym typeface="Arial Narrow"/>
              </a:rPr>
              <a:t>Last Updated</a:t>
            </a:r>
            <a:r>
              <a:rPr lang="en-US">
                <a:latin typeface="Arial Narrow"/>
                <a:ea typeface="Arial Narrow"/>
                <a:cs typeface="Arial Narrow"/>
                <a:sym typeface="Arial Narrow"/>
              </a:rPr>
              <a:t>: 12/10/20</a:t>
            </a:r>
            <a:r>
              <a:rPr lang="en-US"/>
              <a:t>24</a:t>
            </a:r>
            <a:endParaRPr dirty="0">
              <a:latin typeface="Arial Narrow"/>
              <a:ea typeface="Arial Narrow"/>
              <a:cs typeface="Arial Narrow"/>
              <a:sym typeface="Arial Narrow"/>
            </a:endParaRPr>
          </a:p>
        </p:txBody>
      </p:sp>
      <p:sp>
        <p:nvSpPr>
          <p:cNvPr id="113" name="Google Shape;113;g13c549dc311_7_24"/>
          <p:cNvSpPr/>
          <p:nvPr/>
        </p:nvSpPr>
        <p:spPr>
          <a:xfrm>
            <a:off x="7953580" y="6296286"/>
            <a:ext cx="2467342" cy="36933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Arial Narrow"/>
                <a:ea typeface="Arial Narrow"/>
                <a:cs typeface="Arial Narrow"/>
                <a:sym typeface="Arial Narrow"/>
                <a:hlinkClick r:id="rId6">
                  <a:extLst>
                    <a:ext uri="{A12FA001-AC4F-418D-AE19-62706E023703}">
                      <ahyp:hlinkClr xmlns:ahyp="http://schemas.microsoft.com/office/drawing/2018/hyperlinkcolor" val="tx"/>
                    </a:ext>
                  </a:extLst>
                </a:hlinkClick>
              </a:rPr>
              <a:t>coastwatch.info@noaa.gov</a:t>
            </a:r>
            <a:endParaRPr sz="1800" b="0" i="0" u="none" strike="noStrike" cap="none">
              <a:solidFill>
                <a:schemeClr val="dk1"/>
              </a:solidFill>
              <a:latin typeface="Arial Narrow"/>
              <a:ea typeface="Arial Narrow"/>
              <a:cs typeface="Arial Narrow"/>
              <a:sym typeface="Arial Narrow"/>
            </a:endParaRPr>
          </a:p>
        </p:txBody>
      </p:sp>
      <p:sp>
        <p:nvSpPr>
          <p:cNvPr id="114" name="Google Shape;114;g13c549dc311_7_24"/>
          <p:cNvSpPr txBox="1"/>
          <p:nvPr/>
        </p:nvSpPr>
        <p:spPr>
          <a:xfrm>
            <a:off x="5559201" y="2426920"/>
            <a:ext cx="6603649" cy="1499700"/>
          </a:xfrm>
          <a:prstGeom prst="rect">
            <a:avLst/>
          </a:prstGeom>
          <a:noFill/>
          <a:ln>
            <a:noFill/>
          </a:ln>
        </p:spPr>
        <p:txBody>
          <a:bodyPr spcFirstLastPara="1" wrap="square" lIns="91425" tIns="45700" rIns="91425" bIns="45700" anchor="t" anchorCtr="0">
            <a:noAutofit/>
          </a:bodyPr>
          <a:lstStyle/>
          <a:p>
            <a:pPr marL="0" marR="0" lvl="0" indent="0" algn="ctr" rtl="0">
              <a:lnSpc>
                <a:spcPct val="80000"/>
              </a:lnSpc>
              <a:spcBef>
                <a:spcPts val="0"/>
              </a:spcBef>
              <a:spcAft>
                <a:spcPts val="0"/>
              </a:spcAft>
              <a:buClr>
                <a:srgbClr val="1F4E79"/>
              </a:buClr>
              <a:buSzPts val="5400"/>
              <a:buFont typeface="Arial Narrow"/>
              <a:buNone/>
            </a:pPr>
            <a:r>
              <a:rPr lang="en-US" sz="3000" b="1" i="0" u="none" strike="noStrike" cap="none">
                <a:solidFill>
                  <a:srgbClr val="1F4E79"/>
                </a:solidFill>
                <a:latin typeface="Arial Narrow"/>
                <a:ea typeface="Arial Narrow"/>
                <a:cs typeface="Arial Narrow"/>
                <a:sym typeface="Arial Narrow"/>
              </a:rPr>
              <a:t>Module 3: Synthetic Aperture Radar Series </a:t>
            </a:r>
            <a:endParaRPr sz="1400" b="0" i="0" u="none" strike="noStrike" cap="none">
              <a:solidFill>
                <a:srgbClr val="000000"/>
              </a:solidFill>
              <a:latin typeface="Calibri"/>
              <a:ea typeface="Calibri"/>
              <a:cs typeface="Calibri"/>
              <a:sym typeface="Calibri"/>
            </a:endParaRPr>
          </a:p>
          <a:p>
            <a:pPr marL="0" marR="0" lvl="0" indent="0" algn="ctr" rtl="0">
              <a:lnSpc>
                <a:spcPct val="80000"/>
              </a:lnSpc>
              <a:spcBef>
                <a:spcPts val="0"/>
              </a:spcBef>
              <a:spcAft>
                <a:spcPts val="0"/>
              </a:spcAft>
              <a:buClr>
                <a:srgbClr val="1F4E79"/>
              </a:buClr>
              <a:buSzPts val="5400"/>
              <a:buFont typeface="Arial Narrow"/>
              <a:buNone/>
            </a:pPr>
            <a:endParaRPr sz="3000" b="1" i="0" u="none" strike="noStrike" cap="none">
              <a:solidFill>
                <a:srgbClr val="1F4E79"/>
              </a:solidFill>
              <a:latin typeface="Arial Narrow"/>
              <a:ea typeface="Arial Narrow"/>
              <a:cs typeface="Arial Narrow"/>
              <a:sym typeface="Arial Narrow"/>
            </a:endParaRPr>
          </a:p>
          <a:p>
            <a:pPr marL="0" marR="0" lvl="0" indent="0" algn="ctr" rtl="0">
              <a:lnSpc>
                <a:spcPct val="80000"/>
              </a:lnSpc>
              <a:spcBef>
                <a:spcPts val="0"/>
              </a:spcBef>
              <a:spcAft>
                <a:spcPts val="0"/>
              </a:spcAft>
              <a:buClr>
                <a:srgbClr val="1F4E79"/>
              </a:buClr>
              <a:buSzPts val="5400"/>
              <a:buFont typeface="Arial Narrow"/>
              <a:buNone/>
            </a:pPr>
            <a:r>
              <a:rPr lang="en-US" sz="3000" b="1" i="0" u="none" strike="noStrike" cap="none">
                <a:solidFill>
                  <a:srgbClr val="1F4E79"/>
                </a:solidFill>
                <a:latin typeface="Arial Narrow"/>
                <a:ea typeface="Arial Narrow"/>
                <a:cs typeface="Arial Narrow"/>
                <a:sym typeface="Arial Narrow"/>
              </a:rPr>
              <a:t>NOAA CoastWatch Satellite Courses</a:t>
            </a:r>
            <a:endParaRPr sz="1400" b="0" i="0" u="none" strike="noStrike" cap="none">
              <a:solidFill>
                <a:srgbClr val="000000"/>
              </a:solidFill>
              <a:latin typeface="Calibri"/>
              <a:ea typeface="Calibri"/>
              <a:cs typeface="Calibri"/>
              <a:sym typeface="Calibri"/>
            </a:endParaRPr>
          </a:p>
        </p:txBody>
      </p:sp>
      <p:sp>
        <p:nvSpPr>
          <p:cNvPr id="115" name="Google Shape;115;g13c549dc311_7_24"/>
          <p:cNvSpPr txBox="1"/>
          <p:nvPr/>
        </p:nvSpPr>
        <p:spPr>
          <a:xfrm>
            <a:off x="2674175" y="5988525"/>
            <a:ext cx="2650500" cy="677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Arial Narrow"/>
                <a:ea typeface="Arial Narrow"/>
                <a:cs typeface="Arial Narrow"/>
                <a:sym typeface="Arial Narrow"/>
              </a:rPr>
              <a:t>Sentinel-1 SAR image </a:t>
            </a:r>
            <a:br>
              <a:rPr lang="en-US" sz="1600" b="0" i="0" u="none" strike="noStrike" cap="none">
                <a:solidFill>
                  <a:schemeClr val="dk1"/>
                </a:solidFill>
                <a:latin typeface="Arial Narrow"/>
                <a:ea typeface="Arial Narrow"/>
                <a:cs typeface="Arial Narrow"/>
                <a:sym typeface="Arial Narrow"/>
              </a:rPr>
            </a:br>
            <a:r>
              <a:rPr lang="en-US" sz="1600" b="0" i="0" u="none" strike="noStrike" cap="none">
                <a:solidFill>
                  <a:schemeClr val="dk1"/>
                </a:solidFill>
                <a:latin typeface="Arial Narrow"/>
                <a:ea typeface="Arial Narrow"/>
                <a:cs typeface="Arial Narrow"/>
                <a:sym typeface="Arial Narrow"/>
              </a:rPr>
              <a:t>Hawaii 29 May 2022 04:31 UTC</a:t>
            </a:r>
            <a:endParaRPr sz="1400" b="0" i="0" u="none" strike="noStrike" cap="none">
              <a:solidFill>
                <a:schemeClr val="dk1"/>
              </a:solidFill>
              <a:latin typeface="Calibri"/>
              <a:ea typeface="Calibri"/>
              <a:cs typeface="Calibri"/>
              <a:sym typeface="Calibri"/>
            </a:endParaRPr>
          </a:p>
        </p:txBody>
      </p:sp>
      <p:pic>
        <p:nvPicPr>
          <p:cNvPr id="116" name="Google Shape;116;g13c549dc311_7_24"/>
          <p:cNvPicPr preferRelativeResize="0"/>
          <p:nvPr/>
        </p:nvPicPr>
        <p:blipFill rotWithShape="1">
          <a:blip r:embed="rId7">
            <a:alphaModFix/>
          </a:blip>
          <a:srcRect/>
          <a:stretch/>
        </p:blipFill>
        <p:spPr>
          <a:xfrm>
            <a:off x="11430000" y="6096000"/>
            <a:ext cx="609600" cy="609600"/>
          </a:xfrm>
          <a:prstGeom prst="rect">
            <a:avLst/>
          </a:prstGeom>
          <a:noFill/>
          <a:ln>
            <a:noFill/>
          </a:ln>
        </p:spPr>
      </p:pic>
      <p:pic>
        <p:nvPicPr>
          <p:cNvPr id="2" name="Recorded Sound">
            <a:hlinkClick r:id="" action="ppaction://media"/>
            <a:extLst>
              <a:ext uri="{FF2B5EF4-FFF2-40B4-BE49-F238E27FC236}">
                <a16:creationId xmlns:a16="http://schemas.microsoft.com/office/drawing/2014/main" id="{D07F71A4-DD33-44E4-9D73-C8638F9D9B7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852318" y="3112057"/>
            <a:ext cx="487363" cy="48736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4557"/>
    </mc:Choice>
    <mc:Fallback xmlns="">
      <p:transition spd="slow" advTm="245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6"/>
                                        </p:tgtEl>
                                        <p:attrNameLst>
                                          <p:attrName>style.visibility</p:attrName>
                                        </p:attrNameLst>
                                      </p:cBhvr>
                                      <p:to>
                                        <p:strVal val="visible"/>
                                      </p:to>
                                    </p:set>
                                    <p:animEffect transition="in" filter="fade">
                                      <p:cBhvr>
                                        <p:cTn id="7" dur="1"/>
                                        <p:tgtEl>
                                          <p:spTgt spid="116"/>
                                        </p:tgtEl>
                                      </p:cBhvr>
                                    </p:animEffect>
                                  </p:childTnLst>
                                </p:cTn>
                              </p:par>
                            </p:childTnLst>
                          </p:cTn>
                        </p:par>
                        <p:par>
                          <p:cTn id="8" fill="hold">
                            <p:stCondLst>
                              <p:cond delay="0"/>
                            </p:stCondLst>
                            <p:childTnLst>
                              <p:par>
                                <p:cTn id="9" presetID="1" presetClass="mediacall" presetSubtype="0" fill="hold" nodeType="afterEffect">
                                  <p:stCondLst>
                                    <p:cond delay="0"/>
                                  </p:stCondLst>
                                  <p:childTnLst>
                                    <p:cmd type="call" cmd="playFrom(0.0)">
                                      <p:cBhvr>
                                        <p:cTn id="10" dur="1910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148" objId="2"/>
        <p14:stopEvt time="24557" objId="2"/>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pic>
        <p:nvPicPr>
          <p:cNvPr id="238" name="Google Shape;238;p8"/>
          <p:cNvPicPr preferRelativeResize="0"/>
          <p:nvPr/>
        </p:nvPicPr>
        <p:blipFill rotWithShape="1">
          <a:blip r:embed="rId5">
            <a:alphaModFix/>
          </a:blip>
          <a:srcRect/>
          <a:stretch/>
        </p:blipFill>
        <p:spPr>
          <a:xfrm>
            <a:off x="4036137" y="85944"/>
            <a:ext cx="8029575" cy="6626225"/>
          </a:xfrm>
          <a:prstGeom prst="rect">
            <a:avLst/>
          </a:prstGeom>
          <a:noFill/>
          <a:ln>
            <a:noFill/>
          </a:ln>
        </p:spPr>
      </p:pic>
      <p:sp>
        <p:nvSpPr>
          <p:cNvPr id="239" name="Google Shape;239;p8"/>
          <p:cNvSpPr txBox="1">
            <a:spLocks noGrp="1"/>
          </p:cNvSpPr>
          <p:nvPr>
            <p:ph type="title"/>
          </p:nvPr>
        </p:nvSpPr>
        <p:spPr>
          <a:xfrm>
            <a:off x="639829" y="219471"/>
            <a:ext cx="7521127" cy="314028"/>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2E6191"/>
              </a:buClr>
              <a:buSzPts val="1400"/>
              <a:buFont typeface="Arial"/>
              <a:buNone/>
            </a:pPr>
            <a:r>
              <a:rPr lang="en-US"/>
              <a:t>Atmosphere</a:t>
            </a:r>
            <a:endParaRPr/>
          </a:p>
        </p:txBody>
      </p:sp>
      <p:sp>
        <p:nvSpPr>
          <p:cNvPr id="240" name="Google Shape;240;p8"/>
          <p:cNvSpPr txBox="1">
            <a:spLocks noGrp="1"/>
          </p:cNvSpPr>
          <p:nvPr>
            <p:ph type="body" idx="1"/>
          </p:nvPr>
        </p:nvSpPr>
        <p:spPr>
          <a:xfrm>
            <a:off x="0" y="2618364"/>
            <a:ext cx="4035287" cy="1256112"/>
          </a:xfrm>
          <a:prstGeom prst="rect">
            <a:avLst/>
          </a:prstGeom>
          <a:noFill/>
          <a:ln>
            <a:noFill/>
          </a:ln>
        </p:spPr>
        <p:txBody>
          <a:bodyPr spcFirstLastPara="1" wrap="square" lIns="0" tIns="0" rIns="0" bIns="0" anchor="t" anchorCtr="0">
            <a:noAutofit/>
          </a:bodyPr>
          <a:lstStyle/>
          <a:p>
            <a:pPr marL="457200" marR="0" lvl="0" indent="-317500" algn="l" rtl="0">
              <a:lnSpc>
                <a:spcPct val="90000"/>
              </a:lnSpc>
              <a:spcBef>
                <a:spcPts val="0"/>
              </a:spcBef>
              <a:spcAft>
                <a:spcPts val="0"/>
              </a:spcAft>
              <a:buSzPts val="1400"/>
              <a:buChar char="●"/>
            </a:pPr>
            <a:r>
              <a:rPr lang="en-US"/>
              <a:t>Wind (from the east) interacting with the Windward Islands produce the signatures of wind funneling, island wakes.  </a:t>
            </a:r>
            <a:endParaRPr/>
          </a:p>
          <a:p>
            <a:pPr marL="457200" marR="0" lvl="0" indent="0" algn="l" rtl="0">
              <a:lnSpc>
                <a:spcPct val="90000"/>
              </a:lnSpc>
              <a:spcBef>
                <a:spcPts val="0"/>
              </a:spcBef>
              <a:spcAft>
                <a:spcPts val="0"/>
              </a:spcAft>
              <a:buNone/>
            </a:pPr>
            <a:endParaRPr/>
          </a:p>
          <a:p>
            <a:pPr marL="457200" marR="0" lvl="0" indent="-317500" algn="l" rtl="0">
              <a:lnSpc>
                <a:spcPct val="90000"/>
              </a:lnSpc>
              <a:spcBef>
                <a:spcPts val="0"/>
              </a:spcBef>
              <a:spcAft>
                <a:spcPts val="0"/>
              </a:spcAft>
              <a:buSzPts val="1400"/>
              <a:buChar char="●"/>
            </a:pPr>
            <a:r>
              <a:rPr lang="en-US"/>
              <a:t>Island wakes / shadowing can extend 100s of km behind an island</a:t>
            </a:r>
            <a:endParaRPr/>
          </a:p>
          <a:p>
            <a:pPr marL="457200" marR="0" lvl="0" indent="-228600" algn="l" rtl="0">
              <a:lnSpc>
                <a:spcPct val="90000"/>
              </a:lnSpc>
              <a:spcBef>
                <a:spcPts val="0"/>
              </a:spcBef>
              <a:spcAft>
                <a:spcPts val="0"/>
              </a:spcAft>
              <a:buClr>
                <a:schemeClr val="dk1"/>
              </a:buClr>
              <a:buSzPts val="1400"/>
              <a:buNone/>
            </a:pPr>
            <a:endParaRPr/>
          </a:p>
          <a:p>
            <a:pPr marL="457200" marR="0" lvl="0" indent="-228600" algn="l" rtl="0">
              <a:lnSpc>
                <a:spcPct val="90000"/>
              </a:lnSpc>
              <a:spcBef>
                <a:spcPts val="0"/>
              </a:spcBef>
              <a:spcAft>
                <a:spcPts val="0"/>
              </a:spcAft>
              <a:buClr>
                <a:schemeClr val="dk1"/>
              </a:buClr>
              <a:buSzPts val="1400"/>
              <a:buNone/>
            </a:pPr>
            <a:endParaRPr/>
          </a:p>
        </p:txBody>
      </p:sp>
      <p:sp>
        <p:nvSpPr>
          <p:cNvPr id="241" name="Google Shape;241;p8"/>
          <p:cNvSpPr txBox="1"/>
          <p:nvPr/>
        </p:nvSpPr>
        <p:spPr>
          <a:xfrm>
            <a:off x="-5321" y="1221870"/>
            <a:ext cx="3072809" cy="615553"/>
          </a:xfrm>
          <a:prstGeom prst="rect">
            <a:avLst/>
          </a:prstGeom>
          <a:solidFill>
            <a:schemeClr val="lt1"/>
          </a:solidFill>
          <a:ln>
            <a:noFill/>
          </a:ln>
        </p:spPr>
        <p:txBody>
          <a:bodyPr spcFirstLastPara="1" wrap="square" lIns="121875" tIns="60925" rIns="121875" bIns="60925" anchor="t" anchorCtr="0">
            <a:noAutofit/>
          </a:bodyPr>
          <a:lstStyle/>
          <a:p>
            <a:pPr marL="0" marR="0" lvl="0" indent="0" algn="ctr" rtl="0">
              <a:lnSpc>
                <a:spcPct val="100000"/>
              </a:lnSpc>
              <a:spcBef>
                <a:spcPts val="0"/>
              </a:spcBef>
              <a:spcAft>
                <a:spcPts val="0"/>
              </a:spcAft>
              <a:buNone/>
            </a:pPr>
            <a:r>
              <a:rPr lang="en-US" sz="1500" b="0" i="0" u="none" strike="noStrike" cap="none" dirty="0">
                <a:solidFill>
                  <a:srgbClr val="000000"/>
                </a:solidFill>
                <a:latin typeface="Calibri"/>
                <a:ea typeface="Calibri"/>
                <a:cs typeface="Calibri"/>
                <a:sym typeface="Calibri"/>
              </a:rPr>
              <a:t>Sentinel 1A SAR Co-Pol Winds </a:t>
            </a:r>
            <a:endParaRPr sz="1600" b="0" i="0" u="none" strike="noStrike" cap="none" dirty="0">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None/>
            </a:pPr>
            <a:r>
              <a:rPr lang="en-US" sz="1500" b="0" i="0" u="none" strike="noStrike" cap="none" dirty="0">
                <a:solidFill>
                  <a:srgbClr val="000000"/>
                </a:solidFill>
                <a:latin typeface="Calibri"/>
                <a:ea typeface="Calibri"/>
                <a:cs typeface="Calibri"/>
                <a:sym typeface="Calibri"/>
              </a:rPr>
              <a:t>21 August 2021 09:59 UTC</a:t>
            </a:r>
            <a:endParaRPr dirty="0"/>
          </a:p>
        </p:txBody>
      </p:sp>
      <p:pic>
        <p:nvPicPr>
          <p:cNvPr id="242" name="Google Shape;242;p8"/>
          <p:cNvPicPr preferRelativeResize="0"/>
          <p:nvPr/>
        </p:nvPicPr>
        <p:blipFill rotWithShape="1">
          <a:blip r:embed="rId6">
            <a:alphaModFix/>
          </a:blip>
          <a:srcRect/>
          <a:stretch/>
        </p:blipFill>
        <p:spPr>
          <a:xfrm>
            <a:off x="2715638" y="822436"/>
            <a:ext cx="1428750" cy="1428750"/>
          </a:xfrm>
          <a:prstGeom prst="rect">
            <a:avLst/>
          </a:prstGeom>
          <a:noFill/>
          <a:ln>
            <a:noFill/>
          </a:ln>
        </p:spPr>
      </p:pic>
      <p:sp>
        <p:nvSpPr>
          <p:cNvPr id="243" name="Google Shape;243;p8"/>
          <p:cNvSpPr/>
          <p:nvPr/>
        </p:nvSpPr>
        <p:spPr>
          <a:xfrm>
            <a:off x="0" y="6013844"/>
            <a:ext cx="4295775" cy="338554"/>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800" b="0" i="0" u="sng" strike="noStrike" cap="none">
                <a:solidFill>
                  <a:srgbClr val="000000"/>
                </a:solidFill>
                <a:latin typeface="Calibri"/>
                <a:ea typeface="Calibri"/>
                <a:cs typeface="Calibri"/>
                <a:sym typeface="Calibri"/>
                <a:hlinkClick r:id="rId7">
                  <a:extLst>
                    <a:ext uri="{A12FA001-AC4F-418D-AE19-62706E023703}">
                      <ahyp:hlinkClr xmlns:ahyp="http://schemas.microsoft.com/office/drawing/2018/hyperlinkcolor" val="tx"/>
                    </a:ext>
                  </a:extLst>
                </a:hlinkClick>
              </a:rPr>
              <a:t>https://www.star.nesdis.noaa.gov/socd/mecb/sar/AKDEMO_products/APL_winds/wind_images2/2021-08/S1A_ESA_2021_08_21_09_59_12_0682855152_061.81W_15.93N_VV_C_nrcs.png</a:t>
            </a:r>
            <a:endParaRPr sz="800" b="0" i="0" u="none" strike="noStrike" cap="none">
              <a:solidFill>
                <a:srgbClr val="000000"/>
              </a:solidFill>
              <a:latin typeface="Calibri"/>
              <a:ea typeface="Calibri"/>
              <a:cs typeface="Calibri"/>
              <a:sym typeface="Calibri"/>
            </a:endParaRPr>
          </a:p>
        </p:txBody>
      </p:sp>
      <p:sp>
        <p:nvSpPr>
          <p:cNvPr id="244" name="Google Shape;244;p8"/>
          <p:cNvSpPr txBox="1"/>
          <p:nvPr/>
        </p:nvSpPr>
        <p:spPr>
          <a:xfrm>
            <a:off x="7824165" y="4860276"/>
            <a:ext cx="673582"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chemeClr val="lt1"/>
                </a:solidFill>
                <a:latin typeface="Calibri"/>
                <a:ea typeface="Calibri"/>
                <a:cs typeface="Calibri"/>
                <a:sym typeface="Calibri"/>
              </a:rPr>
              <a:t>Wakes</a:t>
            </a:r>
            <a:endParaRPr/>
          </a:p>
        </p:txBody>
      </p:sp>
      <p:sp>
        <p:nvSpPr>
          <p:cNvPr id="245" name="Google Shape;245;p8"/>
          <p:cNvSpPr txBox="1"/>
          <p:nvPr/>
        </p:nvSpPr>
        <p:spPr>
          <a:xfrm>
            <a:off x="7784199" y="3060802"/>
            <a:ext cx="864339" cy="2974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333" b="0" i="0" u="none" strike="noStrike" cap="none">
                <a:solidFill>
                  <a:schemeClr val="lt1"/>
                </a:solidFill>
                <a:latin typeface="Calibri"/>
                <a:ea typeface="Calibri"/>
                <a:cs typeface="Calibri"/>
                <a:sym typeface="Calibri"/>
              </a:rPr>
              <a:t>Funneling</a:t>
            </a:r>
            <a:endParaRPr/>
          </a:p>
        </p:txBody>
      </p:sp>
      <p:sp>
        <p:nvSpPr>
          <p:cNvPr id="246" name="Google Shape;246;p8"/>
          <p:cNvSpPr txBox="1"/>
          <p:nvPr/>
        </p:nvSpPr>
        <p:spPr>
          <a:xfrm>
            <a:off x="9531982" y="958369"/>
            <a:ext cx="1919115" cy="3796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867" b="0" i="0" u="none" strike="noStrike" cap="none">
                <a:solidFill>
                  <a:schemeClr val="lt1"/>
                </a:solidFill>
                <a:latin typeface="Calibri"/>
                <a:ea typeface="Calibri"/>
                <a:cs typeface="Calibri"/>
                <a:sym typeface="Calibri"/>
              </a:rPr>
              <a:t>Windward Islands</a:t>
            </a:r>
            <a:endParaRPr/>
          </a:p>
        </p:txBody>
      </p:sp>
      <p:sp>
        <p:nvSpPr>
          <p:cNvPr id="247" name="Google Shape;247;p8"/>
          <p:cNvSpPr txBox="1"/>
          <p:nvPr/>
        </p:nvSpPr>
        <p:spPr>
          <a:xfrm>
            <a:off x="6061978" y="1246590"/>
            <a:ext cx="673582"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chemeClr val="lt1"/>
                </a:solidFill>
                <a:latin typeface="Calibri"/>
                <a:ea typeface="Calibri"/>
                <a:cs typeface="Calibri"/>
                <a:sym typeface="Calibri"/>
              </a:rPr>
              <a:t>Wakes</a:t>
            </a:r>
            <a:endParaRPr/>
          </a:p>
        </p:txBody>
      </p:sp>
      <p:pic>
        <p:nvPicPr>
          <p:cNvPr id="3" name="Recorded Sound">
            <a:hlinkClick r:id="" action="ppaction://media"/>
            <a:extLst>
              <a:ext uri="{FF2B5EF4-FFF2-40B4-BE49-F238E27FC236}">
                <a16:creationId xmlns:a16="http://schemas.microsoft.com/office/drawing/2014/main" id="{EFAF2851-0D7E-47CC-A393-2424BE08F9B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851525" y="3184525"/>
            <a:ext cx="487363" cy="48736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5714"/>
    </mc:Choice>
    <mc:Fallback xmlns="">
      <p:transition spd="slow" advTm="257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56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18" objId="3"/>
        <p14:stopEvt time="25714" objId="3"/>
      </p14:showEvtLst>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pic>
        <p:nvPicPr>
          <p:cNvPr id="252" name="Google Shape;252;p9"/>
          <p:cNvPicPr preferRelativeResize="0"/>
          <p:nvPr/>
        </p:nvPicPr>
        <p:blipFill rotWithShape="1">
          <a:blip r:embed="rId5">
            <a:alphaModFix/>
          </a:blip>
          <a:srcRect/>
          <a:stretch/>
        </p:blipFill>
        <p:spPr>
          <a:xfrm>
            <a:off x="4079984" y="114300"/>
            <a:ext cx="7961313" cy="6632575"/>
          </a:xfrm>
          <a:prstGeom prst="rect">
            <a:avLst/>
          </a:prstGeom>
          <a:noFill/>
          <a:ln>
            <a:noFill/>
          </a:ln>
        </p:spPr>
      </p:pic>
      <p:sp>
        <p:nvSpPr>
          <p:cNvPr id="253" name="Google Shape;253;p9"/>
          <p:cNvSpPr txBox="1">
            <a:spLocks noGrp="1"/>
          </p:cNvSpPr>
          <p:nvPr>
            <p:ph type="title"/>
          </p:nvPr>
        </p:nvSpPr>
        <p:spPr>
          <a:xfrm>
            <a:off x="639829" y="219471"/>
            <a:ext cx="7521127" cy="314028"/>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2E6191"/>
              </a:buClr>
              <a:buSzPts val="1400"/>
              <a:buFont typeface="Arial"/>
              <a:buNone/>
            </a:pPr>
            <a:r>
              <a:rPr lang="en-US"/>
              <a:t>Atmosphere</a:t>
            </a:r>
            <a:endParaRPr/>
          </a:p>
        </p:txBody>
      </p:sp>
      <p:sp>
        <p:nvSpPr>
          <p:cNvPr id="254" name="Google Shape;254;p9"/>
          <p:cNvSpPr txBox="1">
            <a:spLocks noGrp="1"/>
          </p:cNvSpPr>
          <p:nvPr>
            <p:ph type="body" idx="1"/>
          </p:nvPr>
        </p:nvSpPr>
        <p:spPr>
          <a:xfrm>
            <a:off x="244298" y="2757340"/>
            <a:ext cx="4158737" cy="1256112"/>
          </a:xfrm>
          <a:prstGeom prst="rect">
            <a:avLst/>
          </a:prstGeom>
          <a:noFill/>
          <a:ln>
            <a:noFill/>
          </a:ln>
        </p:spPr>
        <p:txBody>
          <a:bodyPr spcFirstLastPara="1" wrap="square" lIns="0" tIns="0" rIns="0" bIns="0" anchor="t" anchorCtr="0">
            <a:noAutofit/>
          </a:bodyPr>
          <a:lstStyle/>
          <a:p>
            <a:pPr marL="457200" marR="0" lvl="0" indent="-317500" algn="l" rtl="0">
              <a:lnSpc>
                <a:spcPct val="90000"/>
              </a:lnSpc>
              <a:spcBef>
                <a:spcPts val="0"/>
              </a:spcBef>
              <a:spcAft>
                <a:spcPts val="0"/>
              </a:spcAft>
              <a:buSzPts val="1400"/>
              <a:buChar char="●"/>
            </a:pPr>
            <a:r>
              <a:rPr lang="en-US" dirty="0"/>
              <a:t>Atmospheric signatures include a gust front, cold pools, micro-cold pools and fine scale atmospheric boundary layer rolls (BLR) </a:t>
            </a:r>
            <a:endParaRPr dirty="0"/>
          </a:p>
          <a:p>
            <a:pPr marL="457200" marR="0" lvl="0" indent="0" algn="l" rtl="0">
              <a:lnSpc>
                <a:spcPct val="90000"/>
              </a:lnSpc>
              <a:spcBef>
                <a:spcPts val="0"/>
              </a:spcBef>
              <a:spcAft>
                <a:spcPts val="0"/>
              </a:spcAft>
              <a:buNone/>
            </a:pPr>
            <a:endParaRPr dirty="0"/>
          </a:p>
          <a:p>
            <a:pPr marL="457200" marR="0" lvl="0" indent="-317500" algn="l" rtl="0">
              <a:lnSpc>
                <a:spcPct val="90000"/>
              </a:lnSpc>
              <a:spcBef>
                <a:spcPts val="0"/>
              </a:spcBef>
              <a:spcAft>
                <a:spcPts val="0"/>
              </a:spcAft>
              <a:buSzPts val="1400"/>
              <a:buChar char="●"/>
            </a:pPr>
            <a:r>
              <a:rPr lang="en-US" dirty="0"/>
              <a:t>BLRs are counterrotating </a:t>
            </a:r>
            <a:r>
              <a:rPr lang="en-US" dirty="0" err="1"/>
              <a:t>vortical</a:t>
            </a:r>
            <a:r>
              <a:rPr lang="en-US" dirty="0"/>
              <a:t> rolls along a horizontal axis that is approximately aligned with the mean wind direction.</a:t>
            </a:r>
            <a:endParaRPr dirty="0"/>
          </a:p>
          <a:p>
            <a:pPr marL="457200" marR="0" lvl="0" indent="-228600" algn="l" rtl="0">
              <a:lnSpc>
                <a:spcPct val="90000"/>
              </a:lnSpc>
              <a:spcBef>
                <a:spcPts val="0"/>
              </a:spcBef>
              <a:spcAft>
                <a:spcPts val="0"/>
              </a:spcAft>
              <a:buClr>
                <a:schemeClr val="dk1"/>
              </a:buClr>
              <a:buSzPts val="1400"/>
              <a:buNone/>
            </a:pPr>
            <a:endParaRPr dirty="0"/>
          </a:p>
          <a:p>
            <a:pPr marL="457200" marR="0" lvl="0" indent="-228600" algn="l" rtl="0">
              <a:lnSpc>
                <a:spcPct val="90000"/>
              </a:lnSpc>
              <a:spcBef>
                <a:spcPts val="0"/>
              </a:spcBef>
              <a:spcAft>
                <a:spcPts val="0"/>
              </a:spcAft>
              <a:buClr>
                <a:schemeClr val="dk1"/>
              </a:buClr>
              <a:buSzPts val="1400"/>
              <a:buNone/>
            </a:pPr>
            <a:endParaRPr dirty="0"/>
          </a:p>
          <a:p>
            <a:pPr marL="457200" marR="0" lvl="0" indent="-228600" algn="l" rtl="0">
              <a:lnSpc>
                <a:spcPct val="90000"/>
              </a:lnSpc>
              <a:spcBef>
                <a:spcPts val="0"/>
              </a:spcBef>
              <a:spcAft>
                <a:spcPts val="0"/>
              </a:spcAft>
              <a:buClr>
                <a:schemeClr val="dk1"/>
              </a:buClr>
              <a:buSzPts val="1400"/>
              <a:buNone/>
            </a:pPr>
            <a:endParaRPr dirty="0"/>
          </a:p>
          <a:p>
            <a:pPr marL="457200" marR="0" lvl="0" indent="-228600" algn="l" rtl="0">
              <a:lnSpc>
                <a:spcPct val="90000"/>
              </a:lnSpc>
              <a:spcBef>
                <a:spcPts val="0"/>
              </a:spcBef>
              <a:spcAft>
                <a:spcPts val="0"/>
              </a:spcAft>
              <a:buClr>
                <a:schemeClr val="dk1"/>
              </a:buClr>
              <a:buSzPts val="1400"/>
              <a:buNone/>
            </a:pPr>
            <a:endParaRPr dirty="0"/>
          </a:p>
        </p:txBody>
      </p:sp>
      <p:sp>
        <p:nvSpPr>
          <p:cNvPr id="255" name="Google Shape;255;p9"/>
          <p:cNvSpPr txBox="1"/>
          <p:nvPr/>
        </p:nvSpPr>
        <p:spPr>
          <a:xfrm>
            <a:off x="-5321" y="1221870"/>
            <a:ext cx="3072809" cy="615553"/>
          </a:xfrm>
          <a:prstGeom prst="rect">
            <a:avLst/>
          </a:prstGeom>
          <a:solidFill>
            <a:schemeClr val="lt1"/>
          </a:solidFill>
          <a:ln>
            <a:noFill/>
          </a:ln>
        </p:spPr>
        <p:txBody>
          <a:bodyPr spcFirstLastPara="1" wrap="square" lIns="121875" tIns="60925" rIns="121875" bIns="60925" anchor="t" anchorCtr="0">
            <a:noAutofit/>
          </a:bodyPr>
          <a:lstStyle/>
          <a:p>
            <a:pPr marL="0" marR="0" lvl="0" indent="0" algn="ctr" rtl="0">
              <a:lnSpc>
                <a:spcPct val="100000"/>
              </a:lnSpc>
              <a:spcBef>
                <a:spcPts val="0"/>
              </a:spcBef>
              <a:spcAft>
                <a:spcPts val="0"/>
              </a:spcAft>
              <a:buNone/>
            </a:pPr>
            <a:r>
              <a:rPr lang="en-US" sz="1500" b="0" i="0" u="none" strike="noStrike" cap="none">
                <a:solidFill>
                  <a:srgbClr val="000000"/>
                </a:solidFill>
                <a:latin typeface="Calibri"/>
                <a:ea typeface="Calibri"/>
                <a:cs typeface="Calibri"/>
                <a:sym typeface="Calibri"/>
              </a:rPr>
              <a:t>Sentinel 1A SAR Co-Pol Winds </a:t>
            </a:r>
            <a:endParaRPr sz="1600" b="0" i="0" u="none" strike="noStrike" cap="none">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None/>
            </a:pPr>
            <a:r>
              <a:rPr lang="en-US" sz="1400" b="0" i="0" u="none" strike="noStrike" cap="none">
                <a:solidFill>
                  <a:srgbClr val="000000"/>
                </a:solidFill>
                <a:latin typeface="Calibri"/>
                <a:ea typeface="Calibri"/>
                <a:cs typeface="Calibri"/>
                <a:sym typeface="Calibri"/>
              </a:rPr>
              <a:t>03 March 2022 22:11 UTC</a:t>
            </a:r>
            <a:endParaRPr/>
          </a:p>
        </p:txBody>
      </p:sp>
      <p:pic>
        <p:nvPicPr>
          <p:cNvPr id="256" name="Google Shape;256;p9" descr="https://www.star.nesdis.noaa.gov/socd/mecb/sar/AKDEMO_products/APL_winds/wind_images2/2022-03/S1A_ESA_2022_03_03_22_10_57_0699660657_059.78W_13.43N_VV_C5_GFS05CDF_map_level3.png"/>
          <p:cNvPicPr preferRelativeResize="0"/>
          <p:nvPr/>
        </p:nvPicPr>
        <p:blipFill rotWithShape="1">
          <a:blip r:embed="rId6">
            <a:alphaModFix/>
          </a:blip>
          <a:srcRect/>
          <a:stretch/>
        </p:blipFill>
        <p:spPr>
          <a:xfrm>
            <a:off x="2872887" y="962025"/>
            <a:ext cx="1428750" cy="1428750"/>
          </a:xfrm>
          <a:prstGeom prst="rect">
            <a:avLst/>
          </a:prstGeom>
          <a:noFill/>
          <a:ln>
            <a:noFill/>
          </a:ln>
        </p:spPr>
      </p:pic>
      <p:sp>
        <p:nvSpPr>
          <p:cNvPr id="257" name="Google Shape;257;p9"/>
          <p:cNvSpPr/>
          <p:nvPr/>
        </p:nvSpPr>
        <p:spPr>
          <a:xfrm>
            <a:off x="182591" y="5895975"/>
            <a:ext cx="4282149"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800" b="0" i="0" u="sng" strike="noStrike" cap="none">
                <a:solidFill>
                  <a:srgbClr val="000000"/>
                </a:solidFill>
                <a:latin typeface="Calibri"/>
                <a:ea typeface="Calibri"/>
                <a:cs typeface="Calibri"/>
                <a:sym typeface="Calibri"/>
                <a:hlinkClick r:id="rId7">
                  <a:extLst>
                    <a:ext uri="{A12FA001-AC4F-418D-AE19-62706E023703}">
                      <ahyp:hlinkClr xmlns:ahyp="http://schemas.microsoft.com/office/drawing/2018/hyperlinkcolor" val="tx"/>
                    </a:ext>
                  </a:extLst>
                </a:hlinkClick>
              </a:rPr>
              <a:t>https://www.star.nesdis.noaa.gov/socd/mecb/sar/AKDEMO_products/APL_winds/wind_images2/2022-03/S1A_ESA_2022_03_03_22_10_57_0699660657_059.78W_13.43N_VV_C_nrcs.png</a:t>
            </a:r>
            <a:endParaRPr sz="8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None/>
            </a:pPr>
            <a:endParaRPr sz="800" b="0" i="0" u="none" strike="noStrike" cap="none">
              <a:solidFill>
                <a:srgbClr val="000000"/>
              </a:solidFill>
              <a:latin typeface="Calibri"/>
              <a:ea typeface="Calibri"/>
              <a:cs typeface="Calibri"/>
              <a:sym typeface="Calibri"/>
            </a:endParaRPr>
          </a:p>
        </p:txBody>
      </p:sp>
      <p:grpSp>
        <p:nvGrpSpPr>
          <p:cNvPr id="258" name="Google Shape;258;p9"/>
          <p:cNvGrpSpPr/>
          <p:nvPr/>
        </p:nvGrpSpPr>
        <p:grpSpPr>
          <a:xfrm>
            <a:off x="5491238" y="1121472"/>
            <a:ext cx="5617924" cy="4030142"/>
            <a:chOff x="5491238" y="1121472"/>
            <a:chExt cx="5617924" cy="4030142"/>
          </a:xfrm>
        </p:grpSpPr>
        <p:sp>
          <p:nvSpPr>
            <p:cNvPr id="259" name="Google Shape;259;p9"/>
            <p:cNvSpPr txBox="1"/>
            <p:nvPr/>
          </p:nvSpPr>
          <p:spPr>
            <a:xfrm>
              <a:off x="7074210" y="4843837"/>
              <a:ext cx="1109599"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chemeClr val="lt1"/>
                  </a:solidFill>
                  <a:latin typeface="Calibri"/>
                  <a:ea typeface="Calibri"/>
                  <a:cs typeface="Calibri"/>
                  <a:sym typeface="Calibri"/>
                </a:rPr>
                <a:t>Roll features</a:t>
              </a:r>
              <a:endParaRPr/>
            </a:p>
          </p:txBody>
        </p:sp>
        <p:sp>
          <p:nvSpPr>
            <p:cNvPr id="260" name="Google Shape;260;p9"/>
            <p:cNvSpPr txBox="1"/>
            <p:nvPr/>
          </p:nvSpPr>
          <p:spPr>
            <a:xfrm>
              <a:off x="5491238" y="4105753"/>
              <a:ext cx="946093"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chemeClr val="lt1"/>
                  </a:solidFill>
                  <a:latin typeface="Calibri"/>
                  <a:ea typeface="Calibri"/>
                  <a:cs typeface="Calibri"/>
                  <a:sym typeface="Calibri"/>
                </a:rPr>
                <a:t>Cold Pools</a:t>
              </a:r>
              <a:endParaRPr/>
            </a:p>
          </p:txBody>
        </p:sp>
        <p:sp>
          <p:nvSpPr>
            <p:cNvPr id="261" name="Google Shape;261;p9"/>
            <p:cNvSpPr txBox="1"/>
            <p:nvPr/>
          </p:nvSpPr>
          <p:spPr>
            <a:xfrm>
              <a:off x="9556747" y="1121472"/>
              <a:ext cx="946093"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chemeClr val="lt1"/>
                  </a:solidFill>
                  <a:latin typeface="Calibri"/>
                  <a:ea typeface="Calibri"/>
                  <a:cs typeface="Calibri"/>
                  <a:sym typeface="Calibri"/>
                </a:rPr>
                <a:t>Cold Pools</a:t>
              </a:r>
              <a:endParaRPr/>
            </a:p>
          </p:txBody>
        </p:sp>
        <p:sp>
          <p:nvSpPr>
            <p:cNvPr id="262" name="Google Shape;262;p9"/>
            <p:cNvSpPr txBox="1"/>
            <p:nvPr/>
          </p:nvSpPr>
          <p:spPr>
            <a:xfrm>
              <a:off x="9020785" y="3297322"/>
              <a:ext cx="1071924" cy="41575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051" b="0" i="0" u="none" strike="noStrike" cap="none">
                  <a:solidFill>
                    <a:schemeClr val="lt1"/>
                  </a:solidFill>
                  <a:latin typeface="Calibri"/>
                  <a:ea typeface="Calibri"/>
                  <a:cs typeface="Calibri"/>
                  <a:sym typeface="Calibri"/>
                </a:rPr>
                <a:t>Micro-cold pools</a:t>
              </a:r>
              <a:endParaRPr/>
            </a:p>
          </p:txBody>
        </p:sp>
        <p:sp>
          <p:nvSpPr>
            <p:cNvPr id="263" name="Google Shape;263;p9"/>
            <p:cNvSpPr txBox="1"/>
            <p:nvPr/>
          </p:nvSpPr>
          <p:spPr>
            <a:xfrm>
              <a:off x="6832950" y="2675458"/>
              <a:ext cx="1109599"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chemeClr val="lt1"/>
                  </a:solidFill>
                  <a:latin typeface="Calibri"/>
                  <a:ea typeface="Calibri"/>
                  <a:cs typeface="Calibri"/>
                  <a:sym typeface="Calibri"/>
                </a:rPr>
                <a:t>Roll features</a:t>
              </a:r>
              <a:endParaRPr/>
            </a:p>
          </p:txBody>
        </p:sp>
        <p:sp>
          <p:nvSpPr>
            <p:cNvPr id="264" name="Google Shape;264;p9"/>
            <p:cNvSpPr txBox="1"/>
            <p:nvPr/>
          </p:nvSpPr>
          <p:spPr>
            <a:xfrm>
              <a:off x="10106965" y="3492998"/>
              <a:ext cx="1002197"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chemeClr val="lt1"/>
                  </a:solidFill>
                  <a:latin typeface="Calibri"/>
                  <a:ea typeface="Calibri"/>
                  <a:cs typeface="Calibri"/>
                  <a:sym typeface="Calibri"/>
                </a:rPr>
                <a:t>Gust fronts</a:t>
              </a:r>
              <a:endParaRPr/>
            </a:p>
          </p:txBody>
        </p:sp>
      </p:grpSp>
      <p:pic>
        <p:nvPicPr>
          <p:cNvPr id="4" name="Recorded Sound">
            <a:hlinkClick r:id="" action="ppaction://media"/>
            <a:extLst>
              <a:ext uri="{FF2B5EF4-FFF2-40B4-BE49-F238E27FC236}">
                <a16:creationId xmlns:a16="http://schemas.microsoft.com/office/drawing/2014/main" id="{D0E2ADD4-C5A8-45AE-A348-68CB9296D45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851525" y="3184525"/>
            <a:ext cx="487363" cy="48736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1124"/>
    </mc:Choice>
    <mc:Fallback xmlns="">
      <p:transition spd="slow" advTm="311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874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24" objId="4"/>
        <p14:stopEvt time="31124" objId="4"/>
      </p14:showEvtLst>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pic>
        <p:nvPicPr>
          <p:cNvPr id="214" name="Google Shape;214;p44"/>
          <p:cNvPicPr preferRelativeResize="0"/>
          <p:nvPr/>
        </p:nvPicPr>
        <p:blipFill rotWithShape="1">
          <a:blip r:embed="rId5">
            <a:alphaModFix/>
          </a:blip>
          <a:srcRect/>
          <a:stretch/>
        </p:blipFill>
        <p:spPr>
          <a:xfrm>
            <a:off x="5479328" y="110414"/>
            <a:ext cx="6645275" cy="6626225"/>
          </a:xfrm>
          <a:prstGeom prst="rect">
            <a:avLst/>
          </a:prstGeom>
          <a:noFill/>
          <a:ln>
            <a:noFill/>
          </a:ln>
        </p:spPr>
      </p:pic>
      <p:cxnSp>
        <p:nvCxnSpPr>
          <p:cNvPr id="215" name="Google Shape;215;p44"/>
          <p:cNvCxnSpPr/>
          <p:nvPr/>
        </p:nvCxnSpPr>
        <p:spPr>
          <a:xfrm>
            <a:off x="1535055" y="720273"/>
            <a:ext cx="9144000" cy="0"/>
          </a:xfrm>
          <a:prstGeom prst="straightConnector1">
            <a:avLst/>
          </a:prstGeom>
          <a:noFill/>
          <a:ln w="25400" cap="flat" cmpd="sng">
            <a:solidFill>
              <a:schemeClr val="accent1"/>
            </a:solidFill>
            <a:prstDash val="solid"/>
            <a:round/>
            <a:headEnd type="none" w="sm" len="sm"/>
            <a:tailEnd type="none" w="sm" len="sm"/>
          </a:ln>
          <a:effectLst>
            <a:outerShdw blurRad="40000" dist="20000" dir="5400000" rotWithShape="0">
              <a:srgbClr val="000000">
                <a:alpha val="37254"/>
              </a:srgbClr>
            </a:outerShdw>
          </a:effectLst>
        </p:spPr>
      </p:cxnSp>
      <p:sp>
        <p:nvSpPr>
          <p:cNvPr id="216" name="Google Shape;216;p44"/>
          <p:cNvSpPr txBox="1"/>
          <p:nvPr/>
        </p:nvSpPr>
        <p:spPr>
          <a:xfrm>
            <a:off x="2252014" y="-84668"/>
            <a:ext cx="8754647" cy="819151"/>
          </a:xfrm>
          <a:prstGeom prst="rect">
            <a:avLst/>
          </a:prstGeom>
          <a:noFill/>
          <a:ln>
            <a:noFill/>
          </a:ln>
        </p:spPr>
        <p:txBody>
          <a:bodyPr spcFirstLastPara="1" wrap="square" lIns="91425" tIns="45675" rIns="91425" bIns="45675" anchor="ctr" anchorCtr="0">
            <a:normAutofit/>
          </a:bodyPr>
          <a:lstStyle/>
          <a:p>
            <a:pPr marL="0" marR="0" lvl="0" indent="0" algn="r" rtl="0">
              <a:lnSpc>
                <a:spcPct val="100000"/>
              </a:lnSpc>
              <a:spcBef>
                <a:spcPts val="0"/>
              </a:spcBef>
              <a:spcAft>
                <a:spcPts val="0"/>
              </a:spcAft>
              <a:buNone/>
            </a:pPr>
            <a:r>
              <a:rPr lang="en-US" sz="1600" b="0" i="0" u="none" strike="noStrike" cap="none">
                <a:solidFill>
                  <a:srgbClr val="000000"/>
                </a:solidFill>
                <a:latin typeface="Calibri"/>
                <a:ea typeface="Calibri"/>
                <a:cs typeface="Calibri"/>
                <a:sym typeface="Calibri"/>
              </a:rPr>
              <a:t> </a:t>
            </a:r>
            <a:endParaRPr sz="1400" b="0" i="0" u="none" strike="noStrike" cap="none">
              <a:solidFill>
                <a:srgbClr val="000000"/>
              </a:solidFill>
              <a:latin typeface="Calibri"/>
              <a:ea typeface="Calibri"/>
              <a:cs typeface="Calibri"/>
              <a:sym typeface="Calibri"/>
            </a:endParaRPr>
          </a:p>
        </p:txBody>
      </p:sp>
      <p:pic>
        <p:nvPicPr>
          <p:cNvPr id="217" name="Google Shape;217;p44"/>
          <p:cNvPicPr preferRelativeResize="0"/>
          <p:nvPr/>
        </p:nvPicPr>
        <p:blipFill rotWithShape="1">
          <a:blip r:embed="rId6">
            <a:alphaModFix/>
          </a:blip>
          <a:srcRect/>
          <a:stretch/>
        </p:blipFill>
        <p:spPr>
          <a:xfrm>
            <a:off x="3471892" y="1122800"/>
            <a:ext cx="1442810" cy="1326504"/>
          </a:xfrm>
          <a:prstGeom prst="rect">
            <a:avLst/>
          </a:prstGeom>
          <a:noFill/>
          <a:ln>
            <a:noFill/>
          </a:ln>
        </p:spPr>
      </p:pic>
      <p:sp>
        <p:nvSpPr>
          <p:cNvPr id="218" name="Google Shape;218;p44"/>
          <p:cNvSpPr txBox="1"/>
          <p:nvPr/>
        </p:nvSpPr>
        <p:spPr>
          <a:xfrm>
            <a:off x="0" y="1170499"/>
            <a:ext cx="3072809" cy="615553"/>
          </a:xfrm>
          <a:prstGeom prst="rect">
            <a:avLst/>
          </a:prstGeom>
          <a:solidFill>
            <a:schemeClr val="lt1"/>
          </a:solidFill>
          <a:ln>
            <a:noFill/>
          </a:ln>
        </p:spPr>
        <p:txBody>
          <a:bodyPr spcFirstLastPara="1" wrap="square" lIns="121875" tIns="60925" rIns="121875" bIns="60925" anchor="t" anchorCtr="0">
            <a:noAutofit/>
          </a:bodyPr>
          <a:lstStyle/>
          <a:p>
            <a:pPr marL="0" marR="0" lvl="0" indent="0" algn="ctr" rtl="0">
              <a:lnSpc>
                <a:spcPct val="100000"/>
              </a:lnSpc>
              <a:spcBef>
                <a:spcPts val="0"/>
              </a:spcBef>
              <a:spcAft>
                <a:spcPts val="0"/>
              </a:spcAft>
              <a:buNone/>
            </a:pPr>
            <a:r>
              <a:rPr lang="en-US" sz="1500" b="0" i="0" u="none" strike="noStrike" cap="none" dirty="0">
                <a:solidFill>
                  <a:srgbClr val="000000"/>
                </a:solidFill>
                <a:latin typeface="Calibri"/>
                <a:ea typeface="Calibri"/>
                <a:cs typeface="Calibri"/>
                <a:sym typeface="Calibri"/>
              </a:rPr>
              <a:t>Sentinel 1A SAR Co</a:t>
            </a:r>
            <a:r>
              <a:rPr lang="en-US" sz="1500" dirty="0">
                <a:latin typeface="Calibri"/>
                <a:ea typeface="Calibri"/>
                <a:cs typeface="Calibri"/>
                <a:sym typeface="Calibri"/>
              </a:rPr>
              <a:t> P</a:t>
            </a:r>
            <a:r>
              <a:rPr lang="en-US" sz="1500" b="0" i="0" u="none" strike="noStrike" cap="none" dirty="0">
                <a:solidFill>
                  <a:srgbClr val="000000"/>
                </a:solidFill>
                <a:latin typeface="Calibri"/>
                <a:ea typeface="Calibri"/>
                <a:cs typeface="Calibri"/>
                <a:sym typeface="Calibri"/>
              </a:rPr>
              <a:t>ol VV NRCS </a:t>
            </a:r>
            <a:endParaRPr sz="1600" b="0" i="0" u="none" strike="noStrike" cap="none" dirty="0">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None/>
            </a:pPr>
            <a:r>
              <a:rPr lang="en-US" sz="1500" b="0" i="0" u="none" strike="noStrike" cap="none" dirty="0">
                <a:solidFill>
                  <a:srgbClr val="000000"/>
                </a:solidFill>
                <a:latin typeface="Calibri"/>
                <a:ea typeface="Calibri"/>
                <a:cs typeface="Calibri"/>
                <a:sym typeface="Calibri"/>
              </a:rPr>
              <a:t>26 January 2020  04:07 UTC</a:t>
            </a:r>
            <a:endParaRPr sz="1500" b="0" i="0" u="none" strike="noStrike" cap="none" dirty="0">
              <a:solidFill>
                <a:srgbClr val="000000"/>
              </a:solidFill>
              <a:latin typeface="Calibri"/>
              <a:ea typeface="Calibri"/>
              <a:cs typeface="Calibri"/>
              <a:sym typeface="Calibri"/>
            </a:endParaRPr>
          </a:p>
        </p:txBody>
      </p:sp>
      <p:sp>
        <p:nvSpPr>
          <p:cNvPr id="219" name="Google Shape;219;p44"/>
          <p:cNvSpPr txBox="1">
            <a:spLocks noGrp="1"/>
          </p:cNvSpPr>
          <p:nvPr>
            <p:ph type="title"/>
          </p:nvPr>
        </p:nvSpPr>
        <p:spPr>
          <a:xfrm>
            <a:off x="639828" y="219471"/>
            <a:ext cx="8521344" cy="314028"/>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2E6191"/>
              </a:buClr>
              <a:buSzPts val="1400"/>
              <a:buFont typeface="Arial"/>
              <a:buNone/>
            </a:pPr>
            <a:r>
              <a:rPr lang="en-US"/>
              <a:t>Atmosphere - Wind </a:t>
            </a:r>
            <a:endParaRPr/>
          </a:p>
        </p:txBody>
      </p:sp>
      <p:sp>
        <p:nvSpPr>
          <p:cNvPr id="220" name="Google Shape;220;p44"/>
          <p:cNvSpPr txBox="1">
            <a:spLocks noGrp="1"/>
          </p:cNvSpPr>
          <p:nvPr>
            <p:ph type="body" idx="1"/>
          </p:nvPr>
        </p:nvSpPr>
        <p:spPr>
          <a:xfrm>
            <a:off x="155943" y="2611104"/>
            <a:ext cx="5429700" cy="2693400"/>
          </a:xfrm>
          <a:prstGeom prst="rect">
            <a:avLst/>
          </a:prstGeom>
          <a:noFill/>
          <a:ln>
            <a:noFill/>
          </a:ln>
        </p:spPr>
        <p:txBody>
          <a:bodyPr spcFirstLastPara="1" wrap="square" lIns="0" tIns="0" rIns="0" bIns="0" anchor="t" anchorCtr="0">
            <a:noAutofit/>
          </a:bodyPr>
          <a:lstStyle/>
          <a:p>
            <a:pPr marL="457200" marR="0" lvl="0" indent="-317500" algn="l" rtl="0">
              <a:lnSpc>
                <a:spcPct val="90000"/>
              </a:lnSpc>
              <a:spcBef>
                <a:spcPts val="0"/>
              </a:spcBef>
              <a:spcAft>
                <a:spcPts val="0"/>
              </a:spcAft>
              <a:buSzPts val="1400"/>
              <a:buChar char="●"/>
            </a:pPr>
            <a:r>
              <a:rPr lang="en-US"/>
              <a:t>15 to 20 kt winds out of the northwest are accelerated by gaps in the topography resulting in gap flows.  </a:t>
            </a:r>
            <a:endParaRPr/>
          </a:p>
          <a:p>
            <a:pPr marL="457200" marR="0" lvl="0" indent="0" algn="l" rtl="0">
              <a:lnSpc>
                <a:spcPct val="90000"/>
              </a:lnSpc>
              <a:spcBef>
                <a:spcPts val="0"/>
              </a:spcBef>
              <a:spcAft>
                <a:spcPts val="0"/>
              </a:spcAft>
              <a:buNone/>
            </a:pPr>
            <a:endParaRPr/>
          </a:p>
          <a:p>
            <a:pPr marL="457200" marR="0" lvl="0" indent="-317500" algn="l" rtl="0">
              <a:lnSpc>
                <a:spcPct val="90000"/>
              </a:lnSpc>
              <a:spcBef>
                <a:spcPts val="0"/>
              </a:spcBef>
              <a:spcAft>
                <a:spcPts val="0"/>
              </a:spcAft>
              <a:buSzPts val="1400"/>
              <a:buChar char="●"/>
            </a:pPr>
            <a:r>
              <a:rPr lang="en-US"/>
              <a:t>The flows produce “wind streaks” long linear features aligned with the wind direction</a:t>
            </a:r>
            <a:endParaRPr/>
          </a:p>
          <a:p>
            <a:pPr marL="457200" marR="0" lvl="0" indent="0" algn="l" rtl="0">
              <a:lnSpc>
                <a:spcPct val="90000"/>
              </a:lnSpc>
              <a:spcBef>
                <a:spcPts val="0"/>
              </a:spcBef>
              <a:spcAft>
                <a:spcPts val="0"/>
              </a:spcAft>
              <a:buNone/>
            </a:pPr>
            <a:endParaRPr/>
          </a:p>
          <a:p>
            <a:pPr marL="457200" marR="0" lvl="0" indent="-317500" algn="l" rtl="0">
              <a:lnSpc>
                <a:spcPct val="90000"/>
              </a:lnSpc>
              <a:spcBef>
                <a:spcPts val="0"/>
              </a:spcBef>
              <a:spcAft>
                <a:spcPts val="0"/>
              </a:spcAft>
              <a:buSzPts val="1400"/>
              <a:buChar char="●"/>
            </a:pPr>
            <a:r>
              <a:rPr lang="en-US"/>
              <a:t>The topography has also induced lee waves (which appear as alternating light/dark bands parallel with the topography)</a:t>
            </a:r>
            <a:endParaRPr/>
          </a:p>
          <a:p>
            <a:pPr marL="457200" marR="0" lvl="0" indent="-228600" algn="l" rtl="0">
              <a:lnSpc>
                <a:spcPct val="90000"/>
              </a:lnSpc>
              <a:spcBef>
                <a:spcPts val="0"/>
              </a:spcBef>
              <a:spcAft>
                <a:spcPts val="0"/>
              </a:spcAft>
              <a:buClr>
                <a:schemeClr val="dk1"/>
              </a:buClr>
              <a:buSzPts val="1400"/>
              <a:buNone/>
            </a:pPr>
            <a:endParaRPr/>
          </a:p>
        </p:txBody>
      </p:sp>
      <p:sp>
        <p:nvSpPr>
          <p:cNvPr id="221" name="Google Shape;221;p44"/>
          <p:cNvSpPr/>
          <p:nvPr/>
        </p:nvSpPr>
        <p:spPr>
          <a:xfrm>
            <a:off x="155944" y="5618609"/>
            <a:ext cx="5022112" cy="83099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800" b="0" i="0" u="sng" strike="noStrike" cap="none">
                <a:solidFill>
                  <a:srgbClr val="000000"/>
                </a:solidFill>
                <a:latin typeface="Calibri"/>
                <a:ea typeface="Calibri"/>
                <a:cs typeface="Calibri"/>
                <a:sym typeface="Calibri"/>
                <a:hlinkClick r:id="rId7">
                  <a:extLst>
                    <a:ext uri="{A12FA001-AC4F-418D-AE19-62706E023703}">
                      <ahyp:hlinkClr xmlns:ahyp="http://schemas.microsoft.com/office/drawing/2018/hyperlinkcolor" val="tx"/>
                    </a:ext>
                  </a:extLst>
                </a:hlinkClick>
              </a:rPr>
              <a:t>https://www.star.nesdis.noaa.gov/socd/mecb/sar/AKDEMO_products/APL_winds/wind_images2/2020-01/S1B_ESA_2020_01_26_04_07_36_0633326856_156.09W_56.43N_VV_C_nrcs.png</a:t>
            </a:r>
            <a:endParaRPr sz="8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None/>
            </a:pPr>
            <a:endParaRPr sz="8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None/>
            </a:pPr>
            <a:r>
              <a:rPr lang="en-US" sz="800" b="0" i="0" u="sng" strike="noStrike" cap="none">
                <a:solidFill>
                  <a:srgbClr val="000000"/>
                </a:solidFill>
                <a:latin typeface="Calibri"/>
                <a:ea typeface="Calibri"/>
                <a:cs typeface="Calibri"/>
                <a:sym typeface="Calibri"/>
                <a:hlinkClick r:id="rId8">
                  <a:extLst>
                    <a:ext uri="{A12FA001-AC4F-418D-AE19-62706E023703}">
                      <ahyp:hlinkClr xmlns:ahyp="http://schemas.microsoft.com/office/drawing/2018/hyperlinkcolor" val="tx"/>
                    </a:ext>
                  </a:extLst>
                </a:hlinkClick>
              </a:rPr>
              <a:t>https://www.star.nesdis.noaa.gov/socd/mecb/sar/AKDEMO_products/APL_winds/wind_images2/2020-01/S1B_ESA_2020_01_26_04_07_36_0633326856_156.09W_56.43N_VV_C5_GFS05CDF_wind.png</a:t>
            </a:r>
            <a:endParaRPr sz="8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None/>
            </a:pPr>
            <a:endParaRPr sz="800" b="0" i="0" u="none" strike="noStrike" cap="none">
              <a:solidFill>
                <a:srgbClr val="000000"/>
              </a:solidFill>
              <a:latin typeface="Calibri"/>
              <a:ea typeface="Calibri"/>
              <a:cs typeface="Calibri"/>
              <a:sym typeface="Calibri"/>
            </a:endParaRPr>
          </a:p>
        </p:txBody>
      </p:sp>
      <p:sp>
        <p:nvSpPr>
          <p:cNvPr id="222" name="Google Shape;222;p44"/>
          <p:cNvSpPr txBox="1"/>
          <p:nvPr/>
        </p:nvSpPr>
        <p:spPr>
          <a:xfrm>
            <a:off x="9452200" y="1376890"/>
            <a:ext cx="1099980" cy="29745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333" b="0" i="0" u="none" strike="noStrike" cap="none">
                <a:solidFill>
                  <a:schemeClr val="lt1"/>
                </a:solidFill>
                <a:latin typeface="Calibri"/>
                <a:ea typeface="Calibri"/>
                <a:cs typeface="Calibri"/>
                <a:sym typeface="Calibri"/>
              </a:rPr>
              <a:t>Wind Streaks</a:t>
            </a:r>
            <a:endParaRPr/>
          </a:p>
        </p:txBody>
      </p:sp>
      <p:sp>
        <p:nvSpPr>
          <p:cNvPr id="223" name="Google Shape;223;p44"/>
          <p:cNvSpPr txBox="1"/>
          <p:nvPr/>
        </p:nvSpPr>
        <p:spPr>
          <a:xfrm>
            <a:off x="7905701" y="4600482"/>
            <a:ext cx="1414170" cy="29745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333" b="0" i="0" u="none" strike="noStrike" cap="none">
                <a:solidFill>
                  <a:schemeClr val="lt1"/>
                </a:solidFill>
                <a:latin typeface="Calibri"/>
                <a:ea typeface="Calibri"/>
                <a:cs typeface="Calibri"/>
                <a:sym typeface="Calibri"/>
              </a:rPr>
              <a:t>Lee Wave Imprint</a:t>
            </a:r>
            <a:endParaRPr/>
          </a:p>
        </p:txBody>
      </p:sp>
      <p:pic>
        <p:nvPicPr>
          <p:cNvPr id="2" name="Recorded Sound">
            <a:hlinkClick r:id="" action="ppaction://media"/>
            <a:extLst>
              <a:ext uri="{FF2B5EF4-FFF2-40B4-BE49-F238E27FC236}">
                <a16:creationId xmlns:a16="http://schemas.microsoft.com/office/drawing/2014/main" id="{085AE7D7-94C3-4637-AA95-907FED651B37}"/>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851525" y="3184525"/>
            <a:ext cx="487363" cy="48736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9163"/>
    </mc:Choice>
    <mc:Fallback xmlns="">
      <p:transition spd="slow" advTm="491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215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46" objId="2"/>
        <p14:stopEvt time="49163" objId="2"/>
      </p14:showEvtLst>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g1b42f1d762b_0_34"/>
          <p:cNvSpPr txBox="1">
            <a:spLocks noGrp="1"/>
          </p:cNvSpPr>
          <p:nvPr>
            <p:ph type="title"/>
          </p:nvPr>
        </p:nvSpPr>
        <p:spPr>
          <a:xfrm>
            <a:off x="639829" y="219471"/>
            <a:ext cx="7521127" cy="314028"/>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SzPts val="1400"/>
              <a:buNone/>
            </a:pPr>
            <a:r>
              <a:rPr lang="en-US"/>
              <a:t>Super Typhoon Goni – 30 Oct 2020</a:t>
            </a:r>
            <a:endParaRPr/>
          </a:p>
        </p:txBody>
      </p:sp>
      <p:pic>
        <p:nvPicPr>
          <p:cNvPr id="229" name="Google Shape;229;g1b42f1d762b_0_34"/>
          <p:cNvPicPr preferRelativeResize="0"/>
          <p:nvPr/>
        </p:nvPicPr>
        <p:blipFill rotWithShape="1">
          <a:blip r:embed="rId5">
            <a:alphaModFix/>
          </a:blip>
          <a:srcRect/>
          <a:stretch/>
        </p:blipFill>
        <p:spPr>
          <a:xfrm>
            <a:off x="806613" y="837922"/>
            <a:ext cx="10098455" cy="4921313"/>
          </a:xfrm>
          <a:prstGeom prst="rect">
            <a:avLst/>
          </a:prstGeom>
          <a:noFill/>
          <a:ln>
            <a:noFill/>
          </a:ln>
        </p:spPr>
      </p:pic>
      <p:sp>
        <p:nvSpPr>
          <p:cNvPr id="230" name="Google Shape;230;g1b42f1d762b_0_34"/>
          <p:cNvSpPr/>
          <p:nvPr/>
        </p:nvSpPr>
        <p:spPr>
          <a:xfrm>
            <a:off x="1372477" y="5796918"/>
            <a:ext cx="3692097" cy="523164"/>
          </a:xfrm>
          <a:prstGeom prst="rect">
            <a:avLst/>
          </a:prstGeom>
          <a:solidFill>
            <a:schemeClr val="lt1"/>
          </a:solidFill>
          <a:ln>
            <a:noFill/>
          </a:ln>
        </p:spPr>
        <p:txBody>
          <a:bodyPr spcFirstLastPara="1" wrap="square" lIns="121875" tIns="60925" rIns="121875" bIns="60925" anchor="t" anchorCtr="0">
            <a:spAutoFit/>
          </a:bodyPr>
          <a:lstStyle/>
          <a:p>
            <a:pPr marL="0" marR="0" lvl="0" indent="0" algn="ctr" rtl="0">
              <a:lnSpc>
                <a:spcPct val="100000"/>
              </a:lnSpc>
              <a:spcBef>
                <a:spcPts val="0"/>
              </a:spcBef>
              <a:spcAft>
                <a:spcPts val="0"/>
              </a:spcAft>
              <a:buNone/>
            </a:pPr>
            <a:r>
              <a:rPr lang="en-US" sz="1300" b="0" i="0" u="none" strike="noStrike" cap="none">
                <a:solidFill>
                  <a:srgbClr val="000000"/>
                </a:solidFill>
                <a:latin typeface="Calibri"/>
                <a:ea typeface="Calibri"/>
                <a:cs typeface="Calibri"/>
                <a:sym typeface="Calibri"/>
              </a:rPr>
              <a:t>Himawari-8 22:17 UTC Visible Band</a:t>
            </a:r>
            <a:endParaRPr/>
          </a:p>
          <a:p>
            <a:pPr marL="0" marR="0" lvl="0" indent="0" algn="ctr" rtl="0">
              <a:lnSpc>
                <a:spcPct val="100000"/>
              </a:lnSpc>
              <a:spcBef>
                <a:spcPts val="0"/>
              </a:spcBef>
              <a:spcAft>
                <a:spcPts val="0"/>
              </a:spcAft>
              <a:buNone/>
            </a:pPr>
            <a:r>
              <a:rPr lang="en-US" sz="1300" b="0" i="0" u="none" strike="noStrike" cap="none">
                <a:solidFill>
                  <a:srgbClr val="000000"/>
                </a:solidFill>
                <a:latin typeface="Calibri"/>
                <a:ea typeface="Calibri"/>
                <a:cs typeface="Calibri"/>
                <a:sym typeface="Calibri"/>
              </a:rPr>
              <a:t>(Cloud Top)</a:t>
            </a:r>
            <a:endParaRPr sz="1300" b="0" i="0" u="none" strike="noStrike" cap="none">
              <a:solidFill>
                <a:srgbClr val="000000"/>
              </a:solidFill>
              <a:latin typeface="Calibri"/>
              <a:ea typeface="Calibri"/>
              <a:cs typeface="Calibri"/>
              <a:sym typeface="Calibri"/>
            </a:endParaRPr>
          </a:p>
        </p:txBody>
      </p:sp>
      <p:sp>
        <p:nvSpPr>
          <p:cNvPr id="231" name="Google Shape;231;g1b42f1d762b_0_34"/>
          <p:cNvSpPr/>
          <p:nvPr/>
        </p:nvSpPr>
        <p:spPr>
          <a:xfrm>
            <a:off x="6314906" y="5817758"/>
            <a:ext cx="3692097" cy="523164"/>
          </a:xfrm>
          <a:prstGeom prst="rect">
            <a:avLst/>
          </a:prstGeom>
          <a:solidFill>
            <a:schemeClr val="lt1"/>
          </a:solidFill>
          <a:ln>
            <a:noFill/>
          </a:ln>
        </p:spPr>
        <p:txBody>
          <a:bodyPr spcFirstLastPara="1" wrap="square" lIns="121875" tIns="60925" rIns="121875" bIns="60925" anchor="t" anchorCtr="0">
            <a:spAutoFit/>
          </a:bodyPr>
          <a:lstStyle/>
          <a:p>
            <a:pPr marL="0" marR="0" lvl="0" indent="0" algn="ctr" rtl="0">
              <a:lnSpc>
                <a:spcPct val="100000"/>
              </a:lnSpc>
              <a:spcBef>
                <a:spcPts val="0"/>
              </a:spcBef>
              <a:spcAft>
                <a:spcPts val="0"/>
              </a:spcAft>
              <a:buNone/>
            </a:pPr>
            <a:r>
              <a:rPr lang="en-US" sz="1300" b="0" i="0" u="none" strike="noStrike" cap="none">
                <a:solidFill>
                  <a:srgbClr val="000000"/>
                </a:solidFill>
                <a:latin typeface="Calibri"/>
                <a:ea typeface="Calibri"/>
                <a:cs typeface="Calibri"/>
                <a:sym typeface="Calibri"/>
              </a:rPr>
              <a:t>Radarsat-2  21:16 UTC Cross-Polarization (VH)</a:t>
            </a:r>
            <a:endParaRPr/>
          </a:p>
          <a:p>
            <a:pPr marL="0" marR="0" lvl="0" indent="0" algn="ctr" rtl="0">
              <a:lnSpc>
                <a:spcPct val="100000"/>
              </a:lnSpc>
              <a:spcBef>
                <a:spcPts val="0"/>
              </a:spcBef>
              <a:spcAft>
                <a:spcPts val="0"/>
              </a:spcAft>
              <a:buNone/>
            </a:pPr>
            <a:r>
              <a:rPr lang="en-US" sz="1300" b="0" i="0" u="none" strike="noStrike" cap="none">
                <a:solidFill>
                  <a:srgbClr val="000000"/>
                </a:solidFill>
                <a:latin typeface="Calibri"/>
                <a:ea typeface="Calibri"/>
                <a:cs typeface="Calibri"/>
                <a:sym typeface="Calibri"/>
              </a:rPr>
              <a:t>(Ocean Surface)</a:t>
            </a:r>
            <a:endParaRPr sz="1300" b="0" i="0" u="none" strike="noStrike" cap="none">
              <a:solidFill>
                <a:srgbClr val="000000"/>
              </a:solidFill>
              <a:latin typeface="Calibri"/>
              <a:ea typeface="Calibri"/>
              <a:cs typeface="Calibri"/>
              <a:sym typeface="Calibri"/>
            </a:endParaRPr>
          </a:p>
        </p:txBody>
      </p:sp>
      <p:sp>
        <p:nvSpPr>
          <p:cNvPr id="232" name="Google Shape;232;g1b42f1d762b_0_34"/>
          <p:cNvSpPr/>
          <p:nvPr/>
        </p:nvSpPr>
        <p:spPr>
          <a:xfrm>
            <a:off x="970120" y="6530807"/>
            <a:ext cx="6096000"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800" b="0" i="0" u="none" strike="noStrike" cap="none">
                <a:solidFill>
                  <a:srgbClr val="000000"/>
                </a:solidFill>
                <a:latin typeface="Calibri"/>
                <a:ea typeface="Calibri"/>
                <a:cs typeface="Calibri"/>
                <a:sym typeface="Calibri"/>
              </a:rPr>
              <a:t>https://www.star.nesdis.noaa.gov/socd/mecb/sar/sarwinds_tropical.php?year=2020&amp;storm=WP222020_GONI</a:t>
            </a:r>
            <a:endParaRPr/>
          </a:p>
        </p:txBody>
      </p:sp>
      <p:pic>
        <p:nvPicPr>
          <p:cNvPr id="233" name="Google Shape;233;g1b42f1d762b_0_34" descr="https://www.star.nesdis.noaa.gov/socd/mecb/sar/AKDEMO_products/APL_winds/tropical/2020/WP222020_GONI/RSAT2_GSS_2020_10_30_21_16_42_0657407802_128.35E_16.14N_VH_C-7_MERGED01_map_level3.png"/>
          <p:cNvPicPr preferRelativeResize="0"/>
          <p:nvPr/>
        </p:nvPicPr>
        <p:blipFill rotWithShape="1">
          <a:blip r:embed="rId6">
            <a:alphaModFix/>
          </a:blip>
          <a:srcRect/>
          <a:stretch/>
        </p:blipFill>
        <p:spPr>
          <a:xfrm>
            <a:off x="10549049" y="246052"/>
            <a:ext cx="1428750" cy="1428750"/>
          </a:xfrm>
          <a:prstGeom prst="rect">
            <a:avLst/>
          </a:prstGeom>
          <a:noFill/>
          <a:ln>
            <a:noFill/>
          </a:ln>
        </p:spPr>
      </p:pic>
      <p:pic>
        <p:nvPicPr>
          <p:cNvPr id="2" name="Recorded Sound">
            <a:hlinkClick r:id="" action="ppaction://media"/>
            <a:extLst>
              <a:ext uri="{FF2B5EF4-FFF2-40B4-BE49-F238E27FC236}">
                <a16:creationId xmlns:a16="http://schemas.microsoft.com/office/drawing/2014/main" id="{D00EA12D-B54A-4D54-8F69-7CD217FE7BA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851525" y="3184525"/>
            <a:ext cx="487363" cy="487363"/>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0000"/>
    </mc:Choice>
    <mc:Fallback>
      <p:transition spd="slow" advTm="4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898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265" objId="2"/>
        <p14:stopEvt time="65003" objId="2"/>
      </p14:showEvtLst>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pic>
        <p:nvPicPr>
          <p:cNvPr id="269" name="Google Shape;269;p10"/>
          <p:cNvPicPr preferRelativeResize="0"/>
          <p:nvPr/>
        </p:nvPicPr>
        <p:blipFill rotWithShape="1">
          <a:blip r:embed="rId5">
            <a:alphaModFix/>
          </a:blip>
          <a:srcRect/>
          <a:stretch/>
        </p:blipFill>
        <p:spPr>
          <a:xfrm>
            <a:off x="0" y="1046855"/>
            <a:ext cx="7096125" cy="5407025"/>
          </a:xfrm>
          <a:prstGeom prst="rect">
            <a:avLst/>
          </a:prstGeom>
          <a:noFill/>
          <a:ln>
            <a:noFill/>
          </a:ln>
        </p:spPr>
      </p:pic>
      <p:sp>
        <p:nvSpPr>
          <p:cNvPr id="270" name="Google Shape;270;p10"/>
          <p:cNvSpPr txBox="1">
            <a:spLocks noGrp="1"/>
          </p:cNvSpPr>
          <p:nvPr>
            <p:ph type="title"/>
          </p:nvPr>
        </p:nvSpPr>
        <p:spPr>
          <a:xfrm>
            <a:off x="639829" y="219471"/>
            <a:ext cx="7521127" cy="314028"/>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2E6191"/>
              </a:buClr>
              <a:buSzPts val="1400"/>
              <a:buFont typeface="Arial"/>
              <a:buNone/>
            </a:pPr>
            <a:r>
              <a:rPr lang="en-US"/>
              <a:t>Atmosphere - Open Cell Clouds</a:t>
            </a:r>
            <a:endParaRPr/>
          </a:p>
        </p:txBody>
      </p:sp>
      <p:pic>
        <p:nvPicPr>
          <p:cNvPr id="272" name="Google Shape;272;p10"/>
          <p:cNvPicPr preferRelativeResize="0"/>
          <p:nvPr/>
        </p:nvPicPr>
        <p:blipFill rotWithShape="1">
          <a:blip r:embed="rId6">
            <a:alphaModFix/>
          </a:blip>
          <a:srcRect/>
          <a:stretch/>
        </p:blipFill>
        <p:spPr>
          <a:xfrm>
            <a:off x="5598697" y="823978"/>
            <a:ext cx="1103348" cy="1103348"/>
          </a:xfrm>
          <a:prstGeom prst="rect">
            <a:avLst/>
          </a:prstGeom>
          <a:noFill/>
          <a:ln>
            <a:noFill/>
          </a:ln>
        </p:spPr>
      </p:pic>
      <p:sp>
        <p:nvSpPr>
          <p:cNvPr id="273" name="Google Shape;273;p10"/>
          <p:cNvSpPr txBox="1"/>
          <p:nvPr/>
        </p:nvSpPr>
        <p:spPr>
          <a:xfrm>
            <a:off x="31849" y="760099"/>
            <a:ext cx="2842684" cy="615553"/>
          </a:xfrm>
          <a:prstGeom prst="rect">
            <a:avLst/>
          </a:prstGeom>
          <a:solidFill>
            <a:schemeClr val="lt1"/>
          </a:solidFill>
          <a:ln>
            <a:noFill/>
          </a:ln>
        </p:spPr>
        <p:txBody>
          <a:bodyPr spcFirstLastPara="1" wrap="square" lIns="121900" tIns="60925" rIns="121900" bIns="60925" anchor="t" anchorCtr="0">
            <a:noAutofit/>
          </a:bodyPr>
          <a:lstStyle/>
          <a:p>
            <a:pPr marL="0" marR="0" lvl="0" indent="0" algn="ctr" rtl="0">
              <a:lnSpc>
                <a:spcPct val="100000"/>
              </a:lnSpc>
              <a:spcBef>
                <a:spcPts val="0"/>
              </a:spcBef>
              <a:spcAft>
                <a:spcPts val="0"/>
              </a:spcAft>
              <a:buNone/>
            </a:pPr>
            <a:r>
              <a:rPr lang="en-US" sz="1600" b="0" i="0" u="none" strike="noStrike" cap="none">
                <a:solidFill>
                  <a:srgbClr val="000000"/>
                </a:solidFill>
                <a:latin typeface="Calibri"/>
                <a:ea typeface="Calibri"/>
                <a:cs typeface="Calibri"/>
                <a:sym typeface="Calibri"/>
              </a:rPr>
              <a:t>Sentinel-1 SAR VV Co-Pol NRCS </a:t>
            </a:r>
            <a:endParaRPr/>
          </a:p>
          <a:p>
            <a:pPr marL="0" marR="0" lvl="0" indent="0" algn="ctr" rtl="0">
              <a:lnSpc>
                <a:spcPct val="100000"/>
              </a:lnSpc>
              <a:spcBef>
                <a:spcPts val="0"/>
              </a:spcBef>
              <a:spcAft>
                <a:spcPts val="0"/>
              </a:spcAft>
              <a:buNone/>
            </a:pPr>
            <a:r>
              <a:rPr lang="en-US" sz="1600" b="0" i="0" u="none" strike="noStrike" cap="none">
                <a:solidFill>
                  <a:srgbClr val="000000"/>
                </a:solidFill>
                <a:latin typeface="Calibri"/>
                <a:ea typeface="Calibri"/>
                <a:cs typeface="Calibri"/>
                <a:sym typeface="Calibri"/>
              </a:rPr>
              <a:t>05 May 2023 05:03 UTC</a:t>
            </a:r>
            <a:endParaRPr sz="1600" b="0" i="0" u="none" strike="noStrike" cap="none">
              <a:solidFill>
                <a:srgbClr val="000000"/>
              </a:solidFill>
              <a:latin typeface="Calibri"/>
              <a:ea typeface="Calibri"/>
              <a:cs typeface="Calibri"/>
              <a:sym typeface="Calibri"/>
            </a:endParaRPr>
          </a:p>
        </p:txBody>
      </p:sp>
      <p:sp>
        <p:nvSpPr>
          <p:cNvPr id="274" name="Google Shape;274;p10"/>
          <p:cNvSpPr txBox="1"/>
          <p:nvPr/>
        </p:nvSpPr>
        <p:spPr>
          <a:xfrm>
            <a:off x="8132701" y="517202"/>
            <a:ext cx="2842684" cy="615553"/>
          </a:xfrm>
          <a:prstGeom prst="rect">
            <a:avLst/>
          </a:prstGeom>
          <a:solidFill>
            <a:schemeClr val="lt1"/>
          </a:solidFill>
          <a:ln>
            <a:noFill/>
          </a:ln>
        </p:spPr>
        <p:txBody>
          <a:bodyPr spcFirstLastPara="1" wrap="square" lIns="121900" tIns="60925" rIns="121900" bIns="60925" anchor="t" anchorCtr="0">
            <a:noAutofit/>
          </a:bodyPr>
          <a:lstStyle/>
          <a:p>
            <a:pPr marL="0" marR="0" lvl="0" indent="0" algn="ctr" rtl="0">
              <a:lnSpc>
                <a:spcPct val="100000"/>
              </a:lnSpc>
              <a:spcBef>
                <a:spcPts val="0"/>
              </a:spcBef>
              <a:spcAft>
                <a:spcPts val="0"/>
              </a:spcAft>
              <a:buNone/>
            </a:pPr>
            <a:r>
              <a:rPr lang="en-US" sz="1600" b="0" i="0" u="none" strike="noStrike" cap="none" dirty="0">
                <a:solidFill>
                  <a:srgbClr val="000000"/>
                </a:solidFill>
                <a:latin typeface="Calibri"/>
                <a:ea typeface="Calibri"/>
                <a:cs typeface="Calibri"/>
                <a:sym typeface="Calibri"/>
              </a:rPr>
              <a:t>MODIS True Color</a:t>
            </a:r>
            <a:endParaRPr dirty="0"/>
          </a:p>
          <a:p>
            <a:pPr marL="0" marR="0" lvl="0" indent="0" algn="ctr" rtl="0">
              <a:lnSpc>
                <a:spcPct val="100000"/>
              </a:lnSpc>
              <a:spcBef>
                <a:spcPts val="0"/>
              </a:spcBef>
              <a:spcAft>
                <a:spcPts val="0"/>
              </a:spcAft>
              <a:buNone/>
            </a:pPr>
            <a:r>
              <a:rPr lang="en-US" sz="1600" b="0" i="0" u="none" strike="noStrike" cap="none" dirty="0">
                <a:solidFill>
                  <a:srgbClr val="000000"/>
                </a:solidFill>
                <a:latin typeface="Calibri"/>
                <a:ea typeface="Calibri"/>
                <a:cs typeface="Calibri"/>
                <a:sym typeface="Calibri"/>
              </a:rPr>
              <a:t>05 May 2023 04:45 UTC</a:t>
            </a:r>
            <a:endParaRPr sz="1600" b="0" i="0" u="none" strike="noStrike" cap="none" dirty="0">
              <a:solidFill>
                <a:srgbClr val="000000"/>
              </a:solidFill>
              <a:latin typeface="Calibri"/>
              <a:ea typeface="Calibri"/>
              <a:cs typeface="Calibri"/>
              <a:sym typeface="Calibri"/>
            </a:endParaRPr>
          </a:p>
        </p:txBody>
      </p:sp>
      <p:sp>
        <p:nvSpPr>
          <p:cNvPr id="275" name="Google Shape;275;p10"/>
          <p:cNvSpPr/>
          <p:nvPr/>
        </p:nvSpPr>
        <p:spPr>
          <a:xfrm>
            <a:off x="1309511" y="6403732"/>
            <a:ext cx="4289186" cy="338554"/>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800" b="0" i="0" u="none" strike="noStrike" cap="none">
                <a:solidFill>
                  <a:srgbClr val="000000"/>
                </a:solidFill>
                <a:latin typeface="Calibri"/>
                <a:ea typeface="Calibri"/>
                <a:cs typeface="Calibri"/>
                <a:sym typeface="Calibri"/>
              </a:rPr>
              <a:t>https://www.star.nesdis.noaa.gov/socd/mecb/sar/AKDEMO_products/APL_winds/wind_images2/2023-05/S1A_ESA_2023_05_05_05_03_50_0736578230_025.60E_72.29N_VV_C_nrcs.png</a:t>
            </a:r>
            <a:endParaRPr/>
          </a:p>
        </p:txBody>
      </p:sp>
      <p:pic>
        <p:nvPicPr>
          <p:cNvPr id="276" name="Google Shape;276;p10"/>
          <p:cNvPicPr preferRelativeResize="0"/>
          <p:nvPr/>
        </p:nvPicPr>
        <p:blipFill rotWithShape="1">
          <a:blip r:embed="rId7">
            <a:alphaModFix/>
          </a:blip>
          <a:srcRect/>
          <a:stretch/>
        </p:blipFill>
        <p:spPr>
          <a:xfrm>
            <a:off x="6756400" y="1282700"/>
            <a:ext cx="5364163" cy="5054600"/>
          </a:xfrm>
          <a:prstGeom prst="rect">
            <a:avLst/>
          </a:prstGeom>
          <a:noFill/>
          <a:ln>
            <a:noFill/>
          </a:ln>
        </p:spPr>
      </p:pic>
      <p:pic>
        <p:nvPicPr>
          <p:cNvPr id="2" name="Recorded Sound">
            <a:hlinkClick r:id="" action="ppaction://media"/>
            <a:extLst>
              <a:ext uri="{FF2B5EF4-FFF2-40B4-BE49-F238E27FC236}">
                <a16:creationId xmlns:a16="http://schemas.microsoft.com/office/drawing/2014/main" id="{319A6B3E-AB12-4069-98BA-1B3DA351A73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851525" y="3184525"/>
            <a:ext cx="487363" cy="48736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3698"/>
    </mc:Choice>
    <mc:Fallback xmlns="">
      <p:transition spd="slow" advTm="336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14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131" objId="2"/>
        <p14:stopEvt time="33698" objId="2"/>
      </p14:showEvtLst>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pic>
        <p:nvPicPr>
          <p:cNvPr id="281" name="Google Shape;281;p29"/>
          <p:cNvPicPr preferRelativeResize="0"/>
          <p:nvPr/>
        </p:nvPicPr>
        <p:blipFill rotWithShape="1">
          <a:blip r:embed="rId5">
            <a:alphaModFix/>
          </a:blip>
          <a:srcRect/>
          <a:stretch/>
        </p:blipFill>
        <p:spPr>
          <a:xfrm>
            <a:off x="79947" y="1282700"/>
            <a:ext cx="3908425" cy="4713287"/>
          </a:xfrm>
          <a:prstGeom prst="rect">
            <a:avLst/>
          </a:prstGeom>
          <a:noFill/>
          <a:ln>
            <a:noFill/>
          </a:ln>
        </p:spPr>
      </p:pic>
      <p:pic>
        <p:nvPicPr>
          <p:cNvPr id="282" name="Google Shape;282;p29"/>
          <p:cNvPicPr preferRelativeResize="0"/>
          <p:nvPr/>
        </p:nvPicPr>
        <p:blipFill rotWithShape="1">
          <a:blip r:embed="rId6">
            <a:alphaModFix/>
          </a:blip>
          <a:srcRect/>
          <a:stretch/>
        </p:blipFill>
        <p:spPr>
          <a:xfrm>
            <a:off x="4218426" y="114299"/>
            <a:ext cx="7894637" cy="6632575"/>
          </a:xfrm>
          <a:prstGeom prst="rect">
            <a:avLst/>
          </a:prstGeom>
          <a:noFill/>
          <a:ln>
            <a:noFill/>
          </a:ln>
        </p:spPr>
      </p:pic>
      <p:sp>
        <p:nvSpPr>
          <p:cNvPr id="283" name="Google Shape;283;p29"/>
          <p:cNvSpPr/>
          <p:nvPr/>
        </p:nvSpPr>
        <p:spPr>
          <a:xfrm>
            <a:off x="1369102" y="3239590"/>
            <a:ext cx="1888761" cy="1537276"/>
          </a:xfrm>
          <a:prstGeom prst="rect">
            <a:avLst/>
          </a:prstGeom>
          <a:no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67" b="0" i="0" u="none" strike="noStrike" cap="none">
              <a:solidFill>
                <a:schemeClr val="lt1"/>
              </a:solidFill>
              <a:latin typeface="Calibri"/>
              <a:ea typeface="Calibri"/>
              <a:cs typeface="Calibri"/>
              <a:sym typeface="Calibri"/>
            </a:endParaRPr>
          </a:p>
        </p:txBody>
      </p:sp>
      <p:sp>
        <p:nvSpPr>
          <p:cNvPr id="284" name="Google Shape;284;p29"/>
          <p:cNvSpPr/>
          <p:nvPr/>
        </p:nvSpPr>
        <p:spPr>
          <a:xfrm>
            <a:off x="138629" y="765843"/>
            <a:ext cx="3692097" cy="861704"/>
          </a:xfrm>
          <a:prstGeom prst="rect">
            <a:avLst/>
          </a:prstGeom>
          <a:solidFill>
            <a:schemeClr val="lt1"/>
          </a:solidFill>
          <a:ln>
            <a:noFill/>
          </a:ln>
        </p:spPr>
        <p:txBody>
          <a:bodyPr spcFirstLastPara="1" wrap="square" lIns="121900" tIns="60925" rIns="121900" bIns="60925" anchor="t" anchorCtr="0">
            <a:spAutoFit/>
          </a:bodyPr>
          <a:lstStyle/>
          <a:p>
            <a:pPr marL="0" marR="0" lvl="0" indent="0" algn="ctr" rtl="0">
              <a:lnSpc>
                <a:spcPct val="100000"/>
              </a:lnSpc>
              <a:spcBef>
                <a:spcPts val="0"/>
              </a:spcBef>
              <a:spcAft>
                <a:spcPts val="0"/>
              </a:spcAft>
              <a:buNone/>
            </a:pPr>
            <a:r>
              <a:rPr lang="en-US" sz="1600" b="0" i="0" u="none" strike="noStrike" cap="none" dirty="0">
                <a:solidFill>
                  <a:srgbClr val="000000"/>
                </a:solidFill>
                <a:latin typeface="Calibri"/>
                <a:ea typeface="Calibri"/>
                <a:cs typeface="Calibri"/>
                <a:sym typeface="Calibri"/>
              </a:rPr>
              <a:t>Thunder Bay – Lake Superior </a:t>
            </a:r>
            <a:endParaRPr sz="1600" dirty="0"/>
          </a:p>
          <a:p>
            <a:pPr marL="0" marR="0" lvl="0" indent="0" algn="ctr" rtl="0">
              <a:lnSpc>
                <a:spcPct val="100000"/>
              </a:lnSpc>
              <a:spcBef>
                <a:spcPts val="0"/>
              </a:spcBef>
              <a:spcAft>
                <a:spcPts val="0"/>
              </a:spcAft>
              <a:buNone/>
            </a:pPr>
            <a:r>
              <a:rPr lang="en-US" sz="1600" b="0" i="0" u="none" strike="noStrike" cap="none" dirty="0">
                <a:solidFill>
                  <a:srgbClr val="000000"/>
                </a:solidFill>
                <a:latin typeface="Calibri"/>
                <a:ea typeface="Calibri"/>
                <a:cs typeface="Calibri"/>
                <a:sym typeface="Calibri"/>
              </a:rPr>
              <a:t>Sentinel-1B 22 December 2021 23:50 UTC</a:t>
            </a:r>
            <a:endParaRPr sz="1600" b="0" i="0" u="none" strike="noStrike" cap="none" dirty="0">
              <a:solidFill>
                <a:srgbClr val="000000"/>
              </a:solidFill>
              <a:latin typeface="Calibri"/>
              <a:ea typeface="Calibri"/>
              <a:cs typeface="Calibri"/>
              <a:sym typeface="Calibri"/>
            </a:endParaRPr>
          </a:p>
        </p:txBody>
      </p:sp>
      <p:grpSp>
        <p:nvGrpSpPr>
          <p:cNvPr id="285" name="Google Shape;285;p29"/>
          <p:cNvGrpSpPr/>
          <p:nvPr/>
        </p:nvGrpSpPr>
        <p:grpSpPr>
          <a:xfrm>
            <a:off x="5250027" y="269009"/>
            <a:ext cx="1379373" cy="318100"/>
            <a:chOff x="5250027" y="269009"/>
            <a:chExt cx="1379373" cy="318100"/>
          </a:xfrm>
        </p:grpSpPr>
        <p:cxnSp>
          <p:nvCxnSpPr>
            <p:cNvPr id="286" name="Google Shape;286;p29"/>
            <p:cNvCxnSpPr/>
            <p:nvPr/>
          </p:nvCxnSpPr>
          <p:spPr>
            <a:xfrm>
              <a:off x="5250027" y="587109"/>
              <a:ext cx="1379373" cy="0"/>
            </a:xfrm>
            <a:prstGeom prst="straightConnector1">
              <a:avLst/>
            </a:prstGeom>
            <a:noFill/>
            <a:ln w="38100" cap="flat" cmpd="sng">
              <a:solidFill>
                <a:schemeClr val="lt1"/>
              </a:solidFill>
              <a:prstDash val="solid"/>
              <a:round/>
              <a:headEnd type="none" w="sm" len="sm"/>
              <a:tailEnd type="none" w="sm" len="sm"/>
            </a:ln>
          </p:spPr>
        </p:cxnSp>
        <p:sp>
          <p:nvSpPr>
            <p:cNvPr id="287" name="Google Shape;287;p29"/>
            <p:cNvSpPr txBox="1"/>
            <p:nvPr/>
          </p:nvSpPr>
          <p:spPr>
            <a:xfrm>
              <a:off x="5386592" y="269009"/>
              <a:ext cx="1094813" cy="3181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467" b="0" i="0" u="none" strike="noStrike" cap="none">
                  <a:solidFill>
                    <a:schemeClr val="lt1"/>
                  </a:solidFill>
                  <a:latin typeface="Calibri"/>
                  <a:ea typeface="Calibri"/>
                  <a:cs typeface="Calibri"/>
                  <a:sym typeface="Calibri"/>
                </a:rPr>
                <a:t>10 km</a:t>
              </a:r>
              <a:endParaRPr/>
            </a:p>
          </p:txBody>
        </p:sp>
      </p:grpSp>
      <p:pic>
        <p:nvPicPr>
          <p:cNvPr id="288" name="Google Shape;288;p29" descr="https://www.star.nesdis.noaa.gov/socd/mecb/sar/AKDEMO_products/APL_winds/wind_images2/2021-12/S1B_ESA_2021_12_22_23_50_30_0693532230_089.95W_48.46N_VV_C5_GFS05CDF_map_level3.png"/>
          <p:cNvPicPr preferRelativeResize="0"/>
          <p:nvPr/>
        </p:nvPicPr>
        <p:blipFill rotWithShape="1">
          <a:blip r:embed="rId7">
            <a:alphaModFix/>
          </a:blip>
          <a:srcRect/>
          <a:stretch/>
        </p:blipFill>
        <p:spPr>
          <a:xfrm>
            <a:off x="50435" y="1308665"/>
            <a:ext cx="1428750" cy="1428750"/>
          </a:xfrm>
          <a:prstGeom prst="rect">
            <a:avLst/>
          </a:prstGeom>
          <a:noFill/>
          <a:ln>
            <a:noFill/>
          </a:ln>
        </p:spPr>
      </p:pic>
      <p:sp>
        <p:nvSpPr>
          <p:cNvPr id="289" name="Google Shape;289;p29"/>
          <p:cNvSpPr/>
          <p:nvPr/>
        </p:nvSpPr>
        <p:spPr>
          <a:xfrm>
            <a:off x="79947" y="6443246"/>
            <a:ext cx="4597765" cy="338554"/>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800" b="0" i="0" u="none" strike="noStrike" cap="none">
                <a:solidFill>
                  <a:srgbClr val="000000"/>
                </a:solidFill>
                <a:latin typeface="Arial"/>
                <a:ea typeface="Arial"/>
                <a:cs typeface="Arial"/>
                <a:sym typeface="Arial"/>
              </a:rPr>
              <a:t>https://www.star.nesdis.noaa.gov/socd/mecb/sar/AKDEMO_products/APL_winds/wind_images2/2021-12/S1B_ESA_2021_12_22_23_50_30_0693532230_089.95W_48.46N_VV_C_nrcs.png</a:t>
            </a:r>
            <a:endParaRPr/>
          </a:p>
        </p:txBody>
      </p:sp>
      <p:sp>
        <p:nvSpPr>
          <p:cNvPr id="290" name="Google Shape;290;p29"/>
          <p:cNvSpPr txBox="1">
            <a:spLocks noGrp="1"/>
          </p:cNvSpPr>
          <p:nvPr>
            <p:ph type="title"/>
          </p:nvPr>
        </p:nvSpPr>
        <p:spPr>
          <a:xfrm>
            <a:off x="168163" y="234245"/>
            <a:ext cx="4643717" cy="314028"/>
          </a:xfrm>
          <a:prstGeom prst="rect">
            <a:avLst/>
          </a:prstGeom>
          <a:solidFill>
            <a:schemeClr val="lt1"/>
          </a:solid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2E6191"/>
              </a:buClr>
              <a:buSzPts val="1400"/>
              <a:buFont typeface="Arial"/>
              <a:buNone/>
            </a:pPr>
            <a:r>
              <a:rPr lang="en-US"/>
              <a:t>Atmosphere - Convection Cells</a:t>
            </a:r>
            <a:endParaRPr/>
          </a:p>
        </p:txBody>
      </p:sp>
      <p:pic>
        <p:nvPicPr>
          <p:cNvPr id="3" name="Recorded Sound">
            <a:hlinkClick r:id="" action="ppaction://media"/>
            <a:extLst>
              <a:ext uri="{FF2B5EF4-FFF2-40B4-BE49-F238E27FC236}">
                <a16:creationId xmlns:a16="http://schemas.microsoft.com/office/drawing/2014/main" id="{D090D616-2AFF-4A04-AD7C-1E53E06A240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851525" y="3184525"/>
            <a:ext cx="487363" cy="48736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4934"/>
    </mc:Choice>
    <mc:Fallback xmlns="">
      <p:transition spd="slow" advTm="349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345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134" objId="3"/>
        <p14:stopEvt time="34934" objId="3"/>
      </p14:showEvtLst>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98"/>
        <p:cNvGrpSpPr/>
        <p:nvPr/>
      </p:nvGrpSpPr>
      <p:grpSpPr>
        <a:xfrm>
          <a:off x="0" y="0"/>
          <a:ext cx="0" cy="0"/>
          <a:chOff x="0" y="0"/>
          <a:chExt cx="0" cy="0"/>
        </a:xfrm>
      </p:grpSpPr>
      <p:sp>
        <p:nvSpPr>
          <p:cNvPr id="499" name="Google Shape;499;p55"/>
          <p:cNvSpPr txBox="1">
            <a:spLocks noGrp="1"/>
          </p:cNvSpPr>
          <p:nvPr>
            <p:ph type="title"/>
          </p:nvPr>
        </p:nvSpPr>
        <p:spPr>
          <a:xfrm>
            <a:off x="639829" y="219471"/>
            <a:ext cx="9923396" cy="314028"/>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2E6191"/>
              </a:buClr>
              <a:buSzPts val="1400"/>
              <a:buFont typeface="Arial"/>
              <a:buNone/>
            </a:pPr>
            <a:r>
              <a:rPr lang="en-US"/>
              <a:t>Atmosphere – Lee waves and Atmospheric Gravity Waves</a:t>
            </a:r>
            <a:endParaRPr/>
          </a:p>
        </p:txBody>
      </p:sp>
      <p:sp>
        <p:nvSpPr>
          <p:cNvPr id="500" name="Google Shape;500;p55"/>
          <p:cNvSpPr txBox="1">
            <a:spLocks noGrp="1"/>
          </p:cNvSpPr>
          <p:nvPr>
            <p:ph type="body" idx="1"/>
          </p:nvPr>
        </p:nvSpPr>
        <p:spPr>
          <a:xfrm>
            <a:off x="68275" y="3859212"/>
            <a:ext cx="2362560" cy="929159"/>
          </a:xfrm>
          <a:prstGeom prst="rect">
            <a:avLst/>
          </a:prstGeom>
          <a:noFill/>
          <a:ln>
            <a:noFill/>
          </a:ln>
        </p:spPr>
        <p:txBody>
          <a:bodyPr spcFirstLastPara="1" wrap="square" lIns="0" tIns="0" rIns="0" bIns="0" anchor="t" anchorCtr="0">
            <a:noAutofit/>
          </a:bodyPr>
          <a:lstStyle/>
          <a:p>
            <a:pPr marL="114300" marR="0" lvl="0" indent="0" algn="ctr" rtl="0">
              <a:lnSpc>
                <a:spcPct val="90000"/>
              </a:lnSpc>
              <a:spcBef>
                <a:spcPts val="0"/>
              </a:spcBef>
              <a:spcAft>
                <a:spcPts val="0"/>
              </a:spcAft>
              <a:buClr>
                <a:schemeClr val="dk1"/>
              </a:buClr>
              <a:buSzPts val="1400"/>
              <a:buNone/>
            </a:pPr>
            <a:r>
              <a:rPr lang="en-US" dirty="0"/>
              <a:t>Lee waves and atmospheric gravity waves</a:t>
            </a:r>
            <a:endParaRPr dirty="0"/>
          </a:p>
        </p:txBody>
      </p:sp>
      <p:pic>
        <p:nvPicPr>
          <p:cNvPr id="503" name="Google Shape;503;p55" descr="https://www.star.nesdis.noaa.gov/socd/mecb/sar/AKDEMO_products/APL_winds/wind_images2/2022-04/S1A_ESA_2022_04_22_23_42_35_0703986155_087.61W_47.10N_VV_C5_GFS05CDF_map_level3.png"/>
          <p:cNvPicPr preferRelativeResize="0"/>
          <p:nvPr/>
        </p:nvPicPr>
        <p:blipFill rotWithShape="1">
          <a:blip r:embed="rId5">
            <a:alphaModFix/>
          </a:blip>
          <a:srcRect/>
          <a:stretch/>
        </p:blipFill>
        <p:spPr>
          <a:xfrm>
            <a:off x="432760" y="1896990"/>
            <a:ext cx="1428750" cy="1428750"/>
          </a:xfrm>
          <a:prstGeom prst="rect">
            <a:avLst/>
          </a:prstGeom>
          <a:noFill/>
          <a:ln>
            <a:noFill/>
          </a:ln>
        </p:spPr>
      </p:pic>
      <p:sp>
        <p:nvSpPr>
          <p:cNvPr id="504" name="Google Shape;504;p55"/>
          <p:cNvSpPr txBox="1"/>
          <p:nvPr/>
        </p:nvSpPr>
        <p:spPr>
          <a:xfrm>
            <a:off x="0" y="878556"/>
            <a:ext cx="2430835" cy="615553"/>
          </a:xfrm>
          <a:prstGeom prst="rect">
            <a:avLst/>
          </a:prstGeom>
          <a:solidFill>
            <a:schemeClr val="lt1"/>
          </a:solidFill>
          <a:ln>
            <a:noFill/>
          </a:ln>
        </p:spPr>
        <p:txBody>
          <a:bodyPr spcFirstLastPara="1" wrap="square" lIns="121900" tIns="60925" rIns="121900" bIns="60925" anchor="t" anchorCtr="0">
            <a:noAutofit/>
          </a:bodyPr>
          <a:lstStyle/>
          <a:p>
            <a:pPr marL="0" marR="0" lvl="0" indent="0" algn="ctr" rtl="0">
              <a:lnSpc>
                <a:spcPct val="100000"/>
              </a:lnSpc>
              <a:spcBef>
                <a:spcPts val="0"/>
              </a:spcBef>
              <a:spcAft>
                <a:spcPts val="0"/>
              </a:spcAft>
              <a:buNone/>
            </a:pPr>
            <a:r>
              <a:rPr lang="en-US" sz="1600" b="0" i="0" u="none" strike="noStrike" cap="none" dirty="0">
                <a:solidFill>
                  <a:srgbClr val="000000"/>
                </a:solidFill>
                <a:latin typeface="Calibri"/>
                <a:ea typeface="Calibri"/>
                <a:cs typeface="Calibri"/>
                <a:sym typeface="Calibri"/>
              </a:rPr>
              <a:t>Sentinel-1 SAR </a:t>
            </a:r>
          </a:p>
          <a:p>
            <a:pPr marL="0" marR="0" lvl="0" indent="0" algn="ctr" rtl="0">
              <a:lnSpc>
                <a:spcPct val="100000"/>
              </a:lnSpc>
              <a:spcBef>
                <a:spcPts val="0"/>
              </a:spcBef>
              <a:spcAft>
                <a:spcPts val="0"/>
              </a:spcAft>
              <a:buNone/>
            </a:pPr>
            <a:r>
              <a:rPr lang="en-US" sz="1600" b="0" i="0" u="none" strike="noStrike" cap="none" dirty="0">
                <a:solidFill>
                  <a:srgbClr val="000000"/>
                </a:solidFill>
                <a:latin typeface="Calibri"/>
                <a:ea typeface="Calibri"/>
                <a:cs typeface="Calibri"/>
                <a:sym typeface="Calibri"/>
              </a:rPr>
              <a:t>VV Co-Pol NRCS </a:t>
            </a:r>
            <a:endParaRPr dirty="0"/>
          </a:p>
          <a:p>
            <a:pPr marL="0" marR="0" lvl="0" indent="0" algn="ctr" rtl="0">
              <a:lnSpc>
                <a:spcPct val="100000"/>
              </a:lnSpc>
              <a:spcBef>
                <a:spcPts val="0"/>
              </a:spcBef>
              <a:spcAft>
                <a:spcPts val="0"/>
              </a:spcAft>
              <a:buNone/>
            </a:pPr>
            <a:r>
              <a:rPr lang="en-US" sz="1600" b="0" i="0" u="none" strike="noStrike" cap="none" dirty="0">
                <a:solidFill>
                  <a:srgbClr val="000000"/>
                </a:solidFill>
                <a:latin typeface="Calibri"/>
                <a:ea typeface="Calibri"/>
                <a:cs typeface="Calibri"/>
                <a:sym typeface="Calibri"/>
              </a:rPr>
              <a:t>22 April 2022 23:42 UTC</a:t>
            </a:r>
            <a:endParaRPr sz="1600" b="0" i="0" u="none" strike="noStrike" cap="none" dirty="0">
              <a:solidFill>
                <a:srgbClr val="000000"/>
              </a:solidFill>
              <a:latin typeface="Calibri"/>
              <a:ea typeface="Calibri"/>
              <a:cs typeface="Calibri"/>
              <a:sym typeface="Calibri"/>
            </a:endParaRPr>
          </a:p>
        </p:txBody>
      </p:sp>
      <p:grpSp>
        <p:nvGrpSpPr>
          <p:cNvPr id="4" name="Group 3">
            <a:extLst>
              <a:ext uri="{FF2B5EF4-FFF2-40B4-BE49-F238E27FC236}">
                <a16:creationId xmlns:a16="http://schemas.microsoft.com/office/drawing/2014/main" id="{0CA720ED-2B10-425B-88EF-283261DA7538}"/>
              </a:ext>
            </a:extLst>
          </p:cNvPr>
          <p:cNvGrpSpPr/>
          <p:nvPr/>
        </p:nvGrpSpPr>
        <p:grpSpPr>
          <a:xfrm>
            <a:off x="2535937" y="833949"/>
            <a:ext cx="9587788" cy="5720472"/>
            <a:chOff x="2535937" y="833949"/>
            <a:chExt cx="9587788" cy="5720472"/>
          </a:xfrm>
        </p:grpSpPr>
        <p:pic>
          <p:nvPicPr>
            <p:cNvPr id="501" name="Google Shape;501;p55"/>
            <p:cNvPicPr preferRelativeResize="0"/>
            <p:nvPr/>
          </p:nvPicPr>
          <p:blipFill rotWithShape="1">
            <a:blip r:embed="rId6">
              <a:alphaModFix/>
            </a:blip>
            <a:srcRect l="13492" t="52684" r="42003" b="5992"/>
            <a:stretch/>
          </p:blipFill>
          <p:spPr>
            <a:xfrm>
              <a:off x="2535937" y="833949"/>
              <a:ext cx="9587788" cy="5720472"/>
            </a:xfrm>
            <a:prstGeom prst="rect">
              <a:avLst/>
            </a:prstGeom>
            <a:noFill/>
            <a:ln>
              <a:noFill/>
            </a:ln>
          </p:spPr>
        </p:pic>
        <p:grpSp>
          <p:nvGrpSpPr>
            <p:cNvPr id="3" name="Group 2">
              <a:extLst>
                <a:ext uri="{FF2B5EF4-FFF2-40B4-BE49-F238E27FC236}">
                  <a16:creationId xmlns:a16="http://schemas.microsoft.com/office/drawing/2014/main" id="{4AC12779-BF56-450F-9E8E-03D457847A1D}"/>
                </a:ext>
              </a:extLst>
            </p:cNvPr>
            <p:cNvGrpSpPr/>
            <p:nvPr/>
          </p:nvGrpSpPr>
          <p:grpSpPr>
            <a:xfrm>
              <a:off x="3952380" y="1700048"/>
              <a:ext cx="7101068" cy="4747035"/>
              <a:chOff x="3952380" y="1700048"/>
              <a:chExt cx="7101068" cy="4747035"/>
            </a:xfrm>
          </p:grpSpPr>
          <p:grpSp>
            <p:nvGrpSpPr>
              <p:cNvPr id="2" name="Group 1">
                <a:extLst>
                  <a:ext uri="{FF2B5EF4-FFF2-40B4-BE49-F238E27FC236}">
                    <a16:creationId xmlns:a16="http://schemas.microsoft.com/office/drawing/2014/main" id="{AF21D298-5EB5-450A-AE45-4F4DD3A78AAF}"/>
                  </a:ext>
                </a:extLst>
              </p:cNvPr>
              <p:cNvGrpSpPr/>
              <p:nvPr/>
            </p:nvGrpSpPr>
            <p:grpSpPr>
              <a:xfrm>
                <a:off x="8295812" y="6095134"/>
                <a:ext cx="1226357" cy="351949"/>
                <a:chOff x="8295812" y="6095134"/>
                <a:chExt cx="1226357" cy="351949"/>
              </a:xfrm>
            </p:grpSpPr>
            <p:cxnSp>
              <p:nvCxnSpPr>
                <p:cNvPr id="505" name="Google Shape;505;p55"/>
                <p:cNvCxnSpPr/>
                <p:nvPr/>
              </p:nvCxnSpPr>
              <p:spPr>
                <a:xfrm>
                  <a:off x="8295812" y="6447083"/>
                  <a:ext cx="1226357" cy="0"/>
                </a:xfrm>
                <a:prstGeom prst="straightConnector1">
                  <a:avLst/>
                </a:prstGeom>
                <a:noFill/>
                <a:ln w="63500" cap="flat" cmpd="sng">
                  <a:solidFill>
                    <a:schemeClr val="lt1"/>
                  </a:solidFill>
                  <a:prstDash val="solid"/>
                  <a:round/>
                  <a:headEnd type="none" w="sm" len="sm"/>
                  <a:tailEnd type="none" w="sm" len="sm"/>
                </a:ln>
              </p:spPr>
            </p:cxnSp>
            <p:sp>
              <p:nvSpPr>
                <p:cNvPr id="506" name="Google Shape;506;p55"/>
                <p:cNvSpPr txBox="1"/>
                <p:nvPr/>
              </p:nvSpPr>
              <p:spPr>
                <a:xfrm>
                  <a:off x="8408698" y="6095134"/>
                  <a:ext cx="1000584" cy="3181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467" b="0" i="0" u="none" strike="noStrike" cap="none" dirty="0">
                      <a:solidFill>
                        <a:schemeClr val="lt1"/>
                      </a:solidFill>
                      <a:latin typeface="Calibri"/>
                      <a:ea typeface="Calibri"/>
                      <a:cs typeface="Calibri"/>
                      <a:sym typeface="Calibri"/>
                    </a:rPr>
                    <a:t>20 km</a:t>
                  </a:r>
                  <a:endParaRPr dirty="0"/>
                </a:p>
              </p:txBody>
            </p:sp>
          </p:grpSp>
          <p:sp>
            <p:nvSpPr>
              <p:cNvPr id="507" name="Google Shape;507;p55"/>
              <p:cNvSpPr txBox="1"/>
              <p:nvPr/>
            </p:nvSpPr>
            <p:spPr>
              <a:xfrm>
                <a:off x="3952380" y="1700048"/>
                <a:ext cx="898003"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chemeClr val="lt1"/>
                    </a:solidFill>
                    <a:latin typeface="Calibri"/>
                    <a:ea typeface="Calibri"/>
                    <a:cs typeface="Calibri"/>
                    <a:sym typeface="Calibri"/>
                  </a:rPr>
                  <a:t>Lee Wave</a:t>
                </a:r>
                <a:endParaRPr sz="1400" b="0" i="0" u="none" strike="noStrike" cap="none">
                  <a:solidFill>
                    <a:schemeClr val="lt1"/>
                  </a:solidFill>
                  <a:latin typeface="Calibri"/>
                  <a:ea typeface="Calibri"/>
                  <a:cs typeface="Calibri"/>
                  <a:sym typeface="Calibri"/>
                </a:endParaRPr>
              </a:p>
            </p:txBody>
          </p:sp>
          <p:sp>
            <p:nvSpPr>
              <p:cNvPr id="508" name="Google Shape;508;p55"/>
              <p:cNvSpPr txBox="1"/>
              <p:nvPr/>
            </p:nvSpPr>
            <p:spPr>
              <a:xfrm>
                <a:off x="9656063" y="3335993"/>
                <a:ext cx="1397385"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400" b="0" i="0" u="none" strike="noStrike" cap="none" dirty="0">
                    <a:solidFill>
                      <a:schemeClr val="lt1"/>
                    </a:solidFill>
                    <a:latin typeface="Calibri"/>
                    <a:ea typeface="Calibri"/>
                    <a:cs typeface="Calibri"/>
                    <a:sym typeface="Calibri"/>
                  </a:rPr>
                  <a:t>Atmospheric Gravity Wave</a:t>
                </a:r>
                <a:endParaRPr sz="1400" b="0" i="0" u="none" strike="noStrike" cap="none" dirty="0">
                  <a:solidFill>
                    <a:schemeClr val="lt1"/>
                  </a:solidFill>
                  <a:latin typeface="Calibri"/>
                  <a:ea typeface="Calibri"/>
                  <a:cs typeface="Calibri"/>
                  <a:sym typeface="Calibri"/>
                </a:endParaRPr>
              </a:p>
            </p:txBody>
          </p:sp>
        </p:grpSp>
      </p:grpSp>
      <p:sp>
        <p:nvSpPr>
          <p:cNvPr id="502" name="Google Shape;502;p55"/>
          <p:cNvSpPr/>
          <p:nvPr/>
        </p:nvSpPr>
        <p:spPr>
          <a:xfrm>
            <a:off x="62136" y="6024051"/>
            <a:ext cx="4552394" cy="338554"/>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800" b="0" i="0" u="none" strike="noStrike" cap="none" dirty="0">
                <a:solidFill>
                  <a:srgbClr val="000000"/>
                </a:solidFill>
                <a:latin typeface="Arial"/>
                <a:ea typeface="Arial"/>
                <a:cs typeface="Arial"/>
                <a:sym typeface="Arial"/>
              </a:rPr>
              <a:t>https://www.star.nesdis.noaa.gov/socd/mecb/sar/AKDEMO_products/APL_winds/wind_images2/2022-04/S1A_ESA_2022_04_22_23_42_35_0703986155_087.61W_47.10N_VV_C_nrcs.png</a:t>
            </a:r>
            <a:endParaRPr dirty="0"/>
          </a:p>
        </p:txBody>
      </p:sp>
      <p:pic>
        <p:nvPicPr>
          <p:cNvPr id="5" name="Recorded Sound">
            <a:hlinkClick r:id="" action="ppaction://media"/>
            <a:extLst>
              <a:ext uri="{FF2B5EF4-FFF2-40B4-BE49-F238E27FC236}">
                <a16:creationId xmlns:a16="http://schemas.microsoft.com/office/drawing/2014/main" id="{006186F5-3E2A-4F9B-A6B1-11C9F13E05E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851525" y="3184525"/>
            <a:ext cx="487363" cy="48736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6197"/>
    </mc:Choice>
    <mc:Fallback xmlns="">
      <p:transition spd="slow" advTm="561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463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extLst>
    <p:ext uri="{E180D4A7-C9FB-4DFB-919C-405C955672EB}">
      <p14:showEvtLst xmlns:p14="http://schemas.microsoft.com/office/powerpoint/2010/main">
        <p14:playEvt time="122" objId="5"/>
        <p14:stopEvt time="55294" objId="5"/>
      </p14:showEvtLst>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pic>
        <p:nvPicPr>
          <p:cNvPr id="295" name="Google Shape;295;g1d4d1997c1d_0_1"/>
          <p:cNvPicPr preferRelativeResize="0"/>
          <p:nvPr/>
        </p:nvPicPr>
        <p:blipFill rotWithShape="1">
          <a:blip r:embed="rId5">
            <a:alphaModFix/>
          </a:blip>
          <a:srcRect/>
          <a:stretch/>
        </p:blipFill>
        <p:spPr>
          <a:xfrm>
            <a:off x="4065047" y="130842"/>
            <a:ext cx="8108950" cy="6626225"/>
          </a:xfrm>
          <a:prstGeom prst="rect">
            <a:avLst/>
          </a:prstGeom>
          <a:noFill/>
          <a:ln>
            <a:noFill/>
          </a:ln>
        </p:spPr>
      </p:pic>
      <p:sp>
        <p:nvSpPr>
          <p:cNvPr id="296" name="Google Shape;296;g1d4d1997c1d_0_1"/>
          <p:cNvSpPr txBox="1">
            <a:spLocks noGrp="1"/>
          </p:cNvSpPr>
          <p:nvPr>
            <p:ph type="title"/>
          </p:nvPr>
        </p:nvSpPr>
        <p:spPr>
          <a:xfrm>
            <a:off x="639829" y="219471"/>
            <a:ext cx="7521127" cy="314028"/>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2E6191"/>
              </a:buClr>
              <a:buSzPts val="1400"/>
              <a:buFont typeface="Arial"/>
              <a:buNone/>
            </a:pPr>
            <a:r>
              <a:rPr lang="en-US"/>
              <a:t>Atmosphere and Ocean</a:t>
            </a:r>
            <a:endParaRPr/>
          </a:p>
        </p:txBody>
      </p:sp>
      <p:sp>
        <p:nvSpPr>
          <p:cNvPr id="297" name="Google Shape;297;g1d4d1997c1d_0_1"/>
          <p:cNvSpPr txBox="1">
            <a:spLocks noGrp="1"/>
          </p:cNvSpPr>
          <p:nvPr>
            <p:ph type="body" idx="1"/>
          </p:nvPr>
        </p:nvSpPr>
        <p:spPr>
          <a:xfrm>
            <a:off x="81312" y="2877144"/>
            <a:ext cx="4350892" cy="1765194"/>
          </a:xfrm>
          <a:prstGeom prst="rect">
            <a:avLst/>
          </a:prstGeom>
          <a:noFill/>
          <a:ln>
            <a:noFill/>
          </a:ln>
        </p:spPr>
        <p:txBody>
          <a:bodyPr spcFirstLastPara="1" wrap="square" lIns="0" tIns="0" rIns="0" bIns="0" anchor="t" anchorCtr="0">
            <a:noAutofit/>
          </a:bodyPr>
          <a:lstStyle/>
          <a:p>
            <a:pPr marL="457200" marR="0" lvl="0" indent="-317500" algn="l" rtl="0">
              <a:lnSpc>
                <a:spcPct val="90000"/>
              </a:lnSpc>
              <a:spcBef>
                <a:spcPts val="0"/>
              </a:spcBef>
              <a:spcAft>
                <a:spcPts val="0"/>
              </a:spcAft>
              <a:buSzPts val="1400"/>
              <a:buChar char="●"/>
            </a:pPr>
            <a:r>
              <a:rPr lang="en-US"/>
              <a:t>Atmospheric signatures include storm cells with high NRCS returns from atmospheric ice.</a:t>
            </a:r>
            <a:endParaRPr/>
          </a:p>
          <a:p>
            <a:pPr marL="457200" marR="0" lvl="0" indent="0" algn="l" rtl="0">
              <a:lnSpc>
                <a:spcPct val="90000"/>
              </a:lnSpc>
              <a:spcBef>
                <a:spcPts val="0"/>
              </a:spcBef>
              <a:spcAft>
                <a:spcPts val="0"/>
              </a:spcAft>
              <a:buNone/>
            </a:pPr>
            <a:endParaRPr/>
          </a:p>
          <a:p>
            <a:pPr marL="457200" marR="0" lvl="0" indent="-317500" algn="l" rtl="0">
              <a:lnSpc>
                <a:spcPct val="90000"/>
              </a:lnSpc>
              <a:spcBef>
                <a:spcPts val="0"/>
              </a:spcBef>
              <a:spcAft>
                <a:spcPts val="0"/>
              </a:spcAft>
              <a:buSzPts val="1400"/>
              <a:buChar char="●"/>
            </a:pPr>
            <a:r>
              <a:rPr lang="en-US"/>
              <a:t>Low NRCS features are regions of low wind and natural surfactants (oil) </a:t>
            </a:r>
            <a:endParaRPr/>
          </a:p>
        </p:txBody>
      </p:sp>
      <p:sp>
        <p:nvSpPr>
          <p:cNvPr id="298" name="Google Shape;298;g1d4d1997c1d_0_1"/>
          <p:cNvSpPr txBox="1">
            <a:spLocks noGrp="1"/>
          </p:cNvSpPr>
          <p:nvPr>
            <p:ph type="sldNum" idx="4294967295"/>
          </p:nvPr>
        </p:nvSpPr>
        <p:spPr>
          <a:xfrm>
            <a:off x="11087100" y="6442075"/>
            <a:ext cx="11049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800"/>
              <a:buNone/>
            </a:pPr>
            <a:fld id="{00000000-1234-1234-1234-123412341234}" type="slidenum">
              <a:rPr lang="en-US"/>
              <a:t>17</a:t>
            </a:fld>
            <a:r>
              <a:rPr lang="en-US"/>
              <a:t> </a:t>
            </a:r>
            <a:endParaRPr/>
          </a:p>
        </p:txBody>
      </p:sp>
      <p:sp>
        <p:nvSpPr>
          <p:cNvPr id="299" name="Google Shape;299;g1d4d1997c1d_0_1"/>
          <p:cNvSpPr txBox="1"/>
          <p:nvPr/>
        </p:nvSpPr>
        <p:spPr>
          <a:xfrm>
            <a:off x="-5321" y="1221870"/>
            <a:ext cx="3072809" cy="615553"/>
          </a:xfrm>
          <a:prstGeom prst="rect">
            <a:avLst/>
          </a:prstGeom>
          <a:solidFill>
            <a:schemeClr val="lt1"/>
          </a:solidFill>
          <a:ln>
            <a:noFill/>
          </a:ln>
        </p:spPr>
        <p:txBody>
          <a:bodyPr spcFirstLastPara="1" wrap="square" lIns="121875" tIns="60925" rIns="121875" bIns="60925" anchor="t" anchorCtr="0">
            <a:noAutofit/>
          </a:bodyPr>
          <a:lstStyle/>
          <a:p>
            <a:pPr marL="0" marR="0" lvl="0" indent="0" algn="ctr" rtl="0">
              <a:lnSpc>
                <a:spcPct val="100000"/>
              </a:lnSpc>
              <a:spcBef>
                <a:spcPts val="0"/>
              </a:spcBef>
              <a:spcAft>
                <a:spcPts val="0"/>
              </a:spcAft>
              <a:buNone/>
            </a:pPr>
            <a:r>
              <a:rPr lang="en-US" sz="1600" b="0" i="0" u="none" strike="noStrike" cap="none" dirty="0">
                <a:solidFill>
                  <a:srgbClr val="000000"/>
                </a:solidFill>
                <a:latin typeface="Calibri"/>
                <a:ea typeface="Calibri"/>
                <a:cs typeface="Calibri"/>
                <a:sym typeface="Calibri"/>
              </a:rPr>
              <a:t>Sentinel 1A SAR Co-Pol Winds </a:t>
            </a:r>
            <a:endParaRPr sz="1600" b="0" i="0" u="none" strike="noStrike" cap="none" dirty="0">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None/>
            </a:pPr>
            <a:r>
              <a:rPr lang="en-US" sz="1600" b="0" i="0" u="none" strike="noStrike" cap="none" dirty="0">
                <a:solidFill>
                  <a:srgbClr val="000000"/>
                </a:solidFill>
                <a:latin typeface="Calibri"/>
                <a:ea typeface="Calibri"/>
                <a:cs typeface="Calibri"/>
                <a:sym typeface="Calibri"/>
              </a:rPr>
              <a:t>17 August 2023  00:17 UTC</a:t>
            </a:r>
            <a:endParaRPr sz="1600" b="0" i="0" u="none" strike="noStrike" cap="none" dirty="0">
              <a:solidFill>
                <a:srgbClr val="000000"/>
              </a:solidFill>
              <a:latin typeface="Calibri"/>
              <a:ea typeface="Calibri"/>
              <a:cs typeface="Calibri"/>
              <a:sym typeface="Calibri"/>
            </a:endParaRPr>
          </a:p>
        </p:txBody>
      </p:sp>
      <p:pic>
        <p:nvPicPr>
          <p:cNvPr id="300" name="Google Shape;300;g1d4d1997c1d_0_1"/>
          <p:cNvPicPr preferRelativeResize="0"/>
          <p:nvPr/>
        </p:nvPicPr>
        <p:blipFill rotWithShape="1">
          <a:blip r:embed="rId6">
            <a:alphaModFix/>
          </a:blip>
          <a:srcRect/>
          <a:stretch/>
        </p:blipFill>
        <p:spPr>
          <a:xfrm>
            <a:off x="2872342" y="906746"/>
            <a:ext cx="1428750" cy="1428750"/>
          </a:xfrm>
          <a:prstGeom prst="rect">
            <a:avLst/>
          </a:prstGeom>
          <a:noFill/>
          <a:ln>
            <a:noFill/>
          </a:ln>
        </p:spPr>
      </p:pic>
      <p:sp>
        <p:nvSpPr>
          <p:cNvPr id="301" name="Google Shape;301;g1d4d1997c1d_0_1"/>
          <p:cNvSpPr/>
          <p:nvPr/>
        </p:nvSpPr>
        <p:spPr>
          <a:xfrm>
            <a:off x="-5321" y="5864135"/>
            <a:ext cx="4524158"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800" b="0" i="0" u="sng" strike="noStrike" cap="none">
                <a:solidFill>
                  <a:srgbClr val="000000"/>
                </a:solidFill>
                <a:latin typeface="Calibri"/>
                <a:ea typeface="Calibri"/>
                <a:cs typeface="Calibri"/>
                <a:sym typeface="Calibri"/>
                <a:hlinkClick r:id="rId7">
                  <a:extLst>
                    <a:ext uri="{A12FA001-AC4F-418D-AE19-62706E023703}">
                      <ahyp:hlinkClr xmlns:ahyp="http://schemas.microsoft.com/office/drawing/2018/hyperlinkcolor" val="tx"/>
                    </a:ext>
                  </a:extLst>
                </a:hlinkClick>
              </a:rPr>
              <a:t>https://www.star.nesdis.noaa.gov/socd/mecb/sar/AKDEMO_products/APL_winds/wind_images2/2023-08/S1A_ESA_2023_08_17_00_17_07_0745546627_092.44W_22.53N_VV_C_nrcs.png</a:t>
            </a:r>
            <a:endParaRPr sz="8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None/>
            </a:pPr>
            <a:endParaRPr sz="800" b="0" i="0" u="none" strike="noStrike" cap="none">
              <a:solidFill>
                <a:srgbClr val="000000"/>
              </a:solidFill>
              <a:latin typeface="Calibri"/>
              <a:ea typeface="Calibri"/>
              <a:cs typeface="Calibri"/>
              <a:sym typeface="Calibri"/>
            </a:endParaRPr>
          </a:p>
        </p:txBody>
      </p:sp>
      <p:grpSp>
        <p:nvGrpSpPr>
          <p:cNvPr id="302" name="Google Shape;302;g1d4d1997c1d_0_1"/>
          <p:cNvGrpSpPr/>
          <p:nvPr/>
        </p:nvGrpSpPr>
        <p:grpSpPr>
          <a:xfrm>
            <a:off x="6762561" y="1402899"/>
            <a:ext cx="3528026" cy="2624786"/>
            <a:chOff x="6762561" y="1402899"/>
            <a:chExt cx="3528026" cy="2624786"/>
          </a:xfrm>
        </p:grpSpPr>
        <p:sp>
          <p:nvSpPr>
            <p:cNvPr id="303" name="Google Shape;303;g1d4d1997c1d_0_1"/>
            <p:cNvSpPr txBox="1"/>
            <p:nvPr/>
          </p:nvSpPr>
          <p:spPr>
            <a:xfrm>
              <a:off x="7475142" y="3684739"/>
              <a:ext cx="914033"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chemeClr val="lt1"/>
                  </a:solidFill>
                  <a:latin typeface="Calibri"/>
                  <a:ea typeface="Calibri"/>
                  <a:cs typeface="Calibri"/>
                  <a:sym typeface="Calibri"/>
                </a:rPr>
                <a:t>Low Wind</a:t>
              </a:r>
              <a:endParaRPr/>
            </a:p>
          </p:txBody>
        </p:sp>
        <p:sp>
          <p:nvSpPr>
            <p:cNvPr id="304" name="Google Shape;304;g1d4d1997c1d_0_1"/>
            <p:cNvSpPr txBox="1"/>
            <p:nvPr/>
          </p:nvSpPr>
          <p:spPr>
            <a:xfrm>
              <a:off x="6762561" y="1402899"/>
              <a:ext cx="1425161" cy="5431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400" b="0" i="0" u="none" strike="noStrike" cap="none">
                  <a:solidFill>
                    <a:schemeClr val="lt1"/>
                  </a:solidFill>
                  <a:latin typeface="Calibri"/>
                  <a:ea typeface="Calibri"/>
                  <a:cs typeface="Calibri"/>
                  <a:sym typeface="Calibri"/>
                </a:rPr>
                <a:t>Storm Cells </a:t>
              </a:r>
              <a:endParaRPr/>
            </a:p>
            <a:p>
              <a:pPr marL="0" marR="0" lvl="0" indent="0" algn="ctr" rtl="0">
                <a:lnSpc>
                  <a:spcPct val="100000"/>
                </a:lnSpc>
                <a:spcBef>
                  <a:spcPts val="0"/>
                </a:spcBef>
                <a:spcAft>
                  <a:spcPts val="0"/>
                </a:spcAft>
                <a:buNone/>
              </a:pPr>
              <a:r>
                <a:rPr lang="en-US" sz="1400" b="0" i="0" u="none" strike="noStrike" cap="none">
                  <a:solidFill>
                    <a:schemeClr val="lt1"/>
                  </a:solidFill>
                  <a:latin typeface="Calibri"/>
                  <a:ea typeface="Calibri"/>
                  <a:cs typeface="Calibri"/>
                  <a:sym typeface="Calibri"/>
                </a:rPr>
                <a:t>w/ice signatures</a:t>
              </a:r>
              <a:endParaRPr/>
            </a:p>
          </p:txBody>
        </p:sp>
        <p:sp>
          <p:nvSpPr>
            <p:cNvPr id="305" name="Google Shape;305;g1d4d1997c1d_0_1"/>
            <p:cNvSpPr txBox="1"/>
            <p:nvPr/>
          </p:nvSpPr>
          <p:spPr>
            <a:xfrm>
              <a:off x="9277168" y="3719908"/>
              <a:ext cx="1013419"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chemeClr val="lt1"/>
                  </a:solidFill>
                  <a:latin typeface="Calibri"/>
                  <a:ea typeface="Calibri"/>
                  <a:cs typeface="Calibri"/>
                  <a:sym typeface="Calibri"/>
                </a:rPr>
                <a:t>Surfactants</a:t>
              </a:r>
              <a:endParaRPr/>
            </a:p>
          </p:txBody>
        </p:sp>
      </p:grpSp>
      <p:pic>
        <p:nvPicPr>
          <p:cNvPr id="2" name="Recorded Sound">
            <a:hlinkClick r:id="" action="ppaction://media"/>
            <a:extLst>
              <a:ext uri="{FF2B5EF4-FFF2-40B4-BE49-F238E27FC236}">
                <a16:creationId xmlns:a16="http://schemas.microsoft.com/office/drawing/2014/main" id="{F38DA50E-1EA0-4BA6-970C-F843B538813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851525" y="3184525"/>
            <a:ext cx="487363" cy="48736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6803"/>
    </mc:Choice>
    <mc:Fallback xmlns="">
      <p:transition spd="slow" advTm="368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89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146" objId="2"/>
        <p14:stopEvt time="36803" objId="2"/>
      </p14:showEvtLst>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pic>
        <p:nvPicPr>
          <p:cNvPr id="2" name="Picture 1">
            <a:extLst>
              <a:ext uri="{FF2B5EF4-FFF2-40B4-BE49-F238E27FC236}">
                <a16:creationId xmlns:a16="http://schemas.microsoft.com/office/drawing/2014/main" id="{AEE3E859-F2E9-4B3D-872B-BD54AFF362D1}"/>
              </a:ext>
            </a:extLst>
          </p:cNvPr>
          <p:cNvPicPr>
            <a:picLocks noChangeAspect="1"/>
          </p:cNvPicPr>
          <p:nvPr/>
        </p:nvPicPr>
        <p:blipFill>
          <a:blip r:embed="rId5"/>
          <a:stretch>
            <a:fillRect/>
          </a:stretch>
        </p:blipFill>
        <p:spPr>
          <a:xfrm>
            <a:off x="5212547" y="874831"/>
            <a:ext cx="6815919" cy="5200339"/>
          </a:xfrm>
          <a:prstGeom prst="rect">
            <a:avLst/>
          </a:prstGeom>
        </p:spPr>
      </p:pic>
      <p:sp>
        <p:nvSpPr>
          <p:cNvPr id="460" name="Google Shape;460;p52"/>
          <p:cNvSpPr txBox="1"/>
          <p:nvPr/>
        </p:nvSpPr>
        <p:spPr>
          <a:xfrm>
            <a:off x="163534" y="976363"/>
            <a:ext cx="2871877" cy="615553"/>
          </a:xfrm>
          <a:prstGeom prst="rect">
            <a:avLst/>
          </a:prstGeom>
          <a:solidFill>
            <a:schemeClr val="lt1"/>
          </a:solidFill>
          <a:ln>
            <a:noFill/>
          </a:ln>
        </p:spPr>
        <p:txBody>
          <a:bodyPr spcFirstLastPara="1" wrap="square" lIns="121900" tIns="60925" rIns="121900" bIns="60925" anchor="t" anchorCtr="0">
            <a:noAutofit/>
          </a:bodyPr>
          <a:lstStyle/>
          <a:p>
            <a:pPr marL="0" marR="0" lvl="0" indent="0" algn="ctr" rtl="0">
              <a:lnSpc>
                <a:spcPct val="100000"/>
              </a:lnSpc>
              <a:spcBef>
                <a:spcPts val="0"/>
              </a:spcBef>
              <a:spcAft>
                <a:spcPts val="0"/>
              </a:spcAft>
              <a:buNone/>
            </a:pPr>
            <a:r>
              <a:rPr lang="en-US" sz="1600" b="0" i="0" u="none" strike="noStrike" cap="none" dirty="0">
                <a:solidFill>
                  <a:srgbClr val="000000"/>
                </a:solidFill>
                <a:latin typeface="Calibri"/>
                <a:ea typeface="Calibri"/>
                <a:cs typeface="Calibri"/>
                <a:sym typeface="Calibri"/>
              </a:rPr>
              <a:t>Sentinel-1 SAR VV Co-Pol NRCS </a:t>
            </a:r>
            <a:endParaRPr dirty="0"/>
          </a:p>
          <a:p>
            <a:pPr marL="0" marR="0" lvl="0" indent="0" algn="ctr" rtl="0">
              <a:lnSpc>
                <a:spcPct val="100000"/>
              </a:lnSpc>
              <a:spcBef>
                <a:spcPts val="0"/>
              </a:spcBef>
              <a:spcAft>
                <a:spcPts val="0"/>
              </a:spcAft>
              <a:buNone/>
            </a:pPr>
            <a:r>
              <a:rPr lang="en-US" sz="1600" b="0" i="0" u="none" strike="noStrike" cap="none" dirty="0">
                <a:solidFill>
                  <a:srgbClr val="000000"/>
                </a:solidFill>
                <a:latin typeface="Calibri"/>
                <a:ea typeface="Calibri"/>
                <a:cs typeface="Calibri"/>
                <a:sym typeface="Calibri"/>
              </a:rPr>
              <a:t>14 March 2023 00:16 UTC</a:t>
            </a:r>
            <a:endParaRPr sz="1600" b="0" i="0" u="none" strike="noStrike" cap="none" dirty="0">
              <a:solidFill>
                <a:srgbClr val="000000"/>
              </a:solidFill>
              <a:latin typeface="Calibri"/>
              <a:ea typeface="Calibri"/>
              <a:cs typeface="Calibri"/>
              <a:sym typeface="Calibri"/>
            </a:endParaRPr>
          </a:p>
        </p:txBody>
      </p:sp>
      <p:sp>
        <p:nvSpPr>
          <p:cNvPr id="461" name="Google Shape;461;p52"/>
          <p:cNvSpPr txBox="1">
            <a:spLocks noGrp="1"/>
          </p:cNvSpPr>
          <p:nvPr>
            <p:ph type="title"/>
          </p:nvPr>
        </p:nvSpPr>
        <p:spPr>
          <a:xfrm>
            <a:off x="639829" y="219471"/>
            <a:ext cx="7521127" cy="314028"/>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2E6191"/>
              </a:buClr>
              <a:buSzPts val="1400"/>
              <a:buFont typeface="Arial"/>
              <a:buNone/>
            </a:pPr>
            <a:r>
              <a:rPr lang="en-US"/>
              <a:t>Ocean – Oil </a:t>
            </a:r>
            <a:endParaRPr/>
          </a:p>
        </p:txBody>
      </p:sp>
      <p:sp>
        <p:nvSpPr>
          <p:cNvPr id="462" name="Google Shape;462;p52"/>
          <p:cNvSpPr txBox="1">
            <a:spLocks noGrp="1"/>
          </p:cNvSpPr>
          <p:nvPr>
            <p:ph type="body" idx="1"/>
          </p:nvPr>
        </p:nvSpPr>
        <p:spPr>
          <a:xfrm>
            <a:off x="244826" y="2123129"/>
            <a:ext cx="4887000" cy="1256100"/>
          </a:xfrm>
          <a:prstGeom prst="rect">
            <a:avLst/>
          </a:prstGeom>
          <a:noFill/>
          <a:ln>
            <a:noFill/>
          </a:ln>
        </p:spPr>
        <p:txBody>
          <a:bodyPr spcFirstLastPara="1" wrap="square" lIns="0" tIns="0" rIns="0" bIns="0" anchor="t" anchorCtr="0">
            <a:noAutofit/>
          </a:bodyPr>
          <a:lstStyle/>
          <a:p>
            <a:pPr marL="457200" marR="0" lvl="0" indent="-228600" algn="l" rtl="0">
              <a:lnSpc>
                <a:spcPct val="90000"/>
              </a:lnSpc>
              <a:spcBef>
                <a:spcPts val="0"/>
              </a:spcBef>
              <a:spcAft>
                <a:spcPts val="0"/>
              </a:spcAft>
              <a:buClr>
                <a:schemeClr val="dk1"/>
              </a:buClr>
              <a:buSzPts val="1400"/>
              <a:buNone/>
            </a:pPr>
            <a:endParaRPr/>
          </a:p>
          <a:p>
            <a:pPr marL="457200" marR="0" lvl="0" indent="-228600" algn="l" rtl="0">
              <a:lnSpc>
                <a:spcPct val="90000"/>
              </a:lnSpc>
              <a:spcBef>
                <a:spcPts val="0"/>
              </a:spcBef>
              <a:spcAft>
                <a:spcPts val="0"/>
              </a:spcAft>
              <a:buClr>
                <a:schemeClr val="dk1"/>
              </a:buClr>
              <a:buSzPts val="1400"/>
              <a:buNone/>
            </a:pPr>
            <a:r>
              <a:rPr lang="en-US"/>
              <a:t>Ships and Oil Platforms (high backscatter)</a:t>
            </a:r>
            <a:endParaRPr/>
          </a:p>
          <a:p>
            <a:pPr marL="457200" marR="0" lvl="0" indent="-228600" algn="l" rtl="0">
              <a:lnSpc>
                <a:spcPct val="90000"/>
              </a:lnSpc>
              <a:spcBef>
                <a:spcPts val="0"/>
              </a:spcBef>
              <a:spcAft>
                <a:spcPts val="0"/>
              </a:spcAft>
              <a:buClr>
                <a:schemeClr val="dk1"/>
              </a:buClr>
              <a:buSzPts val="1400"/>
              <a:buNone/>
            </a:pPr>
            <a:r>
              <a:rPr lang="en-US"/>
              <a:t>Oil spill and surfactants (low backscatter)</a:t>
            </a:r>
            <a:endParaRPr/>
          </a:p>
        </p:txBody>
      </p:sp>
      <p:pic>
        <p:nvPicPr>
          <p:cNvPr id="463" name="Google Shape;463;p52"/>
          <p:cNvPicPr preferRelativeResize="0"/>
          <p:nvPr/>
        </p:nvPicPr>
        <p:blipFill rotWithShape="1">
          <a:blip r:embed="rId6">
            <a:alphaModFix/>
          </a:blip>
          <a:srcRect/>
          <a:stretch/>
        </p:blipFill>
        <p:spPr>
          <a:xfrm>
            <a:off x="577687" y="3124200"/>
            <a:ext cx="4221161" cy="3217346"/>
          </a:xfrm>
          <a:prstGeom prst="rect">
            <a:avLst/>
          </a:prstGeom>
          <a:noFill/>
          <a:ln>
            <a:noFill/>
          </a:ln>
        </p:spPr>
      </p:pic>
      <p:pic>
        <p:nvPicPr>
          <p:cNvPr id="464" name="Google Shape;464;p52" descr="https://www.star.nesdis.noaa.gov/socd/mecb/sar/AKDEMO_products/APL_winds/wind_images2/2023-03/S1A_ESA_2023_03_14_00_16_09_0732068169_091.83W_19.51N_VV_C5_GFS025CDF_map_level3.png"/>
          <p:cNvPicPr preferRelativeResize="0"/>
          <p:nvPr/>
        </p:nvPicPr>
        <p:blipFill rotWithShape="1">
          <a:blip r:embed="rId7">
            <a:alphaModFix/>
          </a:blip>
          <a:srcRect/>
          <a:stretch/>
        </p:blipFill>
        <p:spPr>
          <a:xfrm>
            <a:off x="3459567" y="885824"/>
            <a:ext cx="1428750" cy="1428750"/>
          </a:xfrm>
          <a:prstGeom prst="rect">
            <a:avLst/>
          </a:prstGeom>
          <a:noFill/>
          <a:ln>
            <a:noFill/>
          </a:ln>
        </p:spPr>
      </p:pic>
      <p:sp>
        <p:nvSpPr>
          <p:cNvPr id="465" name="Google Shape;465;p52"/>
          <p:cNvSpPr/>
          <p:nvPr/>
        </p:nvSpPr>
        <p:spPr>
          <a:xfrm>
            <a:off x="6383925" y="6075170"/>
            <a:ext cx="5441630" cy="3385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800" b="0" i="0" u="none" strike="noStrike" cap="none">
                <a:solidFill>
                  <a:srgbClr val="000000"/>
                </a:solidFill>
                <a:latin typeface="Calibri"/>
                <a:ea typeface="Calibri"/>
                <a:cs typeface="Calibri"/>
                <a:sym typeface="Calibri"/>
              </a:rPr>
              <a:t>https://www.star.nesdis.noaa.gov/socd/mecb/sar/AKDEMO_products/APL_winds/wind_images2/2023-03/S1A_ESA_2023_03_14_00_16_09_0732068169_091.83W_19.51N_VV_C_nrcs.png</a:t>
            </a:r>
            <a:endParaRPr/>
          </a:p>
        </p:txBody>
      </p:sp>
      <p:grpSp>
        <p:nvGrpSpPr>
          <p:cNvPr id="467" name="Google Shape;467;p52"/>
          <p:cNvGrpSpPr/>
          <p:nvPr/>
        </p:nvGrpSpPr>
        <p:grpSpPr>
          <a:xfrm>
            <a:off x="10359333" y="1023988"/>
            <a:ext cx="1353312" cy="318100"/>
            <a:chOff x="9730683" y="976363"/>
            <a:chExt cx="1353312" cy="318100"/>
          </a:xfrm>
        </p:grpSpPr>
        <p:cxnSp>
          <p:nvCxnSpPr>
            <p:cNvPr id="468" name="Google Shape;468;p52"/>
            <p:cNvCxnSpPr/>
            <p:nvPr/>
          </p:nvCxnSpPr>
          <p:spPr>
            <a:xfrm>
              <a:off x="9730683" y="1294463"/>
              <a:ext cx="1353312" cy="0"/>
            </a:xfrm>
            <a:prstGeom prst="straightConnector1">
              <a:avLst/>
            </a:prstGeom>
            <a:noFill/>
            <a:ln w="63500" cap="flat" cmpd="sng">
              <a:solidFill>
                <a:schemeClr val="lt1"/>
              </a:solidFill>
              <a:prstDash val="solid"/>
              <a:round/>
              <a:headEnd type="none" w="sm" len="sm"/>
              <a:tailEnd type="none" w="sm" len="sm"/>
            </a:ln>
          </p:spPr>
        </p:cxnSp>
        <p:sp>
          <p:nvSpPr>
            <p:cNvPr id="469" name="Google Shape;469;p52"/>
            <p:cNvSpPr txBox="1"/>
            <p:nvPr/>
          </p:nvSpPr>
          <p:spPr>
            <a:xfrm>
              <a:off x="9907047" y="976363"/>
              <a:ext cx="1000584" cy="3181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467" b="0" i="0" u="none" strike="noStrike" cap="none">
                  <a:solidFill>
                    <a:schemeClr val="lt1"/>
                  </a:solidFill>
                  <a:latin typeface="Calibri"/>
                  <a:ea typeface="Calibri"/>
                  <a:cs typeface="Calibri"/>
                  <a:sym typeface="Calibri"/>
                </a:rPr>
                <a:t>20 km</a:t>
              </a:r>
              <a:endParaRPr/>
            </a:p>
          </p:txBody>
        </p:sp>
      </p:grpSp>
      <p:pic>
        <p:nvPicPr>
          <p:cNvPr id="3" name="Recorded Sound">
            <a:hlinkClick r:id="" action="ppaction://media"/>
            <a:extLst>
              <a:ext uri="{FF2B5EF4-FFF2-40B4-BE49-F238E27FC236}">
                <a16:creationId xmlns:a16="http://schemas.microsoft.com/office/drawing/2014/main" id="{89294557-3236-4558-9EDF-EAC81EF56BB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851525" y="3184525"/>
            <a:ext cx="487363" cy="48736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0884"/>
    </mc:Choice>
    <mc:Fallback xmlns="">
      <p:transition spd="slow" advTm="408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213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120" objId="3"/>
        <p14:stopEvt time="40884" objId="3"/>
      </p14:showEvtLst>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pic>
        <p:nvPicPr>
          <p:cNvPr id="310" name="Google Shape;310;p36"/>
          <p:cNvPicPr preferRelativeResize="0"/>
          <p:nvPr/>
        </p:nvPicPr>
        <p:blipFill rotWithShape="1">
          <a:blip r:embed="rId5">
            <a:alphaModFix/>
          </a:blip>
          <a:srcRect/>
          <a:stretch/>
        </p:blipFill>
        <p:spPr>
          <a:xfrm>
            <a:off x="-16446" y="1130074"/>
            <a:ext cx="5992813" cy="5035550"/>
          </a:xfrm>
          <a:prstGeom prst="rect">
            <a:avLst/>
          </a:prstGeom>
          <a:noFill/>
          <a:ln>
            <a:noFill/>
          </a:ln>
        </p:spPr>
      </p:pic>
      <p:pic>
        <p:nvPicPr>
          <p:cNvPr id="311" name="Google Shape;311;p36"/>
          <p:cNvPicPr preferRelativeResize="0"/>
          <p:nvPr/>
        </p:nvPicPr>
        <p:blipFill rotWithShape="1">
          <a:blip r:embed="rId6">
            <a:alphaModFix/>
          </a:blip>
          <a:srcRect/>
          <a:stretch/>
        </p:blipFill>
        <p:spPr>
          <a:xfrm>
            <a:off x="5499980" y="864456"/>
            <a:ext cx="987862" cy="987862"/>
          </a:xfrm>
          <a:prstGeom prst="rect">
            <a:avLst/>
          </a:prstGeom>
          <a:noFill/>
          <a:ln>
            <a:noFill/>
          </a:ln>
        </p:spPr>
      </p:pic>
      <p:sp>
        <p:nvSpPr>
          <p:cNvPr id="312" name="Google Shape;312;p36"/>
          <p:cNvSpPr txBox="1">
            <a:spLocks noGrp="1"/>
          </p:cNvSpPr>
          <p:nvPr>
            <p:ph type="title"/>
          </p:nvPr>
        </p:nvSpPr>
        <p:spPr>
          <a:xfrm>
            <a:off x="639829" y="219471"/>
            <a:ext cx="9584034" cy="314028"/>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2E6191"/>
              </a:buClr>
              <a:buSzPts val="1400"/>
              <a:buFont typeface="Arial"/>
              <a:buNone/>
            </a:pPr>
            <a:r>
              <a:rPr lang="en-US"/>
              <a:t>Ocean – Sea Surface Temperature (SST) on SAR Backscatter</a:t>
            </a:r>
            <a:endParaRPr/>
          </a:p>
        </p:txBody>
      </p:sp>
      <p:sp>
        <p:nvSpPr>
          <p:cNvPr id="313" name="Google Shape;313;p36"/>
          <p:cNvSpPr txBox="1">
            <a:spLocks noGrp="1"/>
          </p:cNvSpPr>
          <p:nvPr>
            <p:ph type="body" idx="1"/>
          </p:nvPr>
        </p:nvSpPr>
        <p:spPr>
          <a:xfrm>
            <a:off x="6441228" y="5037955"/>
            <a:ext cx="5400689" cy="1256112"/>
          </a:xfrm>
          <a:prstGeom prst="rect">
            <a:avLst/>
          </a:prstGeom>
          <a:noFill/>
          <a:ln>
            <a:noFill/>
          </a:ln>
        </p:spPr>
        <p:txBody>
          <a:bodyPr spcFirstLastPara="1" wrap="square" lIns="0" tIns="0" rIns="0" bIns="0" anchor="t" anchorCtr="0">
            <a:noAutofit/>
          </a:bodyPr>
          <a:lstStyle/>
          <a:p>
            <a:pPr marL="114300" marR="0" lvl="0" indent="0" algn="l" rtl="0">
              <a:lnSpc>
                <a:spcPct val="90000"/>
              </a:lnSpc>
              <a:spcBef>
                <a:spcPts val="0"/>
              </a:spcBef>
              <a:spcAft>
                <a:spcPts val="0"/>
              </a:spcAft>
              <a:buClr>
                <a:schemeClr val="dk1"/>
              </a:buClr>
              <a:buSzPts val="1400"/>
              <a:buNone/>
            </a:pPr>
            <a:r>
              <a:rPr lang="en-US"/>
              <a:t>Water temperature affects water surface tension, which influences the formation of wind driven capillary waves.  Differences in the capillary wave field show up as difference in backscatter</a:t>
            </a:r>
            <a:endParaRPr/>
          </a:p>
        </p:txBody>
      </p:sp>
      <p:sp>
        <p:nvSpPr>
          <p:cNvPr id="314" name="Google Shape;314;p36"/>
          <p:cNvSpPr txBox="1"/>
          <p:nvPr/>
        </p:nvSpPr>
        <p:spPr>
          <a:xfrm>
            <a:off x="123871" y="864456"/>
            <a:ext cx="2871877" cy="615553"/>
          </a:xfrm>
          <a:prstGeom prst="rect">
            <a:avLst/>
          </a:prstGeom>
          <a:solidFill>
            <a:schemeClr val="lt1"/>
          </a:solidFill>
          <a:ln>
            <a:noFill/>
          </a:ln>
        </p:spPr>
        <p:txBody>
          <a:bodyPr spcFirstLastPara="1" wrap="square" lIns="121900" tIns="60925" rIns="121900" bIns="60925" anchor="t" anchorCtr="0">
            <a:noAutofit/>
          </a:bodyPr>
          <a:lstStyle/>
          <a:p>
            <a:pPr marL="0" marR="0" lvl="0" indent="0" algn="ctr" rtl="0">
              <a:lnSpc>
                <a:spcPct val="100000"/>
              </a:lnSpc>
              <a:spcBef>
                <a:spcPts val="0"/>
              </a:spcBef>
              <a:spcAft>
                <a:spcPts val="0"/>
              </a:spcAft>
              <a:buNone/>
            </a:pPr>
            <a:r>
              <a:rPr lang="en-US" sz="1600" b="0" i="0" u="none" strike="noStrike" cap="none" dirty="0">
                <a:solidFill>
                  <a:srgbClr val="000000"/>
                </a:solidFill>
                <a:latin typeface="Calibri"/>
                <a:ea typeface="Calibri"/>
                <a:cs typeface="Calibri"/>
                <a:sym typeface="Calibri"/>
              </a:rPr>
              <a:t>Sentinel-1 SAR VV Co-Pol NRCS </a:t>
            </a:r>
            <a:endParaRPr dirty="0"/>
          </a:p>
          <a:p>
            <a:pPr marL="0" marR="0" lvl="0" indent="0" algn="ctr" rtl="0">
              <a:lnSpc>
                <a:spcPct val="100000"/>
              </a:lnSpc>
              <a:spcBef>
                <a:spcPts val="0"/>
              </a:spcBef>
              <a:spcAft>
                <a:spcPts val="0"/>
              </a:spcAft>
              <a:buNone/>
            </a:pPr>
            <a:r>
              <a:rPr lang="en-US" sz="1600" b="0" i="0" u="none" strike="noStrike" cap="none" dirty="0">
                <a:solidFill>
                  <a:srgbClr val="000000"/>
                </a:solidFill>
                <a:latin typeface="Calibri"/>
                <a:ea typeface="Calibri"/>
                <a:cs typeface="Calibri"/>
                <a:sym typeface="Calibri"/>
              </a:rPr>
              <a:t>23 April 2023 22:50 UTC</a:t>
            </a:r>
            <a:endParaRPr sz="1600" b="0" i="0" u="none" strike="noStrike" cap="none" dirty="0">
              <a:solidFill>
                <a:srgbClr val="000000"/>
              </a:solidFill>
              <a:latin typeface="Calibri"/>
              <a:ea typeface="Calibri"/>
              <a:cs typeface="Calibri"/>
              <a:sym typeface="Calibri"/>
            </a:endParaRPr>
          </a:p>
        </p:txBody>
      </p:sp>
      <p:sp>
        <p:nvSpPr>
          <p:cNvPr id="315" name="Google Shape;315;p36"/>
          <p:cNvSpPr/>
          <p:nvPr/>
        </p:nvSpPr>
        <p:spPr>
          <a:xfrm>
            <a:off x="348296" y="6085364"/>
            <a:ext cx="6096000" cy="3385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800" b="0" i="0" u="none" strike="noStrike" cap="none">
                <a:solidFill>
                  <a:srgbClr val="000000"/>
                </a:solidFill>
                <a:latin typeface="Calibri"/>
                <a:ea typeface="Calibri"/>
                <a:cs typeface="Calibri"/>
                <a:sym typeface="Calibri"/>
              </a:rPr>
              <a:t>https://www.star.nesdis.noaa.gov/socd/mecb/sar/AKDEMO_products/APL_winds/wind_images2/2023-04/S1A_ESA_2023_04_23_22_50_25_0735605425_072.79W_36.69N_VV_C_nrcs.png</a:t>
            </a:r>
            <a:endParaRPr/>
          </a:p>
        </p:txBody>
      </p:sp>
      <p:sp>
        <p:nvSpPr>
          <p:cNvPr id="316" name="Google Shape;316;p36"/>
          <p:cNvSpPr/>
          <p:nvPr/>
        </p:nvSpPr>
        <p:spPr>
          <a:xfrm>
            <a:off x="6894482" y="741345"/>
            <a:ext cx="5178217" cy="430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100" b="0" i="0" u="none" strike="noStrike" cap="none" dirty="0">
                <a:solidFill>
                  <a:srgbClr val="000000"/>
                </a:solidFill>
                <a:latin typeface="Arial"/>
                <a:ea typeface="Arial"/>
                <a:cs typeface="Arial"/>
                <a:sym typeface="Arial"/>
              </a:rPr>
              <a:t>SAR data views of the North Wall of the Gulf Stream  by Scott Lindstrom</a:t>
            </a:r>
            <a:endParaRPr dirty="0"/>
          </a:p>
          <a:p>
            <a:pPr marL="0" marR="0" lvl="0" indent="0" algn="l" rtl="0">
              <a:lnSpc>
                <a:spcPct val="100000"/>
              </a:lnSpc>
              <a:spcBef>
                <a:spcPts val="0"/>
              </a:spcBef>
              <a:spcAft>
                <a:spcPts val="0"/>
              </a:spcAft>
              <a:buNone/>
            </a:pPr>
            <a:r>
              <a:rPr lang="en-US" sz="1100" b="0" i="0" u="none" strike="noStrike" cap="none" dirty="0">
                <a:solidFill>
                  <a:srgbClr val="000000"/>
                </a:solidFill>
                <a:latin typeface="Arial"/>
                <a:ea typeface="Arial"/>
                <a:cs typeface="Arial"/>
                <a:sym typeface="Arial"/>
              </a:rPr>
              <a:t>https://cimss.ssec.wisc.edu/satellite-blog/archives/51902</a:t>
            </a:r>
            <a:endParaRPr dirty="0"/>
          </a:p>
        </p:txBody>
      </p:sp>
      <p:pic>
        <p:nvPicPr>
          <p:cNvPr id="317" name="Google Shape;317;p36"/>
          <p:cNvPicPr preferRelativeResize="0"/>
          <p:nvPr/>
        </p:nvPicPr>
        <p:blipFill rotWithShape="1">
          <a:blip r:embed="rId7">
            <a:alphaModFix/>
          </a:blip>
          <a:srcRect/>
          <a:stretch/>
        </p:blipFill>
        <p:spPr>
          <a:xfrm>
            <a:off x="6487842" y="1191989"/>
            <a:ext cx="5332162" cy="3521947"/>
          </a:xfrm>
          <a:prstGeom prst="rect">
            <a:avLst/>
          </a:prstGeom>
          <a:noFill/>
          <a:ln>
            <a:noFill/>
          </a:ln>
        </p:spPr>
      </p:pic>
      <p:sp>
        <p:nvSpPr>
          <p:cNvPr id="318" name="Google Shape;318;p36"/>
          <p:cNvSpPr/>
          <p:nvPr/>
        </p:nvSpPr>
        <p:spPr>
          <a:xfrm rot="-1141941">
            <a:off x="8854251" y="1988079"/>
            <a:ext cx="1977503" cy="1350606"/>
          </a:xfrm>
          <a:prstGeom prst="rect">
            <a:avLst/>
          </a:prstGeom>
          <a:no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19" name="Google Shape;319;p36"/>
          <p:cNvSpPr txBox="1"/>
          <p:nvPr/>
        </p:nvSpPr>
        <p:spPr>
          <a:xfrm>
            <a:off x="2032285" y="2886159"/>
            <a:ext cx="1053494"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chemeClr val="lt1"/>
                </a:solidFill>
                <a:latin typeface="Calibri"/>
                <a:ea typeface="Calibri"/>
                <a:cs typeface="Calibri"/>
                <a:sym typeface="Calibri"/>
              </a:rPr>
              <a:t>Gulf Stream</a:t>
            </a:r>
            <a:endParaRPr/>
          </a:p>
          <a:p>
            <a:pPr marL="0" marR="0" lvl="0" indent="0" algn="l" rtl="0">
              <a:lnSpc>
                <a:spcPct val="100000"/>
              </a:lnSpc>
              <a:spcBef>
                <a:spcPts val="0"/>
              </a:spcBef>
              <a:spcAft>
                <a:spcPts val="0"/>
              </a:spcAft>
              <a:buNone/>
            </a:pPr>
            <a:r>
              <a:rPr lang="en-US" sz="1400" b="0" i="0" u="none" strike="noStrike" cap="none">
                <a:solidFill>
                  <a:schemeClr val="lt1"/>
                </a:solidFill>
                <a:latin typeface="Calibri"/>
                <a:ea typeface="Calibri"/>
                <a:cs typeface="Calibri"/>
                <a:sym typeface="Calibri"/>
              </a:rPr>
              <a:t>North Wall</a:t>
            </a:r>
            <a:endParaRPr/>
          </a:p>
        </p:txBody>
      </p:sp>
      <p:sp>
        <p:nvSpPr>
          <p:cNvPr id="320" name="Google Shape;320;p36"/>
          <p:cNvSpPr txBox="1"/>
          <p:nvPr/>
        </p:nvSpPr>
        <p:spPr>
          <a:xfrm>
            <a:off x="4464353" y="4331873"/>
            <a:ext cx="13758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chemeClr val="lt1"/>
                </a:solidFill>
                <a:latin typeface="Calibri"/>
                <a:ea typeface="Calibri"/>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
                  </a:ext>
                </a:extLst>
              </a:rPr>
              <a:t>MABL </a:t>
            </a:r>
            <a:r>
              <a:rPr lang="en-US" sz="1400" b="0" i="0" u="none" strike="noStrike" cap="none">
                <a:solidFill>
                  <a:schemeClr val="lt1"/>
                </a:solidFill>
                <a:latin typeface="Calibri"/>
                <a:ea typeface="Calibri"/>
                <a:cs typeface="Calibri"/>
                <a:sym typeface="Calibri"/>
              </a:rPr>
              <a:t>Instability</a:t>
            </a:r>
            <a:endParaRPr/>
          </a:p>
        </p:txBody>
      </p:sp>
      <p:sp>
        <p:nvSpPr>
          <p:cNvPr id="321" name="Google Shape;321;p36"/>
          <p:cNvSpPr txBox="1"/>
          <p:nvPr/>
        </p:nvSpPr>
        <p:spPr>
          <a:xfrm>
            <a:off x="2512750" y="5360025"/>
            <a:ext cx="3401100" cy="278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solidFill>
                  <a:schemeClr val="lt1"/>
                </a:solidFill>
              </a:rPr>
              <a:t>MABL= </a:t>
            </a:r>
            <a:r>
              <a:rPr lang="en-US" sz="1200">
                <a:solidFill>
                  <a:schemeClr val="lt1"/>
                </a:solidFill>
              </a:rPr>
              <a:t>Marine Atmospheric Boundary Layer</a:t>
            </a:r>
            <a:endParaRPr sz="1500">
              <a:solidFill>
                <a:schemeClr val="lt1"/>
              </a:solidFill>
            </a:endParaRPr>
          </a:p>
        </p:txBody>
      </p:sp>
      <p:pic>
        <p:nvPicPr>
          <p:cNvPr id="2" name="Recorded Sound">
            <a:hlinkClick r:id="" action="ppaction://media"/>
            <a:extLst>
              <a:ext uri="{FF2B5EF4-FFF2-40B4-BE49-F238E27FC236}">
                <a16:creationId xmlns:a16="http://schemas.microsoft.com/office/drawing/2014/main" id="{9041EB5E-44E4-42EB-BA68-B04DB56ED5A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851525" y="3184525"/>
            <a:ext cx="487363" cy="48736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2650"/>
    </mc:Choice>
    <mc:Fallback xmlns="">
      <p:transition spd="slow" advTm="426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353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162" objId="2"/>
        <p14:stopEvt time="42650" objId="2"/>
      </p14:showEvt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p25"/>
          <p:cNvSpPr txBox="1">
            <a:spLocks noGrp="1"/>
          </p:cNvSpPr>
          <p:nvPr>
            <p:ph type="title"/>
          </p:nvPr>
        </p:nvSpPr>
        <p:spPr>
          <a:xfrm>
            <a:off x="528298" y="11557"/>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1E4E79"/>
              </a:buClr>
              <a:buSzPts val="3200"/>
              <a:buFont typeface="Arial"/>
              <a:buNone/>
            </a:pPr>
            <a:r>
              <a:rPr lang="en-US">
                <a:latin typeface="Arial Narrow"/>
                <a:ea typeface="Arial Narrow"/>
                <a:cs typeface="Arial Narrow"/>
                <a:sym typeface="Arial Narrow"/>
              </a:rPr>
              <a:t>The CoastWatch Synthetic Aperture Radar instructional series </a:t>
            </a:r>
            <a:endParaRPr>
              <a:latin typeface="Arial Narrow"/>
              <a:ea typeface="Arial Narrow"/>
              <a:cs typeface="Arial Narrow"/>
              <a:sym typeface="Arial Narrow"/>
            </a:endParaRPr>
          </a:p>
        </p:txBody>
      </p:sp>
      <p:sp>
        <p:nvSpPr>
          <p:cNvPr id="123" name="Google Shape;123;p25"/>
          <p:cNvSpPr txBox="1">
            <a:spLocks noGrp="1"/>
          </p:cNvSpPr>
          <p:nvPr>
            <p:ph type="body" idx="1"/>
          </p:nvPr>
        </p:nvSpPr>
        <p:spPr>
          <a:xfrm>
            <a:off x="1018606" y="1165614"/>
            <a:ext cx="10515600" cy="4351200"/>
          </a:xfrm>
          <a:prstGeom prst="rect">
            <a:avLst/>
          </a:prstGeom>
          <a:noFill/>
          <a:ln>
            <a:noFill/>
          </a:ln>
        </p:spPr>
        <p:txBody>
          <a:bodyPr spcFirstLastPara="1" wrap="square" lIns="91425" tIns="45700" rIns="91425" bIns="45700" anchor="t" anchorCtr="0">
            <a:noAutofit/>
          </a:bodyPr>
          <a:lstStyle/>
          <a:p>
            <a:pPr marL="66675" lvl="0" indent="0" algn="l" rtl="0">
              <a:lnSpc>
                <a:spcPct val="110000"/>
              </a:lnSpc>
              <a:spcBef>
                <a:spcPts val="1000"/>
              </a:spcBef>
              <a:spcAft>
                <a:spcPts val="0"/>
              </a:spcAft>
              <a:buSzPts val="2800"/>
              <a:buNone/>
            </a:pPr>
            <a:r>
              <a:rPr lang="en-US">
                <a:latin typeface="Arial Narrow"/>
                <a:ea typeface="Arial Narrow"/>
                <a:cs typeface="Arial Narrow"/>
                <a:sym typeface="Arial Narrow"/>
              </a:rPr>
              <a:t>The CoastWatch Synthetic Aperture Radar (SAR) instructional series </a:t>
            </a:r>
            <a:br>
              <a:rPr lang="en-US">
                <a:latin typeface="Arial Narrow"/>
                <a:ea typeface="Arial Narrow"/>
                <a:cs typeface="Arial Narrow"/>
                <a:sym typeface="Arial Narrow"/>
              </a:rPr>
            </a:br>
            <a:r>
              <a:rPr lang="en-US">
                <a:latin typeface="Arial Narrow"/>
                <a:ea typeface="Arial Narrow"/>
                <a:cs typeface="Arial Narrow"/>
                <a:sym typeface="Arial Narrow"/>
              </a:rPr>
              <a:t>consists of three (3) training modules:</a:t>
            </a:r>
            <a:endParaRPr/>
          </a:p>
          <a:p>
            <a:pPr marL="508000" lvl="1" indent="0" algn="l" rtl="0">
              <a:lnSpc>
                <a:spcPct val="110000"/>
              </a:lnSpc>
              <a:spcBef>
                <a:spcPts val="1600"/>
              </a:spcBef>
              <a:spcAft>
                <a:spcPts val="0"/>
              </a:spcAft>
              <a:buSzPts val="2800"/>
              <a:buNone/>
            </a:pPr>
            <a:r>
              <a:rPr lang="en-US" b="1">
                <a:latin typeface="Arial Narrow"/>
                <a:ea typeface="Arial Narrow"/>
                <a:cs typeface="Arial Narrow"/>
                <a:sym typeface="Arial Narrow"/>
              </a:rPr>
              <a:t>Module 1: </a:t>
            </a:r>
            <a:r>
              <a:rPr lang="en-US">
                <a:latin typeface="Arial Narrow"/>
                <a:ea typeface="Arial Narrow"/>
                <a:cs typeface="Arial Narrow"/>
                <a:sym typeface="Arial Narrow"/>
              </a:rPr>
              <a:t>An overview of SAR</a:t>
            </a:r>
            <a:br>
              <a:rPr lang="en-US">
                <a:latin typeface="Arial Narrow"/>
                <a:ea typeface="Arial Narrow"/>
                <a:cs typeface="Arial Narrow"/>
                <a:sym typeface="Arial Narrow"/>
              </a:rPr>
            </a:br>
            <a:endParaRPr>
              <a:latin typeface="Arial Narrow"/>
              <a:ea typeface="Arial Narrow"/>
              <a:cs typeface="Arial Narrow"/>
              <a:sym typeface="Arial Narrow"/>
            </a:endParaRPr>
          </a:p>
          <a:p>
            <a:pPr marL="508000" lvl="1" indent="0" algn="l" rtl="0">
              <a:lnSpc>
                <a:spcPct val="90000"/>
              </a:lnSpc>
              <a:spcBef>
                <a:spcPts val="0"/>
              </a:spcBef>
              <a:spcAft>
                <a:spcPts val="0"/>
              </a:spcAft>
              <a:buSzPts val="2800"/>
              <a:buNone/>
            </a:pPr>
            <a:r>
              <a:rPr lang="en-US" b="1">
                <a:latin typeface="Arial Narrow"/>
                <a:ea typeface="Arial Narrow"/>
                <a:cs typeface="Arial Narrow"/>
                <a:sym typeface="Arial Narrow"/>
              </a:rPr>
              <a:t>Module 2: </a:t>
            </a:r>
            <a:r>
              <a:rPr lang="en-US">
                <a:latin typeface="Arial Narrow"/>
                <a:ea typeface="Arial Narrow"/>
                <a:cs typeface="Arial Narrow"/>
                <a:sym typeface="Arial Narrow"/>
              </a:rPr>
              <a:t>Descriptions of available SAR products and where to find them </a:t>
            </a:r>
            <a:endParaRPr>
              <a:latin typeface="Calibri"/>
              <a:ea typeface="Calibri"/>
              <a:cs typeface="Calibri"/>
              <a:sym typeface="Calibri"/>
            </a:endParaRPr>
          </a:p>
          <a:p>
            <a:pPr marL="914400" lvl="1" indent="-228600" algn="l" rtl="0">
              <a:lnSpc>
                <a:spcPct val="90000"/>
              </a:lnSpc>
              <a:spcBef>
                <a:spcPts val="0"/>
              </a:spcBef>
              <a:spcAft>
                <a:spcPts val="0"/>
              </a:spcAft>
              <a:buSzPts val="2800"/>
              <a:buNone/>
            </a:pPr>
            <a:endParaRPr sz="2000">
              <a:latin typeface="Arial Narrow"/>
              <a:ea typeface="Arial Narrow"/>
              <a:cs typeface="Arial Narrow"/>
              <a:sym typeface="Arial Narrow"/>
            </a:endParaRPr>
          </a:p>
          <a:p>
            <a:pPr marL="914400" lvl="1" indent="-228600" algn="l" rtl="0">
              <a:lnSpc>
                <a:spcPct val="90000"/>
              </a:lnSpc>
              <a:spcBef>
                <a:spcPts val="0"/>
              </a:spcBef>
              <a:spcAft>
                <a:spcPts val="0"/>
              </a:spcAft>
              <a:buSzPts val="2800"/>
              <a:buNone/>
            </a:pPr>
            <a:endParaRPr sz="2000">
              <a:latin typeface="Arial Narrow"/>
              <a:ea typeface="Arial Narrow"/>
              <a:cs typeface="Arial Narrow"/>
              <a:sym typeface="Arial Narrow"/>
            </a:endParaRPr>
          </a:p>
          <a:p>
            <a:pPr marL="508000" lvl="1" indent="0" algn="l" rtl="0">
              <a:lnSpc>
                <a:spcPct val="90000"/>
              </a:lnSpc>
              <a:spcBef>
                <a:spcPts val="0"/>
              </a:spcBef>
              <a:spcAft>
                <a:spcPts val="0"/>
              </a:spcAft>
              <a:buSzPts val="2800"/>
              <a:buNone/>
            </a:pPr>
            <a:r>
              <a:rPr lang="en-US" b="1">
                <a:latin typeface="Arial Narrow"/>
                <a:ea typeface="Arial Narrow"/>
                <a:cs typeface="Arial Narrow"/>
                <a:sym typeface="Arial Narrow"/>
              </a:rPr>
              <a:t>Module 3: </a:t>
            </a:r>
            <a:r>
              <a:rPr lang="en-US">
                <a:latin typeface="Arial Narrow"/>
                <a:ea typeface="Arial Narrow"/>
                <a:cs typeface="Arial Narrow"/>
                <a:sym typeface="Arial Narrow"/>
              </a:rPr>
              <a:t>Examples of how various phenomena appear in SAR imagery (this module) </a:t>
            </a:r>
            <a:br>
              <a:rPr lang="en-US" sz="2000">
                <a:latin typeface="Arial Narrow"/>
                <a:ea typeface="Arial Narrow"/>
                <a:cs typeface="Arial Narrow"/>
                <a:sym typeface="Arial Narrow"/>
              </a:rPr>
            </a:br>
            <a:endParaRPr sz="2000">
              <a:latin typeface="Arial Narrow"/>
              <a:ea typeface="Arial Narrow"/>
              <a:cs typeface="Arial Narrow"/>
              <a:sym typeface="Arial Narrow"/>
            </a:endParaRPr>
          </a:p>
        </p:txBody>
      </p:sp>
      <p:sp>
        <p:nvSpPr>
          <p:cNvPr id="124" name="Google Shape;124;p25"/>
          <p:cNvSpPr txBox="1">
            <a:spLocks noGrp="1"/>
          </p:cNvSpPr>
          <p:nvPr>
            <p:ph type="sldNum" idx="12"/>
          </p:nvPr>
        </p:nvSpPr>
        <p:spPr>
          <a:xfrm>
            <a:off x="11054339" y="6441410"/>
            <a:ext cx="11040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800"/>
              <a:buNone/>
            </a:pPr>
            <a:fld id="{00000000-1234-1234-1234-123412341234}" type="slidenum">
              <a:rPr lang="en-US"/>
              <a:t>2</a:t>
            </a:fld>
            <a:endParaRPr/>
          </a:p>
        </p:txBody>
      </p:sp>
      <p:pic>
        <p:nvPicPr>
          <p:cNvPr id="125" name="Google Shape;125;p25"/>
          <p:cNvPicPr preferRelativeResize="0"/>
          <p:nvPr/>
        </p:nvPicPr>
        <p:blipFill rotWithShape="1">
          <a:blip r:embed="rId5">
            <a:alphaModFix/>
          </a:blip>
          <a:srcRect/>
          <a:stretch/>
        </p:blipFill>
        <p:spPr>
          <a:xfrm>
            <a:off x="10215425" y="4730836"/>
            <a:ext cx="1591236" cy="1591236"/>
          </a:xfrm>
          <a:prstGeom prst="rect">
            <a:avLst/>
          </a:prstGeom>
          <a:noFill/>
          <a:ln>
            <a:noFill/>
          </a:ln>
        </p:spPr>
      </p:pic>
      <p:pic>
        <p:nvPicPr>
          <p:cNvPr id="126" name="Google Shape;126;p25"/>
          <p:cNvPicPr preferRelativeResize="0"/>
          <p:nvPr/>
        </p:nvPicPr>
        <p:blipFill rotWithShape="1">
          <a:blip r:embed="rId6">
            <a:alphaModFix/>
          </a:blip>
          <a:srcRect/>
          <a:stretch/>
        </p:blipFill>
        <p:spPr>
          <a:xfrm>
            <a:off x="11430000" y="6096000"/>
            <a:ext cx="609600" cy="609600"/>
          </a:xfrm>
          <a:prstGeom prst="rect">
            <a:avLst/>
          </a:prstGeom>
          <a:noFill/>
          <a:ln>
            <a:noFill/>
          </a:ln>
        </p:spPr>
      </p:pic>
      <p:pic>
        <p:nvPicPr>
          <p:cNvPr id="2" name="Recorded Sound">
            <a:hlinkClick r:id="" action="ppaction://media"/>
            <a:extLst>
              <a:ext uri="{FF2B5EF4-FFF2-40B4-BE49-F238E27FC236}">
                <a16:creationId xmlns:a16="http://schemas.microsoft.com/office/drawing/2014/main" id="{C30CC424-3A32-44F2-96BD-1D53E1FEF66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851525" y="3184525"/>
            <a:ext cx="487363" cy="48736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1747"/>
    </mc:Choice>
    <mc:Fallback xmlns="">
      <p:transition spd="slow" advTm="217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6"/>
                                        </p:tgtEl>
                                        <p:attrNameLst>
                                          <p:attrName>style.visibility</p:attrName>
                                        </p:attrNameLst>
                                      </p:cBhvr>
                                      <p:to>
                                        <p:strVal val="visible"/>
                                      </p:to>
                                    </p:set>
                                    <p:animEffect transition="in" filter="fade">
                                      <p:cBhvr>
                                        <p:cTn id="7" dur="1"/>
                                        <p:tgtEl>
                                          <p:spTgt spid="126"/>
                                        </p:tgtEl>
                                      </p:cBhvr>
                                    </p:animEffect>
                                  </p:childTnLst>
                                </p:cTn>
                              </p:par>
                            </p:childTnLst>
                          </p:cTn>
                        </p:par>
                        <p:par>
                          <p:cTn id="8" fill="hold">
                            <p:stCondLst>
                              <p:cond delay="0"/>
                            </p:stCondLst>
                            <p:childTnLst>
                              <p:par>
                                <p:cTn id="9" presetID="1" presetClass="mediacall" presetSubtype="0" fill="hold" nodeType="afterEffect">
                                  <p:stCondLst>
                                    <p:cond delay="0"/>
                                  </p:stCondLst>
                                  <p:childTnLst>
                                    <p:cmd type="call" cmd="playFrom(0.0)">
                                      <p:cBhvr>
                                        <p:cTn id="10" dur="2087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11" objId="2"/>
        <p14:stopEvt time="21747" objId="2"/>
      </p14:showEvtLst>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73"/>
        <p:cNvGrpSpPr/>
        <p:nvPr/>
      </p:nvGrpSpPr>
      <p:grpSpPr>
        <a:xfrm>
          <a:off x="0" y="0"/>
          <a:ext cx="0" cy="0"/>
          <a:chOff x="0" y="0"/>
          <a:chExt cx="0" cy="0"/>
        </a:xfrm>
      </p:grpSpPr>
      <p:pic>
        <p:nvPicPr>
          <p:cNvPr id="474" name="Google Shape;474;p53" descr="https://www.star.nesdis.noaa.gov/socd/mecb/sar/AKDEMO_products/APL_winds/wind_images2/2023-03/S1A_ESA_2023_03_04_00_01_28_0731203288_089.01W_25.91N_VV_C_nrcs.png"/>
          <p:cNvPicPr preferRelativeResize="0"/>
          <p:nvPr/>
        </p:nvPicPr>
        <p:blipFill rotWithShape="1">
          <a:blip r:embed="rId5">
            <a:alphaModFix/>
          </a:blip>
          <a:srcRect r="7266"/>
          <a:stretch/>
        </p:blipFill>
        <p:spPr>
          <a:xfrm>
            <a:off x="3929487" y="190500"/>
            <a:ext cx="8165610" cy="6629400"/>
          </a:xfrm>
          <a:prstGeom prst="rect">
            <a:avLst/>
          </a:prstGeom>
          <a:noFill/>
          <a:ln>
            <a:noFill/>
          </a:ln>
        </p:spPr>
      </p:pic>
      <p:sp>
        <p:nvSpPr>
          <p:cNvPr id="475" name="Google Shape;475;p53"/>
          <p:cNvSpPr txBox="1">
            <a:spLocks noGrp="1"/>
          </p:cNvSpPr>
          <p:nvPr>
            <p:ph type="title"/>
          </p:nvPr>
        </p:nvSpPr>
        <p:spPr>
          <a:xfrm>
            <a:off x="639829" y="219471"/>
            <a:ext cx="7521127" cy="314028"/>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2E6191"/>
              </a:buClr>
              <a:buSzPts val="1400"/>
              <a:buFont typeface="Arial"/>
              <a:buNone/>
            </a:pPr>
            <a:r>
              <a:rPr lang="en-US"/>
              <a:t>Ocean – Current / Suloy</a:t>
            </a:r>
            <a:endParaRPr/>
          </a:p>
        </p:txBody>
      </p:sp>
      <p:sp>
        <p:nvSpPr>
          <p:cNvPr id="476" name="Google Shape;476;p53"/>
          <p:cNvSpPr txBox="1">
            <a:spLocks noGrp="1"/>
          </p:cNvSpPr>
          <p:nvPr>
            <p:ph type="body" idx="1"/>
          </p:nvPr>
        </p:nvSpPr>
        <p:spPr>
          <a:xfrm>
            <a:off x="211202" y="2628135"/>
            <a:ext cx="3951223" cy="2025160"/>
          </a:xfrm>
          <a:prstGeom prst="rect">
            <a:avLst/>
          </a:prstGeom>
          <a:noFill/>
          <a:ln>
            <a:noFill/>
          </a:ln>
        </p:spPr>
        <p:txBody>
          <a:bodyPr spcFirstLastPara="1" wrap="square" lIns="0" tIns="0" rIns="0" bIns="0" anchor="t" anchorCtr="0">
            <a:noAutofit/>
          </a:bodyPr>
          <a:lstStyle/>
          <a:p>
            <a:pPr marL="457200" marR="0" lvl="0" indent="-317500" algn="l" rtl="0">
              <a:lnSpc>
                <a:spcPct val="90000"/>
              </a:lnSpc>
              <a:spcBef>
                <a:spcPts val="0"/>
              </a:spcBef>
              <a:spcAft>
                <a:spcPts val="0"/>
              </a:spcAft>
              <a:buSzPts val="1400"/>
              <a:buChar char="●"/>
            </a:pPr>
            <a:r>
              <a:rPr lang="en-US" dirty="0"/>
              <a:t>A </a:t>
            </a:r>
            <a:r>
              <a:rPr lang="en-US" dirty="0" err="1"/>
              <a:t>Suloy</a:t>
            </a:r>
            <a:r>
              <a:rPr lang="en-US" dirty="0"/>
              <a:t> is a line indicating an interface between two ocean currents. </a:t>
            </a:r>
            <a:endParaRPr dirty="0"/>
          </a:p>
          <a:p>
            <a:pPr marL="457200" marR="0" lvl="0" indent="0" algn="l" rtl="0">
              <a:lnSpc>
                <a:spcPct val="90000"/>
              </a:lnSpc>
              <a:spcBef>
                <a:spcPts val="0"/>
              </a:spcBef>
              <a:spcAft>
                <a:spcPts val="0"/>
              </a:spcAft>
              <a:buNone/>
            </a:pPr>
            <a:endParaRPr dirty="0"/>
          </a:p>
          <a:p>
            <a:pPr marL="457200" marR="0" lvl="0" indent="-317500" algn="l" rtl="0">
              <a:lnSpc>
                <a:spcPct val="90000"/>
              </a:lnSpc>
              <a:spcBef>
                <a:spcPts val="0"/>
              </a:spcBef>
              <a:spcAft>
                <a:spcPts val="0"/>
              </a:spcAft>
              <a:buSzPts val="1400"/>
              <a:buChar char="●"/>
            </a:pPr>
            <a:r>
              <a:rPr lang="en-US" dirty="0"/>
              <a:t>At the interface, there is usually a slight upwelling altering the surface roughness </a:t>
            </a:r>
            <a:endParaRPr dirty="0"/>
          </a:p>
        </p:txBody>
      </p:sp>
      <p:sp>
        <p:nvSpPr>
          <p:cNvPr id="477" name="Google Shape;477;p53"/>
          <p:cNvSpPr txBox="1"/>
          <p:nvPr/>
        </p:nvSpPr>
        <p:spPr>
          <a:xfrm>
            <a:off x="0" y="1027608"/>
            <a:ext cx="2871877" cy="615553"/>
          </a:xfrm>
          <a:prstGeom prst="rect">
            <a:avLst/>
          </a:prstGeom>
          <a:solidFill>
            <a:schemeClr val="lt1"/>
          </a:solidFill>
          <a:ln>
            <a:noFill/>
          </a:ln>
        </p:spPr>
        <p:txBody>
          <a:bodyPr spcFirstLastPara="1" wrap="square" lIns="121900" tIns="60925" rIns="121900" bIns="60925" anchor="t" anchorCtr="0">
            <a:noAutofit/>
          </a:bodyPr>
          <a:lstStyle/>
          <a:p>
            <a:pPr marL="0" marR="0" lvl="0" indent="0" algn="ctr" rtl="0">
              <a:lnSpc>
                <a:spcPct val="100000"/>
              </a:lnSpc>
              <a:spcBef>
                <a:spcPts val="0"/>
              </a:spcBef>
              <a:spcAft>
                <a:spcPts val="0"/>
              </a:spcAft>
              <a:buNone/>
            </a:pPr>
            <a:r>
              <a:rPr lang="en-US" sz="1600" b="0" i="0" u="none" strike="noStrike" cap="none" dirty="0">
                <a:solidFill>
                  <a:srgbClr val="000000"/>
                </a:solidFill>
                <a:latin typeface="Calibri"/>
                <a:ea typeface="Calibri"/>
                <a:cs typeface="Calibri"/>
                <a:sym typeface="Calibri"/>
              </a:rPr>
              <a:t>Sentinel-1 SAR VV Co-Pol NRCS </a:t>
            </a:r>
            <a:endParaRPr dirty="0"/>
          </a:p>
          <a:p>
            <a:pPr marL="0" marR="0" lvl="0" indent="0" algn="ctr" rtl="0">
              <a:lnSpc>
                <a:spcPct val="100000"/>
              </a:lnSpc>
              <a:spcBef>
                <a:spcPts val="0"/>
              </a:spcBef>
              <a:spcAft>
                <a:spcPts val="0"/>
              </a:spcAft>
              <a:buNone/>
            </a:pPr>
            <a:r>
              <a:rPr lang="en-US" sz="1600" b="0" i="0" u="none" strike="noStrike" cap="none" dirty="0">
                <a:solidFill>
                  <a:srgbClr val="000000"/>
                </a:solidFill>
                <a:latin typeface="Calibri"/>
                <a:ea typeface="Calibri"/>
                <a:cs typeface="Calibri"/>
                <a:sym typeface="Calibri"/>
              </a:rPr>
              <a:t>4 March 2023 00:01 UTC</a:t>
            </a:r>
            <a:endParaRPr sz="1600" b="0" i="0" u="none" strike="noStrike" cap="none" dirty="0">
              <a:solidFill>
                <a:srgbClr val="000000"/>
              </a:solidFill>
              <a:latin typeface="Calibri"/>
              <a:ea typeface="Calibri"/>
              <a:cs typeface="Calibri"/>
              <a:sym typeface="Calibri"/>
            </a:endParaRPr>
          </a:p>
        </p:txBody>
      </p:sp>
      <p:sp>
        <p:nvSpPr>
          <p:cNvPr id="478" name="Google Shape;478;p53"/>
          <p:cNvSpPr/>
          <p:nvPr/>
        </p:nvSpPr>
        <p:spPr>
          <a:xfrm>
            <a:off x="93217" y="5978883"/>
            <a:ext cx="4586861" cy="338554"/>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800" b="0" i="0" u="none" strike="noStrike" cap="none">
                <a:solidFill>
                  <a:srgbClr val="000000"/>
                </a:solidFill>
                <a:latin typeface="Arial"/>
                <a:ea typeface="Arial"/>
                <a:cs typeface="Arial"/>
                <a:sym typeface="Arial"/>
              </a:rPr>
              <a:t>https://www.star.nesdis.noaa.gov/socd/mecb/sar/AKDEMO_products/APL_winds/wind_images2/2023-03/S1A_ESA_2023_03_04_00_01_28_0731203288_089.01W_25.91N_VV_C_nrcs.png</a:t>
            </a:r>
            <a:endParaRPr/>
          </a:p>
        </p:txBody>
      </p:sp>
      <p:pic>
        <p:nvPicPr>
          <p:cNvPr id="479" name="Google Shape;479;p53" descr="https://www.star.nesdis.noaa.gov/socd/mecb/sar/AKDEMO_products/APL_winds/wind_images2/2023-03/S1A_ESA_2023_03_04_00_01_28_0731203288_089.01W_25.91N_VV_C5_GFS025CDF_map_level3.png"/>
          <p:cNvPicPr preferRelativeResize="0"/>
          <p:nvPr/>
        </p:nvPicPr>
        <p:blipFill rotWithShape="1">
          <a:blip r:embed="rId6">
            <a:alphaModFix/>
          </a:blip>
          <a:srcRect/>
          <a:stretch/>
        </p:blipFill>
        <p:spPr>
          <a:xfrm>
            <a:off x="2981342" y="775956"/>
            <a:ext cx="1428750" cy="1428750"/>
          </a:xfrm>
          <a:prstGeom prst="rect">
            <a:avLst/>
          </a:prstGeom>
          <a:noFill/>
          <a:ln>
            <a:noFill/>
          </a:ln>
        </p:spPr>
      </p:pic>
      <p:pic>
        <p:nvPicPr>
          <p:cNvPr id="2" name="Recorded Sound">
            <a:hlinkClick r:id="" action="ppaction://media"/>
            <a:extLst>
              <a:ext uri="{FF2B5EF4-FFF2-40B4-BE49-F238E27FC236}">
                <a16:creationId xmlns:a16="http://schemas.microsoft.com/office/drawing/2014/main" id="{7071BDB1-28E8-4932-BA98-291BC516666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851525" y="3184525"/>
            <a:ext cx="487363" cy="48736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8633"/>
    </mc:Choice>
    <mc:Fallback xmlns="">
      <p:transition spd="slow" advTm="186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88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129" objId="2"/>
        <p14:stopEvt time="18633" objId="2"/>
      </p14:showEvtLst>
    </p:ext>
  </p:extLs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326" name="Google Shape;326;p46"/>
          <p:cNvSpPr txBox="1">
            <a:spLocks noGrp="1"/>
          </p:cNvSpPr>
          <p:nvPr>
            <p:ph type="title"/>
          </p:nvPr>
        </p:nvSpPr>
        <p:spPr>
          <a:xfrm>
            <a:off x="639829" y="219471"/>
            <a:ext cx="7521127" cy="314028"/>
          </a:xfrm>
          <a:prstGeom prst="rect">
            <a:avLst/>
          </a:prstGeom>
          <a:solidFill>
            <a:schemeClr val="lt1"/>
          </a:solid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2E6191"/>
              </a:buClr>
              <a:buSzPts val="1400"/>
              <a:buFont typeface="Arial"/>
              <a:buNone/>
            </a:pPr>
            <a:r>
              <a:rPr lang="en-US"/>
              <a:t>Ocean – Swell Waves</a:t>
            </a:r>
            <a:endParaRPr/>
          </a:p>
        </p:txBody>
      </p:sp>
      <p:sp>
        <p:nvSpPr>
          <p:cNvPr id="327" name="Google Shape;327;p46"/>
          <p:cNvSpPr txBox="1">
            <a:spLocks noGrp="1"/>
          </p:cNvSpPr>
          <p:nvPr>
            <p:ph type="body" idx="1"/>
          </p:nvPr>
        </p:nvSpPr>
        <p:spPr>
          <a:xfrm>
            <a:off x="-34773" y="2421129"/>
            <a:ext cx="4006698" cy="1256112"/>
          </a:xfrm>
          <a:prstGeom prst="rect">
            <a:avLst/>
          </a:prstGeom>
          <a:noFill/>
          <a:ln>
            <a:noFill/>
          </a:ln>
        </p:spPr>
        <p:txBody>
          <a:bodyPr spcFirstLastPara="1" wrap="square" lIns="0" tIns="0" rIns="0" bIns="0" anchor="t" anchorCtr="0">
            <a:noAutofit/>
          </a:bodyPr>
          <a:lstStyle/>
          <a:p>
            <a:pPr marL="457200" marR="0" lvl="0" indent="-317500" algn="l" rtl="0">
              <a:lnSpc>
                <a:spcPct val="90000"/>
              </a:lnSpc>
              <a:spcBef>
                <a:spcPts val="0"/>
              </a:spcBef>
              <a:spcAft>
                <a:spcPts val="0"/>
              </a:spcAft>
              <a:buSzPts val="1400"/>
              <a:buChar char="●"/>
            </a:pPr>
            <a:r>
              <a:rPr lang="en-US"/>
              <a:t>Swell waves (wavelength ~400 m – 1km) are produced by consistent wind forcing.  </a:t>
            </a:r>
            <a:endParaRPr/>
          </a:p>
          <a:p>
            <a:pPr marL="457200" marR="0" lvl="0" indent="-317500" algn="l" rtl="0">
              <a:lnSpc>
                <a:spcPct val="90000"/>
              </a:lnSpc>
              <a:spcBef>
                <a:spcPts val="0"/>
              </a:spcBef>
              <a:spcAft>
                <a:spcPts val="0"/>
              </a:spcAft>
              <a:buSzPts val="1400"/>
              <a:buChar char="●"/>
            </a:pPr>
            <a:r>
              <a:rPr lang="en-US"/>
              <a:t>The swell can be seen refracting around Point Reyes (California)</a:t>
            </a:r>
            <a:endParaRPr/>
          </a:p>
        </p:txBody>
      </p:sp>
      <p:sp>
        <p:nvSpPr>
          <p:cNvPr id="328" name="Google Shape;328;p46"/>
          <p:cNvSpPr txBox="1"/>
          <p:nvPr/>
        </p:nvSpPr>
        <p:spPr>
          <a:xfrm>
            <a:off x="23611" y="923440"/>
            <a:ext cx="2842684" cy="615553"/>
          </a:xfrm>
          <a:prstGeom prst="rect">
            <a:avLst/>
          </a:prstGeom>
          <a:solidFill>
            <a:schemeClr val="lt1"/>
          </a:solidFill>
          <a:ln>
            <a:noFill/>
          </a:ln>
        </p:spPr>
        <p:txBody>
          <a:bodyPr spcFirstLastPara="1" wrap="square" lIns="121900" tIns="60925" rIns="121900" bIns="60925" anchor="t" anchorCtr="0">
            <a:noAutofit/>
          </a:bodyPr>
          <a:lstStyle/>
          <a:p>
            <a:pPr marL="0" marR="0" lvl="0" indent="0" algn="ctr" rtl="0">
              <a:lnSpc>
                <a:spcPct val="100000"/>
              </a:lnSpc>
              <a:spcBef>
                <a:spcPts val="0"/>
              </a:spcBef>
              <a:spcAft>
                <a:spcPts val="0"/>
              </a:spcAft>
              <a:buNone/>
            </a:pPr>
            <a:r>
              <a:rPr lang="en-US" sz="1600" b="0" i="0" u="none" strike="noStrike" cap="none" dirty="0">
                <a:solidFill>
                  <a:srgbClr val="000000"/>
                </a:solidFill>
                <a:latin typeface="Calibri"/>
                <a:ea typeface="Calibri"/>
                <a:cs typeface="Calibri"/>
                <a:sym typeface="Calibri"/>
              </a:rPr>
              <a:t>Sentinel-1 SAR VV Co-Pol NRCS </a:t>
            </a:r>
            <a:endParaRPr dirty="0"/>
          </a:p>
          <a:p>
            <a:pPr marL="0" marR="0" lvl="0" indent="0" algn="ctr" rtl="0">
              <a:lnSpc>
                <a:spcPct val="100000"/>
              </a:lnSpc>
              <a:spcBef>
                <a:spcPts val="0"/>
              </a:spcBef>
              <a:spcAft>
                <a:spcPts val="0"/>
              </a:spcAft>
              <a:buNone/>
            </a:pPr>
            <a:r>
              <a:rPr lang="en-US" sz="1600" b="0" i="0" u="none" strike="noStrike" cap="none" dirty="0">
                <a:solidFill>
                  <a:srgbClr val="000000"/>
                </a:solidFill>
                <a:latin typeface="Calibri"/>
                <a:ea typeface="Calibri"/>
                <a:cs typeface="Calibri"/>
                <a:sym typeface="Calibri"/>
              </a:rPr>
              <a:t>23 February 2023 02:08 UTC</a:t>
            </a:r>
            <a:endParaRPr sz="1600" b="0" i="0" u="none" strike="noStrike" cap="none" dirty="0">
              <a:solidFill>
                <a:srgbClr val="000000"/>
              </a:solidFill>
              <a:latin typeface="Calibri"/>
              <a:ea typeface="Calibri"/>
              <a:cs typeface="Calibri"/>
              <a:sym typeface="Calibri"/>
            </a:endParaRPr>
          </a:p>
        </p:txBody>
      </p:sp>
      <p:pic>
        <p:nvPicPr>
          <p:cNvPr id="329" name="Google Shape;329;p46"/>
          <p:cNvPicPr preferRelativeResize="0"/>
          <p:nvPr/>
        </p:nvPicPr>
        <p:blipFill rotWithShape="1">
          <a:blip r:embed="rId5">
            <a:alphaModFix/>
          </a:blip>
          <a:srcRect l="24657" t="12328" r="17351" b="19862"/>
          <a:stretch/>
        </p:blipFill>
        <p:spPr>
          <a:xfrm>
            <a:off x="2981897" y="882647"/>
            <a:ext cx="1236133" cy="1445401"/>
          </a:xfrm>
          <a:prstGeom prst="rect">
            <a:avLst/>
          </a:prstGeom>
          <a:noFill/>
          <a:ln>
            <a:noFill/>
          </a:ln>
        </p:spPr>
      </p:pic>
      <p:grpSp>
        <p:nvGrpSpPr>
          <p:cNvPr id="330" name="Google Shape;330;p46"/>
          <p:cNvGrpSpPr/>
          <p:nvPr/>
        </p:nvGrpSpPr>
        <p:grpSpPr>
          <a:xfrm>
            <a:off x="4357243" y="582245"/>
            <a:ext cx="7799923" cy="5628284"/>
            <a:chOff x="2592812" y="0"/>
            <a:chExt cx="9504117" cy="6858000"/>
          </a:xfrm>
        </p:grpSpPr>
        <p:pic>
          <p:nvPicPr>
            <p:cNvPr id="331" name="Google Shape;331;p46"/>
            <p:cNvPicPr preferRelativeResize="0"/>
            <p:nvPr/>
          </p:nvPicPr>
          <p:blipFill rotWithShape="1">
            <a:blip r:embed="rId6">
              <a:alphaModFix/>
            </a:blip>
            <a:srcRect/>
            <a:stretch/>
          </p:blipFill>
          <p:spPr>
            <a:xfrm>
              <a:off x="2592812" y="0"/>
              <a:ext cx="9504117" cy="6858000"/>
            </a:xfrm>
            <a:prstGeom prst="rect">
              <a:avLst/>
            </a:prstGeom>
            <a:noFill/>
            <a:ln>
              <a:noFill/>
            </a:ln>
          </p:spPr>
        </p:pic>
        <p:grpSp>
          <p:nvGrpSpPr>
            <p:cNvPr id="332" name="Google Shape;332;p46"/>
            <p:cNvGrpSpPr/>
            <p:nvPr/>
          </p:nvGrpSpPr>
          <p:grpSpPr>
            <a:xfrm>
              <a:off x="9293352" y="6207948"/>
              <a:ext cx="2569443" cy="396385"/>
              <a:chOff x="9293352" y="6207948"/>
              <a:chExt cx="2569443" cy="396385"/>
            </a:xfrm>
          </p:grpSpPr>
          <p:cxnSp>
            <p:nvCxnSpPr>
              <p:cNvPr id="333" name="Google Shape;333;p46"/>
              <p:cNvCxnSpPr/>
              <p:nvPr/>
            </p:nvCxnSpPr>
            <p:spPr>
              <a:xfrm>
                <a:off x="9293352" y="6604333"/>
                <a:ext cx="2569443" cy="0"/>
              </a:xfrm>
              <a:prstGeom prst="straightConnector1">
                <a:avLst/>
              </a:prstGeom>
              <a:noFill/>
              <a:ln w="63500" cap="flat" cmpd="sng">
                <a:solidFill>
                  <a:schemeClr val="lt1"/>
                </a:solidFill>
                <a:prstDash val="solid"/>
                <a:round/>
                <a:headEnd type="none" w="sm" len="sm"/>
                <a:tailEnd type="none" w="sm" len="sm"/>
              </a:ln>
            </p:spPr>
          </p:cxnSp>
          <p:sp>
            <p:nvSpPr>
              <p:cNvPr id="334" name="Google Shape;334;p46"/>
              <p:cNvSpPr txBox="1"/>
              <p:nvPr/>
            </p:nvSpPr>
            <p:spPr>
              <a:xfrm>
                <a:off x="9968473" y="6207948"/>
                <a:ext cx="1219200" cy="3181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467" b="0" i="0" u="none" strike="noStrike" cap="none">
                    <a:solidFill>
                      <a:schemeClr val="lt1"/>
                    </a:solidFill>
                    <a:latin typeface="Calibri"/>
                    <a:ea typeface="Calibri"/>
                    <a:cs typeface="Calibri"/>
                    <a:sym typeface="Calibri"/>
                  </a:rPr>
                  <a:t>10 km</a:t>
                </a:r>
                <a:endParaRPr/>
              </a:p>
            </p:txBody>
          </p:sp>
        </p:grpSp>
      </p:grpSp>
      <p:sp>
        <p:nvSpPr>
          <p:cNvPr id="335" name="Google Shape;335;p46"/>
          <p:cNvSpPr/>
          <p:nvPr/>
        </p:nvSpPr>
        <p:spPr>
          <a:xfrm>
            <a:off x="860543" y="6390400"/>
            <a:ext cx="4242707" cy="338554"/>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800" b="0" i="0" u="none" strike="noStrike" cap="none">
                <a:solidFill>
                  <a:srgbClr val="000000"/>
                </a:solidFill>
                <a:latin typeface="Calibri"/>
                <a:ea typeface="Calibri"/>
                <a:cs typeface="Calibri"/>
                <a:sym typeface="Calibri"/>
              </a:rPr>
              <a:t>https://www.star.nesdis.noaa.gov/socd/mecb/sar/AKDEMO_products/APL_winds/wind_images2/2023-02/S1A_ESA_2023_02_23_02_08_23_0730433303_122.55W_38.56N_VV_C_nrcs.png</a:t>
            </a:r>
            <a:endParaRPr/>
          </a:p>
        </p:txBody>
      </p:sp>
      <p:pic>
        <p:nvPicPr>
          <p:cNvPr id="336" name="Google Shape;336;p46"/>
          <p:cNvPicPr preferRelativeResize="0"/>
          <p:nvPr/>
        </p:nvPicPr>
        <p:blipFill rotWithShape="1">
          <a:blip r:embed="rId7">
            <a:alphaModFix/>
          </a:blip>
          <a:srcRect/>
          <a:stretch/>
        </p:blipFill>
        <p:spPr>
          <a:xfrm>
            <a:off x="579219" y="3842463"/>
            <a:ext cx="3170237" cy="2547937"/>
          </a:xfrm>
          <a:prstGeom prst="rect">
            <a:avLst/>
          </a:prstGeom>
          <a:noFill/>
          <a:ln>
            <a:noFill/>
          </a:ln>
        </p:spPr>
      </p:pic>
      <p:pic>
        <p:nvPicPr>
          <p:cNvPr id="2" name="Recorded Sound">
            <a:hlinkClick r:id="" action="ppaction://media"/>
            <a:extLst>
              <a:ext uri="{FF2B5EF4-FFF2-40B4-BE49-F238E27FC236}">
                <a16:creationId xmlns:a16="http://schemas.microsoft.com/office/drawing/2014/main" id="{DFA545C9-A503-4ECF-B9C1-87751F2A1C8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851525" y="3184525"/>
            <a:ext cx="487363" cy="48736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4801"/>
    </mc:Choice>
    <mc:Fallback xmlns="">
      <p:transition spd="slow" advTm="348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804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135" objId="2"/>
        <p14:stopEvt time="34801" objId="2"/>
      </p14:showEvtLst>
    </p:ext>
  </p:extLs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pic>
        <p:nvPicPr>
          <p:cNvPr id="7" name="Picture 6">
            <a:extLst>
              <a:ext uri="{FF2B5EF4-FFF2-40B4-BE49-F238E27FC236}">
                <a16:creationId xmlns:a16="http://schemas.microsoft.com/office/drawing/2014/main" id="{046CD6E3-2822-4577-83F9-9D2B55A9EB59}"/>
              </a:ext>
            </a:extLst>
          </p:cNvPr>
          <p:cNvPicPr>
            <a:picLocks noChangeAspect="1"/>
          </p:cNvPicPr>
          <p:nvPr/>
        </p:nvPicPr>
        <p:blipFill>
          <a:blip r:embed="rId5"/>
          <a:stretch>
            <a:fillRect/>
          </a:stretch>
        </p:blipFill>
        <p:spPr>
          <a:xfrm>
            <a:off x="3030557" y="827515"/>
            <a:ext cx="9150889" cy="5938019"/>
          </a:xfrm>
          <a:prstGeom prst="rect">
            <a:avLst/>
          </a:prstGeom>
        </p:spPr>
      </p:pic>
      <p:pic>
        <p:nvPicPr>
          <p:cNvPr id="6152" name="Picture 8" descr="Surface Wave Breaking Caused by Internal Solitary Waves: Effects on Radar  Backscattering Measured by SAR and Radar Altimeter | Oceanography">
            <a:extLst>
              <a:ext uri="{FF2B5EF4-FFF2-40B4-BE49-F238E27FC236}">
                <a16:creationId xmlns:a16="http://schemas.microsoft.com/office/drawing/2014/main" id="{29F840A0-0CF2-4883-BE82-261F47FF112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8086"/>
          <a:stretch/>
        </p:blipFill>
        <p:spPr bwMode="auto">
          <a:xfrm>
            <a:off x="292041" y="4721441"/>
            <a:ext cx="2370050" cy="1280721"/>
          </a:xfrm>
          <a:prstGeom prst="rect">
            <a:avLst/>
          </a:prstGeom>
          <a:noFill/>
          <a:extLst>
            <a:ext uri="{909E8E84-426E-40DD-AFC4-6F175D3DCCD1}">
              <a14:hiddenFill xmlns:a14="http://schemas.microsoft.com/office/drawing/2010/main">
                <a:solidFill>
                  <a:srgbClr val="FFFFFF"/>
                </a:solidFill>
              </a14:hiddenFill>
            </a:ext>
          </a:extLst>
        </p:spPr>
      </p:pic>
      <p:sp>
        <p:nvSpPr>
          <p:cNvPr id="486" name="Google Shape;486;p54"/>
          <p:cNvSpPr txBox="1">
            <a:spLocks noGrp="1"/>
          </p:cNvSpPr>
          <p:nvPr>
            <p:ph type="title"/>
          </p:nvPr>
        </p:nvSpPr>
        <p:spPr>
          <a:xfrm>
            <a:off x="639829" y="219471"/>
            <a:ext cx="5236989" cy="314028"/>
          </a:xfrm>
          <a:prstGeom prst="rect">
            <a:avLst/>
          </a:prstGeom>
          <a:solidFill>
            <a:schemeClr val="bg1"/>
          </a:solid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2E6191"/>
              </a:buClr>
              <a:buSzPts val="1400"/>
              <a:buFont typeface="Arial"/>
              <a:buNone/>
            </a:pPr>
            <a:r>
              <a:rPr lang="en-US" dirty="0"/>
              <a:t>Ocean – Nonlinear Internal Waves</a:t>
            </a:r>
            <a:endParaRPr dirty="0"/>
          </a:p>
        </p:txBody>
      </p:sp>
      <p:sp>
        <p:nvSpPr>
          <p:cNvPr id="487" name="Google Shape;487;p54"/>
          <p:cNvSpPr txBox="1">
            <a:spLocks noGrp="1"/>
          </p:cNvSpPr>
          <p:nvPr>
            <p:ph type="body" idx="1"/>
          </p:nvPr>
        </p:nvSpPr>
        <p:spPr>
          <a:xfrm>
            <a:off x="196910" y="2172408"/>
            <a:ext cx="3107170" cy="2207828"/>
          </a:xfrm>
          <a:prstGeom prst="rect">
            <a:avLst/>
          </a:prstGeom>
          <a:solidFill>
            <a:schemeClr val="bg1"/>
          </a:solidFill>
          <a:ln>
            <a:noFill/>
          </a:ln>
        </p:spPr>
        <p:txBody>
          <a:bodyPr spcFirstLastPara="1" wrap="square" lIns="0" tIns="0" rIns="0" bIns="0" anchor="t" anchorCtr="0">
            <a:noAutofit/>
          </a:bodyPr>
          <a:lstStyle/>
          <a:p>
            <a:pPr marL="114300" marR="0" lvl="0" indent="0" algn="l" rtl="0">
              <a:lnSpc>
                <a:spcPct val="90000"/>
              </a:lnSpc>
              <a:spcBef>
                <a:spcPts val="0"/>
              </a:spcBef>
              <a:spcAft>
                <a:spcPts val="0"/>
              </a:spcAft>
              <a:buClr>
                <a:schemeClr val="dk1"/>
              </a:buClr>
              <a:buSzPts val="1400"/>
              <a:buNone/>
            </a:pPr>
            <a:r>
              <a:rPr lang="en-US" dirty="0"/>
              <a:t>A nonlinear internal wave propagates along a density interface (</a:t>
            </a:r>
            <a:r>
              <a:rPr lang="en-US" dirty="0" err="1"/>
              <a:t>pycnoline</a:t>
            </a:r>
            <a:r>
              <a:rPr lang="en-US" dirty="0"/>
              <a:t>) in the water column.  It induces convergent and divergent currents on the surface which alters the roughness allowing it to be detected.</a:t>
            </a:r>
            <a:endParaRPr dirty="0"/>
          </a:p>
        </p:txBody>
      </p:sp>
      <p:sp>
        <p:nvSpPr>
          <p:cNvPr id="489" name="Google Shape;489;p54"/>
          <p:cNvSpPr txBox="1"/>
          <p:nvPr/>
        </p:nvSpPr>
        <p:spPr>
          <a:xfrm>
            <a:off x="9120986" y="211363"/>
            <a:ext cx="2871877" cy="615553"/>
          </a:xfrm>
          <a:prstGeom prst="rect">
            <a:avLst/>
          </a:prstGeom>
          <a:solidFill>
            <a:schemeClr val="lt1"/>
          </a:solidFill>
          <a:ln>
            <a:noFill/>
          </a:ln>
        </p:spPr>
        <p:txBody>
          <a:bodyPr spcFirstLastPara="1" wrap="square" lIns="121900" tIns="60925" rIns="121900" bIns="60925" anchor="t" anchorCtr="0">
            <a:noAutofit/>
          </a:bodyPr>
          <a:lstStyle/>
          <a:p>
            <a:pPr marL="0" marR="0" lvl="0" indent="0" algn="ctr" rtl="0">
              <a:lnSpc>
                <a:spcPct val="100000"/>
              </a:lnSpc>
              <a:spcBef>
                <a:spcPts val="0"/>
              </a:spcBef>
              <a:spcAft>
                <a:spcPts val="0"/>
              </a:spcAft>
              <a:buNone/>
            </a:pPr>
            <a:r>
              <a:rPr lang="en-US" sz="1600" b="0" i="0" u="none" strike="noStrike" cap="none" dirty="0">
                <a:solidFill>
                  <a:srgbClr val="000000"/>
                </a:solidFill>
                <a:latin typeface="Calibri" panose="020F0502020204030204" pitchFamily="34" charset="0"/>
                <a:ea typeface="Calibri"/>
                <a:cs typeface="Calibri" panose="020F0502020204030204" pitchFamily="34" charset="0"/>
                <a:sym typeface="Calibri"/>
              </a:rPr>
              <a:t>Sentinel-1 SAR VV Co-Pol NRCS </a:t>
            </a:r>
            <a:endParaRPr sz="1600" dirty="0">
              <a:latin typeface="Calibri" panose="020F0502020204030204" pitchFamily="34" charset="0"/>
              <a:cs typeface="Calibri" panose="020F0502020204030204" pitchFamily="34" charset="0"/>
            </a:endParaRPr>
          </a:p>
          <a:p>
            <a:pPr marL="0" marR="0" lvl="0" indent="0" algn="ctr" rtl="0">
              <a:lnSpc>
                <a:spcPct val="100000"/>
              </a:lnSpc>
              <a:spcBef>
                <a:spcPts val="0"/>
              </a:spcBef>
              <a:spcAft>
                <a:spcPts val="0"/>
              </a:spcAft>
              <a:buNone/>
            </a:pPr>
            <a:r>
              <a:rPr lang="en-US" sz="1600" b="0" i="0" u="none" strike="noStrike" cap="none" dirty="0">
                <a:solidFill>
                  <a:srgbClr val="000000"/>
                </a:solidFill>
                <a:latin typeface="Calibri" panose="020F0502020204030204" pitchFamily="34" charset="0"/>
                <a:ea typeface="Calibri"/>
                <a:cs typeface="Calibri" panose="020F0502020204030204" pitchFamily="34" charset="0"/>
                <a:sym typeface="Calibri"/>
              </a:rPr>
              <a:t>5 August 2024 22:35 UTC</a:t>
            </a:r>
            <a:endParaRPr sz="1600" b="0" i="0" u="none" strike="noStrike" cap="none" dirty="0">
              <a:solidFill>
                <a:srgbClr val="000000"/>
              </a:solidFill>
              <a:latin typeface="Calibri" panose="020F0502020204030204" pitchFamily="34" charset="0"/>
              <a:ea typeface="Calibri"/>
              <a:cs typeface="Calibri" panose="020F0502020204030204" pitchFamily="34" charset="0"/>
              <a:sym typeface="Calibri"/>
            </a:endParaRPr>
          </a:p>
        </p:txBody>
      </p:sp>
      <p:grpSp>
        <p:nvGrpSpPr>
          <p:cNvPr id="4" name="Group 3">
            <a:extLst>
              <a:ext uri="{FF2B5EF4-FFF2-40B4-BE49-F238E27FC236}">
                <a16:creationId xmlns:a16="http://schemas.microsoft.com/office/drawing/2014/main" id="{59AA7F17-1BA0-41D0-9887-24C0D23A3449}"/>
              </a:ext>
            </a:extLst>
          </p:cNvPr>
          <p:cNvGrpSpPr/>
          <p:nvPr/>
        </p:nvGrpSpPr>
        <p:grpSpPr>
          <a:xfrm>
            <a:off x="10233060" y="5691872"/>
            <a:ext cx="1759803" cy="339178"/>
            <a:chOff x="9597277" y="6052783"/>
            <a:chExt cx="1258392" cy="339178"/>
          </a:xfrm>
        </p:grpSpPr>
        <p:cxnSp>
          <p:nvCxnSpPr>
            <p:cNvPr id="490" name="Google Shape;490;p54"/>
            <p:cNvCxnSpPr>
              <a:cxnSpLocks/>
            </p:cNvCxnSpPr>
            <p:nvPr/>
          </p:nvCxnSpPr>
          <p:spPr>
            <a:xfrm>
              <a:off x="9597277" y="6391961"/>
              <a:ext cx="1258392" cy="0"/>
            </a:xfrm>
            <a:prstGeom prst="straightConnector1">
              <a:avLst/>
            </a:prstGeom>
            <a:noFill/>
            <a:ln w="63500" cap="flat" cmpd="sng">
              <a:solidFill>
                <a:schemeClr val="lt1"/>
              </a:solidFill>
              <a:prstDash val="solid"/>
              <a:round/>
              <a:headEnd type="none" w="sm" len="sm"/>
              <a:tailEnd type="none" w="sm" len="sm"/>
            </a:ln>
          </p:spPr>
        </p:cxnSp>
        <p:sp>
          <p:nvSpPr>
            <p:cNvPr id="491" name="Google Shape;491;p54"/>
            <p:cNvSpPr txBox="1"/>
            <p:nvPr/>
          </p:nvSpPr>
          <p:spPr>
            <a:xfrm>
              <a:off x="9726181" y="6052783"/>
              <a:ext cx="1000584" cy="3181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467" b="0" i="0" u="none" strike="noStrike" cap="none" dirty="0">
                  <a:solidFill>
                    <a:schemeClr val="lt1"/>
                  </a:solidFill>
                  <a:latin typeface="Calibri"/>
                  <a:ea typeface="Calibri"/>
                  <a:cs typeface="Calibri"/>
                  <a:sym typeface="Calibri"/>
                </a:rPr>
                <a:t>40 km</a:t>
              </a:r>
              <a:endParaRPr dirty="0"/>
            </a:p>
          </p:txBody>
        </p:sp>
      </p:grpSp>
      <p:sp>
        <p:nvSpPr>
          <p:cNvPr id="492" name="Google Shape;492;p54"/>
          <p:cNvSpPr txBox="1"/>
          <p:nvPr/>
        </p:nvSpPr>
        <p:spPr>
          <a:xfrm>
            <a:off x="10436808" y="2172408"/>
            <a:ext cx="1130438"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dirty="0">
                <a:solidFill>
                  <a:schemeClr val="lt1"/>
                </a:solidFill>
                <a:latin typeface="Calibri"/>
                <a:ea typeface="Calibri"/>
                <a:cs typeface="Calibri"/>
                <a:sym typeface="Calibri"/>
              </a:rPr>
              <a:t>Wave Packet</a:t>
            </a:r>
            <a:endParaRPr sz="1400" b="0" i="0" u="none" strike="noStrike" cap="none" dirty="0">
              <a:solidFill>
                <a:schemeClr val="lt1"/>
              </a:solidFill>
              <a:latin typeface="Calibri"/>
              <a:ea typeface="Calibri"/>
              <a:cs typeface="Calibri"/>
              <a:sym typeface="Calibri"/>
            </a:endParaRPr>
          </a:p>
        </p:txBody>
      </p:sp>
      <p:sp>
        <p:nvSpPr>
          <p:cNvPr id="493" name="Google Shape;493;p54"/>
          <p:cNvSpPr txBox="1"/>
          <p:nvPr/>
        </p:nvSpPr>
        <p:spPr>
          <a:xfrm>
            <a:off x="8712205" y="4970091"/>
            <a:ext cx="1130438"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dirty="0">
                <a:solidFill>
                  <a:schemeClr val="lt1"/>
                </a:solidFill>
                <a:latin typeface="Calibri"/>
                <a:ea typeface="Calibri"/>
                <a:cs typeface="Calibri"/>
                <a:sym typeface="Calibri"/>
              </a:rPr>
              <a:t>Wave Packet</a:t>
            </a:r>
            <a:endParaRPr sz="1400" b="0" i="0" u="none" strike="noStrike" cap="none" dirty="0">
              <a:solidFill>
                <a:schemeClr val="lt1"/>
              </a:solidFill>
              <a:latin typeface="Calibri"/>
              <a:ea typeface="Calibri"/>
              <a:cs typeface="Calibri"/>
              <a:sym typeface="Calibri"/>
            </a:endParaRPr>
          </a:p>
        </p:txBody>
      </p:sp>
      <p:sp>
        <p:nvSpPr>
          <p:cNvPr id="2" name="Rectangle 1">
            <a:extLst>
              <a:ext uri="{FF2B5EF4-FFF2-40B4-BE49-F238E27FC236}">
                <a16:creationId xmlns:a16="http://schemas.microsoft.com/office/drawing/2014/main" id="{EFD43ABE-BDB8-4435-8169-E41B991F2A89}"/>
              </a:ext>
            </a:extLst>
          </p:cNvPr>
          <p:cNvSpPr/>
          <p:nvPr/>
        </p:nvSpPr>
        <p:spPr>
          <a:xfrm>
            <a:off x="1119883" y="6370013"/>
            <a:ext cx="5977085" cy="461665"/>
          </a:xfrm>
          <a:prstGeom prst="rect">
            <a:avLst/>
          </a:prstGeom>
          <a:solidFill>
            <a:schemeClr val="bg1"/>
          </a:solidFill>
        </p:spPr>
        <p:txBody>
          <a:bodyPr wrap="square">
            <a:spAutoFit/>
          </a:bodyPr>
          <a:lstStyle/>
          <a:p>
            <a:r>
              <a:rPr lang="en-US" sz="800" dirty="0" err="1"/>
              <a:t>Magalhães</a:t>
            </a:r>
            <a:r>
              <a:rPr lang="en-US" sz="800" dirty="0"/>
              <a:t>, J.M., W. Alpers, A.M. Santos-Ferreira, and J.C.B. da Silva. 2021. Surface wave breaking caused by internal solitary waves: Effects on radar backscattering measured by SAR and radar altimeter. Oceanography 34(2):166–176, https://doi.org/10.5670/ oceanog.2021.203.</a:t>
            </a:r>
          </a:p>
        </p:txBody>
      </p:sp>
      <p:sp>
        <p:nvSpPr>
          <p:cNvPr id="494" name="Google Shape;494;p54"/>
          <p:cNvSpPr/>
          <p:nvPr/>
        </p:nvSpPr>
        <p:spPr>
          <a:xfrm>
            <a:off x="7465822" y="6467463"/>
            <a:ext cx="4527041" cy="338514"/>
          </a:xfrm>
          <a:prstGeom prst="rect">
            <a:avLst/>
          </a:prstGeom>
          <a:solidFill>
            <a:schemeClr val="bg1"/>
          </a:solidFill>
          <a:ln>
            <a:noFill/>
          </a:ln>
        </p:spPr>
        <p:txBody>
          <a:bodyPr spcFirstLastPara="1" wrap="square" lIns="91425" tIns="45700" rIns="91425" bIns="45700" anchor="t" anchorCtr="0">
            <a:spAutoFit/>
          </a:bodyPr>
          <a:lstStyle/>
          <a:p>
            <a:pPr lvl="0"/>
            <a:r>
              <a:rPr lang="en-US" sz="800" dirty="0"/>
              <a:t>https://www.star.nesdis.noaa.gov/socd/mecb/sar/AKDEMO_products/APL_winds/wind_images2/2024-08/S1A_ESA_2024_08_05_22_35_29_0776212529_069.87W_42.03N_VV_C_nrcs.png</a:t>
            </a:r>
          </a:p>
        </p:txBody>
      </p:sp>
      <p:pic>
        <p:nvPicPr>
          <p:cNvPr id="6154" name="Picture 10" descr="https://www.star.nesdis.noaa.gov/socd/mecb/sar/AKDEMO_products/APL_winds/wind_images2/2024-08/S1A_ESA_2024_08_05_22_35_29_0776212529_069.87W_42.03N_VV_C5_GFS025CDF_map_level3.png">
            <a:extLst>
              <a:ext uri="{FF2B5EF4-FFF2-40B4-BE49-F238E27FC236}">
                <a16:creationId xmlns:a16="http://schemas.microsoft.com/office/drawing/2014/main" id="{C49672C7-5410-4586-878C-90FC8820EE91}"/>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28605"/>
          <a:stretch/>
        </p:blipFill>
        <p:spPr bwMode="auto">
          <a:xfrm>
            <a:off x="639829" y="880332"/>
            <a:ext cx="1570801" cy="1121473"/>
          </a:xfrm>
          <a:prstGeom prst="rect">
            <a:avLst/>
          </a:prstGeom>
          <a:noFill/>
          <a:extLst>
            <a:ext uri="{909E8E84-426E-40DD-AFC4-6F175D3DCCD1}">
              <a14:hiddenFill xmlns:a14="http://schemas.microsoft.com/office/drawing/2010/main">
                <a:solidFill>
                  <a:srgbClr val="FFFFFF"/>
                </a:solidFill>
              </a14:hiddenFill>
            </a:ext>
          </a:extLst>
        </p:spPr>
      </p:pic>
      <p:pic>
        <p:nvPicPr>
          <p:cNvPr id="3" name="Recorded Sound">
            <a:hlinkClick r:id="" action="ppaction://media"/>
            <a:extLst>
              <a:ext uri="{FF2B5EF4-FFF2-40B4-BE49-F238E27FC236}">
                <a16:creationId xmlns:a16="http://schemas.microsoft.com/office/drawing/2014/main" id="{1F791A77-4BCF-4F13-8AFC-6A2A0E2707E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851525" y="3184525"/>
            <a:ext cx="487363" cy="48736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3804"/>
    </mc:Choice>
    <mc:Fallback xmlns="">
      <p:transition spd="slow" advTm="338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0131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119" objId="3"/>
        <p14:stopEvt time="33804" objId="3"/>
      </p14:showEvtLst>
    </p:ext>
  </p:extLs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0AAE7AEC-282A-454A-9BCD-0B5F1EA9266E}"/>
              </a:ext>
            </a:extLst>
          </p:cNvPr>
          <p:cNvPicPr>
            <a:picLocks noChangeAspect="1"/>
          </p:cNvPicPr>
          <p:nvPr/>
        </p:nvPicPr>
        <p:blipFill>
          <a:blip r:embed="rId4"/>
          <a:stretch>
            <a:fillRect/>
          </a:stretch>
        </p:blipFill>
        <p:spPr>
          <a:xfrm>
            <a:off x="2782689" y="13361"/>
            <a:ext cx="9376890" cy="6858000"/>
          </a:xfrm>
          <a:prstGeom prst="rect">
            <a:avLst/>
          </a:prstGeom>
        </p:spPr>
      </p:pic>
      <p:sp>
        <p:nvSpPr>
          <p:cNvPr id="2" name="Title 1">
            <a:extLst>
              <a:ext uri="{FF2B5EF4-FFF2-40B4-BE49-F238E27FC236}">
                <a16:creationId xmlns:a16="http://schemas.microsoft.com/office/drawing/2014/main" id="{D82C9DF1-F5D5-4B14-B147-F589E0804DE9}"/>
              </a:ext>
            </a:extLst>
          </p:cNvPr>
          <p:cNvSpPr>
            <a:spLocks noGrp="1"/>
          </p:cNvSpPr>
          <p:nvPr>
            <p:ph type="title"/>
          </p:nvPr>
        </p:nvSpPr>
        <p:spPr>
          <a:xfrm>
            <a:off x="442883" y="149131"/>
            <a:ext cx="3439802" cy="767842"/>
          </a:xfrm>
          <a:solidFill>
            <a:schemeClr val="bg1"/>
          </a:solidFill>
        </p:spPr>
        <p:txBody>
          <a:bodyPr/>
          <a:lstStyle/>
          <a:p>
            <a:r>
              <a:rPr lang="en-US" dirty="0"/>
              <a:t>Ocean – River Plume</a:t>
            </a:r>
            <a:br>
              <a:rPr lang="en-US" dirty="0"/>
            </a:br>
            <a:r>
              <a:rPr lang="en-US" dirty="0"/>
              <a:t>and Wave Breaking</a:t>
            </a:r>
          </a:p>
        </p:txBody>
      </p:sp>
      <p:sp>
        <p:nvSpPr>
          <p:cNvPr id="3" name="Text Placeholder 2">
            <a:extLst>
              <a:ext uri="{FF2B5EF4-FFF2-40B4-BE49-F238E27FC236}">
                <a16:creationId xmlns:a16="http://schemas.microsoft.com/office/drawing/2014/main" id="{3C20FC92-A458-4926-913F-89E488EF4D53}"/>
              </a:ext>
            </a:extLst>
          </p:cNvPr>
          <p:cNvSpPr>
            <a:spLocks noGrp="1"/>
          </p:cNvSpPr>
          <p:nvPr>
            <p:ph type="body" idx="1"/>
          </p:nvPr>
        </p:nvSpPr>
        <p:spPr>
          <a:xfrm>
            <a:off x="223307" y="2104920"/>
            <a:ext cx="2458933" cy="3925683"/>
          </a:xfrm>
        </p:spPr>
        <p:txBody>
          <a:bodyPr/>
          <a:lstStyle/>
          <a:p>
            <a:pPr marL="112713" indent="3175"/>
            <a:r>
              <a:rPr lang="en-US" dirty="0"/>
              <a:t>Pulses of warmer less dense water from river outflows create sharp boundary with ocean and have a reduced surface tension (and thus increased surface roughness) </a:t>
            </a:r>
          </a:p>
          <a:p>
            <a:pPr marL="112713" indent="3175"/>
            <a:endParaRPr lang="en-US" dirty="0"/>
          </a:p>
          <a:p>
            <a:pPr marL="112713" indent="3175"/>
            <a:r>
              <a:rPr lang="en-US" dirty="0"/>
              <a:t>Breaking waves affect (randomize) the phase of the radar pulses causing the resulting image to be “blurry”  </a:t>
            </a:r>
          </a:p>
        </p:txBody>
      </p:sp>
      <p:pic>
        <p:nvPicPr>
          <p:cNvPr id="15" name="Picture 14">
            <a:extLst>
              <a:ext uri="{FF2B5EF4-FFF2-40B4-BE49-F238E27FC236}">
                <a16:creationId xmlns:a16="http://schemas.microsoft.com/office/drawing/2014/main" id="{98E72282-D092-47D3-9A68-E493C2426120}"/>
              </a:ext>
            </a:extLst>
          </p:cNvPr>
          <p:cNvPicPr>
            <a:picLocks noChangeAspect="1"/>
          </p:cNvPicPr>
          <p:nvPr/>
        </p:nvPicPr>
        <p:blipFill>
          <a:blip r:embed="rId5"/>
          <a:stretch>
            <a:fillRect/>
          </a:stretch>
        </p:blipFill>
        <p:spPr>
          <a:xfrm>
            <a:off x="181457" y="916973"/>
            <a:ext cx="1121761" cy="1127858"/>
          </a:xfrm>
          <a:prstGeom prst="rect">
            <a:avLst/>
          </a:prstGeom>
        </p:spPr>
      </p:pic>
      <p:sp>
        <p:nvSpPr>
          <p:cNvPr id="16" name="Google Shape;489;p54">
            <a:extLst>
              <a:ext uri="{FF2B5EF4-FFF2-40B4-BE49-F238E27FC236}">
                <a16:creationId xmlns:a16="http://schemas.microsoft.com/office/drawing/2014/main" id="{2D45004D-BB07-4C06-8D93-EC69EB5F739C}"/>
              </a:ext>
            </a:extLst>
          </p:cNvPr>
          <p:cNvSpPr txBox="1"/>
          <p:nvPr/>
        </p:nvSpPr>
        <p:spPr>
          <a:xfrm>
            <a:off x="9287702" y="93849"/>
            <a:ext cx="2871877" cy="615553"/>
          </a:xfrm>
          <a:prstGeom prst="rect">
            <a:avLst/>
          </a:prstGeom>
          <a:noFill/>
          <a:ln>
            <a:noFill/>
          </a:ln>
        </p:spPr>
        <p:txBody>
          <a:bodyPr spcFirstLastPara="1" wrap="square" lIns="121900" tIns="60925" rIns="121900" bIns="60925" anchor="t" anchorCtr="0">
            <a:noAutofit/>
          </a:bodyPr>
          <a:lstStyle/>
          <a:p>
            <a:pPr marL="0" marR="0" lvl="0" indent="0" algn="ctr" rtl="0">
              <a:lnSpc>
                <a:spcPct val="100000"/>
              </a:lnSpc>
              <a:spcBef>
                <a:spcPts val="0"/>
              </a:spcBef>
              <a:spcAft>
                <a:spcPts val="0"/>
              </a:spcAft>
              <a:buNone/>
            </a:pPr>
            <a:r>
              <a:rPr lang="en-US" sz="1600" b="0" i="0" u="none" strike="noStrike" cap="none" dirty="0">
                <a:solidFill>
                  <a:schemeClr val="bg1"/>
                </a:solidFill>
                <a:latin typeface="Calibri"/>
                <a:ea typeface="Calibri"/>
                <a:cs typeface="Calibri"/>
                <a:sym typeface="Calibri"/>
              </a:rPr>
              <a:t>Sentinel-1 SAR VV Co-Pol NRCS </a:t>
            </a:r>
            <a:endParaRPr dirty="0">
              <a:solidFill>
                <a:schemeClr val="bg1"/>
              </a:solidFill>
            </a:endParaRPr>
          </a:p>
          <a:p>
            <a:pPr marL="0" marR="0" lvl="0" indent="0" algn="ctr" rtl="0">
              <a:lnSpc>
                <a:spcPct val="100000"/>
              </a:lnSpc>
              <a:spcBef>
                <a:spcPts val="0"/>
              </a:spcBef>
              <a:spcAft>
                <a:spcPts val="0"/>
              </a:spcAft>
              <a:buNone/>
            </a:pPr>
            <a:r>
              <a:rPr lang="en-US" sz="1600" b="0" i="0" u="none" strike="noStrike" cap="none" dirty="0">
                <a:solidFill>
                  <a:schemeClr val="bg1"/>
                </a:solidFill>
                <a:latin typeface="Calibri"/>
                <a:ea typeface="Calibri"/>
                <a:cs typeface="Calibri"/>
                <a:sym typeface="Calibri"/>
              </a:rPr>
              <a:t>6 December 2023 14:22 UTC</a:t>
            </a:r>
            <a:endParaRPr sz="1600" b="0" i="0" u="none" strike="noStrike" cap="none" dirty="0">
              <a:solidFill>
                <a:schemeClr val="bg1"/>
              </a:solidFill>
              <a:latin typeface="Calibri"/>
              <a:ea typeface="Calibri"/>
              <a:cs typeface="Calibri"/>
              <a:sym typeface="Calibri"/>
            </a:endParaRPr>
          </a:p>
        </p:txBody>
      </p:sp>
      <p:grpSp>
        <p:nvGrpSpPr>
          <p:cNvPr id="18" name="Group 17">
            <a:extLst>
              <a:ext uri="{FF2B5EF4-FFF2-40B4-BE49-F238E27FC236}">
                <a16:creationId xmlns:a16="http://schemas.microsoft.com/office/drawing/2014/main" id="{944115DB-08D4-4488-81BC-C8E25D635928}"/>
              </a:ext>
            </a:extLst>
          </p:cNvPr>
          <p:cNvGrpSpPr/>
          <p:nvPr/>
        </p:nvGrpSpPr>
        <p:grpSpPr>
          <a:xfrm>
            <a:off x="5705354" y="6165343"/>
            <a:ext cx="1029418" cy="387857"/>
            <a:chOff x="9597277" y="6052783"/>
            <a:chExt cx="1258392" cy="339178"/>
          </a:xfrm>
        </p:grpSpPr>
        <p:cxnSp>
          <p:nvCxnSpPr>
            <p:cNvPr id="19" name="Google Shape;490;p54">
              <a:extLst>
                <a:ext uri="{FF2B5EF4-FFF2-40B4-BE49-F238E27FC236}">
                  <a16:creationId xmlns:a16="http://schemas.microsoft.com/office/drawing/2014/main" id="{FF86BE52-8C73-4CCF-B492-B6AE1FE81DAE}"/>
                </a:ext>
              </a:extLst>
            </p:cNvPr>
            <p:cNvCxnSpPr>
              <a:cxnSpLocks/>
            </p:cNvCxnSpPr>
            <p:nvPr/>
          </p:nvCxnSpPr>
          <p:spPr>
            <a:xfrm>
              <a:off x="9597277" y="6391961"/>
              <a:ext cx="1258392" cy="0"/>
            </a:xfrm>
            <a:prstGeom prst="straightConnector1">
              <a:avLst/>
            </a:prstGeom>
            <a:noFill/>
            <a:ln w="63500" cap="flat" cmpd="sng">
              <a:solidFill>
                <a:schemeClr val="lt1"/>
              </a:solidFill>
              <a:prstDash val="solid"/>
              <a:round/>
              <a:headEnd type="none" w="sm" len="sm"/>
              <a:tailEnd type="none" w="sm" len="sm"/>
            </a:ln>
          </p:spPr>
        </p:cxnSp>
        <p:sp>
          <p:nvSpPr>
            <p:cNvPr id="20" name="Google Shape;491;p54">
              <a:extLst>
                <a:ext uri="{FF2B5EF4-FFF2-40B4-BE49-F238E27FC236}">
                  <a16:creationId xmlns:a16="http://schemas.microsoft.com/office/drawing/2014/main" id="{00FAB0AC-4608-4053-A619-EA707C9FDF9A}"/>
                </a:ext>
              </a:extLst>
            </p:cNvPr>
            <p:cNvSpPr txBox="1"/>
            <p:nvPr/>
          </p:nvSpPr>
          <p:spPr>
            <a:xfrm>
              <a:off x="9726181" y="6052783"/>
              <a:ext cx="1000584" cy="27814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467" b="0" i="0" u="none" strike="noStrike" cap="none" dirty="0">
                  <a:solidFill>
                    <a:schemeClr val="lt1"/>
                  </a:solidFill>
                  <a:latin typeface="Calibri"/>
                  <a:ea typeface="Calibri"/>
                  <a:cs typeface="Calibri"/>
                  <a:sym typeface="Calibri"/>
                </a:rPr>
                <a:t>10 km</a:t>
              </a:r>
              <a:endParaRPr dirty="0"/>
            </a:p>
          </p:txBody>
        </p:sp>
      </p:grpSp>
      <p:sp>
        <p:nvSpPr>
          <p:cNvPr id="21" name="Google Shape;492;p54">
            <a:extLst>
              <a:ext uri="{FF2B5EF4-FFF2-40B4-BE49-F238E27FC236}">
                <a16:creationId xmlns:a16="http://schemas.microsoft.com/office/drawing/2014/main" id="{B45029E7-A4D2-4D12-9553-6546CF1065A1}"/>
              </a:ext>
            </a:extLst>
          </p:cNvPr>
          <p:cNvSpPr txBox="1"/>
          <p:nvPr/>
        </p:nvSpPr>
        <p:spPr>
          <a:xfrm>
            <a:off x="4108313" y="3454769"/>
            <a:ext cx="1130438"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dirty="0">
                <a:solidFill>
                  <a:schemeClr val="lt1"/>
                </a:solidFill>
                <a:latin typeface="Calibri"/>
                <a:ea typeface="Calibri"/>
                <a:cs typeface="Calibri"/>
                <a:sym typeface="Calibri"/>
              </a:rPr>
              <a:t>River Plume</a:t>
            </a:r>
            <a:endParaRPr sz="1400" b="0" i="0" u="none" strike="noStrike" cap="none" dirty="0">
              <a:solidFill>
                <a:schemeClr val="lt1"/>
              </a:solidFill>
              <a:latin typeface="Calibri"/>
              <a:ea typeface="Calibri"/>
              <a:cs typeface="Calibri"/>
              <a:sym typeface="Calibri"/>
            </a:endParaRPr>
          </a:p>
        </p:txBody>
      </p:sp>
      <p:sp>
        <p:nvSpPr>
          <p:cNvPr id="25" name="Google Shape;492;p54">
            <a:extLst>
              <a:ext uri="{FF2B5EF4-FFF2-40B4-BE49-F238E27FC236}">
                <a16:creationId xmlns:a16="http://schemas.microsoft.com/office/drawing/2014/main" id="{DAE22BA8-64CF-4C3D-9A65-9862E05EB4A2}"/>
              </a:ext>
            </a:extLst>
          </p:cNvPr>
          <p:cNvSpPr txBox="1"/>
          <p:nvPr/>
        </p:nvSpPr>
        <p:spPr>
          <a:xfrm>
            <a:off x="8969058" y="1843330"/>
            <a:ext cx="1130438" cy="52318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400" b="0" i="0" u="none" strike="noStrike" cap="none" dirty="0">
                <a:solidFill>
                  <a:schemeClr val="lt1"/>
                </a:solidFill>
                <a:latin typeface="Calibri"/>
                <a:ea typeface="Calibri"/>
                <a:cs typeface="Calibri"/>
                <a:sym typeface="Calibri"/>
              </a:rPr>
              <a:t>Breaking Waves</a:t>
            </a:r>
            <a:endParaRPr sz="1400" b="0" i="0" u="none" strike="noStrike" cap="none" dirty="0">
              <a:solidFill>
                <a:schemeClr val="lt1"/>
              </a:solidFill>
              <a:latin typeface="Calibri"/>
              <a:ea typeface="Calibri"/>
              <a:cs typeface="Calibri"/>
              <a:sym typeface="Calibri"/>
            </a:endParaRPr>
          </a:p>
        </p:txBody>
      </p:sp>
      <p:sp>
        <p:nvSpPr>
          <p:cNvPr id="26" name="Google Shape;492;p54">
            <a:extLst>
              <a:ext uri="{FF2B5EF4-FFF2-40B4-BE49-F238E27FC236}">
                <a16:creationId xmlns:a16="http://schemas.microsoft.com/office/drawing/2014/main" id="{590D04E3-04F9-4C9B-8826-A6FC4BAB2EC6}"/>
              </a:ext>
            </a:extLst>
          </p:cNvPr>
          <p:cNvSpPr txBox="1"/>
          <p:nvPr/>
        </p:nvSpPr>
        <p:spPr>
          <a:xfrm>
            <a:off x="3286622" y="4702715"/>
            <a:ext cx="1284120" cy="52318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400" b="0" i="0" u="none" strike="noStrike" cap="none" dirty="0">
                <a:solidFill>
                  <a:schemeClr val="lt1"/>
                </a:solidFill>
                <a:latin typeface="Calibri"/>
                <a:ea typeface="Calibri"/>
                <a:cs typeface="Calibri"/>
                <a:sym typeface="Calibri"/>
              </a:rPr>
              <a:t>Internal Wave</a:t>
            </a:r>
          </a:p>
          <a:p>
            <a:pPr marL="0" marR="0" lvl="0" indent="0" algn="ctr" rtl="0">
              <a:lnSpc>
                <a:spcPct val="100000"/>
              </a:lnSpc>
              <a:spcBef>
                <a:spcPts val="0"/>
              </a:spcBef>
              <a:spcAft>
                <a:spcPts val="0"/>
              </a:spcAft>
              <a:buNone/>
            </a:pPr>
            <a:r>
              <a:rPr lang="en-US" dirty="0">
                <a:solidFill>
                  <a:schemeClr val="lt1"/>
                </a:solidFill>
                <a:latin typeface="Calibri"/>
                <a:ea typeface="Calibri"/>
                <a:cs typeface="Calibri"/>
                <a:sym typeface="Calibri"/>
              </a:rPr>
              <a:t>Packet</a:t>
            </a:r>
            <a:endParaRPr sz="1400" b="0" i="0" u="none" strike="noStrike" cap="none" dirty="0">
              <a:solidFill>
                <a:schemeClr val="lt1"/>
              </a:solidFill>
              <a:latin typeface="Calibri"/>
              <a:ea typeface="Calibri"/>
              <a:cs typeface="Calibri"/>
              <a:sym typeface="Calibri"/>
            </a:endParaRPr>
          </a:p>
        </p:txBody>
      </p:sp>
      <p:sp>
        <p:nvSpPr>
          <p:cNvPr id="27" name="Google Shape;492;p54">
            <a:extLst>
              <a:ext uri="{FF2B5EF4-FFF2-40B4-BE49-F238E27FC236}">
                <a16:creationId xmlns:a16="http://schemas.microsoft.com/office/drawing/2014/main" id="{3CDFDC89-D6E5-484E-B537-1CD51E2B8C2A}"/>
              </a:ext>
            </a:extLst>
          </p:cNvPr>
          <p:cNvSpPr txBox="1"/>
          <p:nvPr/>
        </p:nvSpPr>
        <p:spPr>
          <a:xfrm>
            <a:off x="7838691" y="6161674"/>
            <a:ext cx="1130438" cy="30773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400" b="0" i="0" u="none" strike="noStrike" cap="none" dirty="0">
                <a:solidFill>
                  <a:schemeClr val="lt1"/>
                </a:solidFill>
                <a:latin typeface="Calibri"/>
                <a:ea typeface="Calibri"/>
                <a:cs typeface="Calibri"/>
                <a:sym typeface="Calibri"/>
              </a:rPr>
              <a:t>Swell</a:t>
            </a:r>
            <a:endParaRPr sz="1400" b="0" i="0" u="none" strike="noStrike" cap="none" dirty="0">
              <a:solidFill>
                <a:schemeClr val="lt1"/>
              </a:solidFill>
              <a:latin typeface="Calibri"/>
              <a:ea typeface="Calibri"/>
              <a:cs typeface="Calibri"/>
              <a:sym typeface="Calibri"/>
            </a:endParaRPr>
          </a:p>
        </p:txBody>
      </p:sp>
      <p:sp>
        <p:nvSpPr>
          <p:cNvPr id="28" name="Google Shape;489;p54">
            <a:extLst>
              <a:ext uri="{FF2B5EF4-FFF2-40B4-BE49-F238E27FC236}">
                <a16:creationId xmlns:a16="http://schemas.microsoft.com/office/drawing/2014/main" id="{E94D34D9-3EF0-4746-9EB0-94468A75D8DF}"/>
              </a:ext>
            </a:extLst>
          </p:cNvPr>
          <p:cNvSpPr txBox="1"/>
          <p:nvPr/>
        </p:nvSpPr>
        <p:spPr>
          <a:xfrm>
            <a:off x="4445204" y="93849"/>
            <a:ext cx="2871877" cy="615553"/>
          </a:xfrm>
          <a:prstGeom prst="rect">
            <a:avLst/>
          </a:prstGeom>
          <a:noFill/>
          <a:ln>
            <a:noFill/>
          </a:ln>
        </p:spPr>
        <p:txBody>
          <a:bodyPr spcFirstLastPara="1" wrap="square" lIns="121900" tIns="60925" rIns="121900" bIns="60925" anchor="t" anchorCtr="0">
            <a:noAutofit/>
          </a:bodyPr>
          <a:lstStyle/>
          <a:p>
            <a:pPr marL="0" marR="0" lvl="0" indent="0" algn="ctr" rtl="0">
              <a:lnSpc>
                <a:spcPct val="100000"/>
              </a:lnSpc>
              <a:spcBef>
                <a:spcPts val="0"/>
              </a:spcBef>
              <a:spcAft>
                <a:spcPts val="0"/>
              </a:spcAft>
              <a:buNone/>
            </a:pPr>
            <a:r>
              <a:rPr lang="en-US" sz="1600" b="0" i="0" u="none" strike="noStrike" cap="none" dirty="0">
                <a:solidFill>
                  <a:schemeClr val="bg1"/>
                </a:solidFill>
                <a:latin typeface="Calibri"/>
                <a:ea typeface="Calibri"/>
                <a:cs typeface="Calibri"/>
                <a:sym typeface="Calibri"/>
              </a:rPr>
              <a:t>Sentinel-1 SAR VV Co-Pol NRCS </a:t>
            </a:r>
            <a:endParaRPr dirty="0">
              <a:solidFill>
                <a:schemeClr val="bg1"/>
              </a:solidFill>
            </a:endParaRPr>
          </a:p>
          <a:p>
            <a:pPr marL="0" marR="0" lvl="0" indent="0" algn="ctr" rtl="0">
              <a:lnSpc>
                <a:spcPct val="100000"/>
              </a:lnSpc>
              <a:spcBef>
                <a:spcPts val="0"/>
              </a:spcBef>
              <a:spcAft>
                <a:spcPts val="0"/>
              </a:spcAft>
              <a:buNone/>
            </a:pPr>
            <a:r>
              <a:rPr lang="en-US" sz="1600" b="0" i="0" u="none" strike="noStrike" cap="none" dirty="0">
                <a:solidFill>
                  <a:schemeClr val="bg1"/>
                </a:solidFill>
                <a:latin typeface="Calibri"/>
                <a:ea typeface="Calibri"/>
                <a:cs typeface="Calibri"/>
                <a:sym typeface="Calibri"/>
              </a:rPr>
              <a:t>15 July 2023 14:22 UTC</a:t>
            </a:r>
            <a:endParaRPr sz="1600" b="0" i="0" u="none" strike="noStrike" cap="none" dirty="0">
              <a:solidFill>
                <a:schemeClr val="bg1"/>
              </a:solidFill>
              <a:latin typeface="Calibri"/>
              <a:ea typeface="Calibri"/>
              <a:cs typeface="Calibri"/>
              <a:sym typeface="Calibri"/>
            </a:endParaRPr>
          </a:p>
        </p:txBody>
      </p:sp>
      <p:sp>
        <p:nvSpPr>
          <p:cNvPr id="31" name="Left Brace 30">
            <a:extLst>
              <a:ext uri="{FF2B5EF4-FFF2-40B4-BE49-F238E27FC236}">
                <a16:creationId xmlns:a16="http://schemas.microsoft.com/office/drawing/2014/main" id="{411DBDD6-D669-4E17-A6DF-A676A7AC79A8}"/>
              </a:ext>
            </a:extLst>
          </p:cNvPr>
          <p:cNvSpPr/>
          <p:nvPr/>
        </p:nvSpPr>
        <p:spPr>
          <a:xfrm>
            <a:off x="10099496" y="780840"/>
            <a:ext cx="339048" cy="2648160"/>
          </a:xfrm>
          <a:prstGeom prst="leftBrace">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Left Brace 31">
            <a:extLst>
              <a:ext uri="{FF2B5EF4-FFF2-40B4-BE49-F238E27FC236}">
                <a16:creationId xmlns:a16="http://schemas.microsoft.com/office/drawing/2014/main" id="{C720AC73-3465-45CF-8035-49A25E8558A5}"/>
              </a:ext>
            </a:extLst>
          </p:cNvPr>
          <p:cNvSpPr/>
          <p:nvPr/>
        </p:nvSpPr>
        <p:spPr>
          <a:xfrm rot="20173725">
            <a:off x="10672798" y="3887245"/>
            <a:ext cx="339048" cy="1630939"/>
          </a:xfrm>
          <a:prstGeom prst="leftBrace">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 name="Google Shape;492;p54">
            <a:extLst>
              <a:ext uri="{FF2B5EF4-FFF2-40B4-BE49-F238E27FC236}">
                <a16:creationId xmlns:a16="http://schemas.microsoft.com/office/drawing/2014/main" id="{7D28E858-386A-4EE3-AE4E-68A5AB288EF5}"/>
              </a:ext>
            </a:extLst>
          </p:cNvPr>
          <p:cNvSpPr txBox="1"/>
          <p:nvPr/>
        </p:nvSpPr>
        <p:spPr>
          <a:xfrm>
            <a:off x="9703801" y="4473602"/>
            <a:ext cx="1130438" cy="52318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400" b="0" i="0" u="none" strike="noStrike" cap="none" dirty="0">
                <a:solidFill>
                  <a:schemeClr val="lt1"/>
                </a:solidFill>
                <a:latin typeface="Calibri"/>
                <a:ea typeface="Calibri"/>
                <a:cs typeface="Calibri"/>
                <a:sym typeface="Calibri"/>
              </a:rPr>
              <a:t>Breaking Waves</a:t>
            </a:r>
            <a:endParaRPr sz="1400" b="0" i="0" u="none" strike="noStrike" cap="none" dirty="0">
              <a:solidFill>
                <a:schemeClr val="lt1"/>
              </a:solidFill>
              <a:latin typeface="Calibri"/>
              <a:ea typeface="Calibri"/>
              <a:cs typeface="Calibri"/>
              <a:sym typeface="Calibri"/>
            </a:endParaRPr>
          </a:p>
        </p:txBody>
      </p:sp>
      <p:pic>
        <p:nvPicPr>
          <p:cNvPr id="5" name="Recorded Sound">
            <a:hlinkClick r:id="" action="ppaction://media"/>
            <a:extLst>
              <a:ext uri="{FF2B5EF4-FFF2-40B4-BE49-F238E27FC236}">
                <a16:creationId xmlns:a16="http://schemas.microsoft.com/office/drawing/2014/main" id="{7AA091D4-BFB8-4059-9A38-4F9300C7E71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2854932464"/>
      </p:ext>
    </p:extLst>
  </p:cSld>
  <p:clrMapOvr>
    <a:masterClrMapping/>
  </p:clrMapOvr>
  <mc:AlternateContent xmlns:mc="http://schemas.openxmlformats.org/markup-compatibility/2006" xmlns:p14="http://schemas.microsoft.com/office/powerpoint/2010/main">
    <mc:Choice Requires="p14">
      <p:transition spd="slow" p14:dur="2000" advTm="44956"/>
    </mc:Choice>
    <mc:Fallback xmlns="">
      <p:transition spd="slow" advTm="449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971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extLst>
    <p:ext uri="{E180D4A7-C9FB-4DFB-919C-405C955672EB}">
      <p14:showEvtLst xmlns:p14="http://schemas.microsoft.com/office/powerpoint/2010/main">
        <p14:playEvt time="134" objId="5"/>
        <p14:stopEvt time="44956" objId="5"/>
      </p14:showEvtLst>
    </p:ext>
  </p:extLs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pic>
        <p:nvPicPr>
          <p:cNvPr id="341" name="Google Shape;341;p28"/>
          <p:cNvPicPr preferRelativeResize="0"/>
          <p:nvPr/>
        </p:nvPicPr>
        <p:blipFill rotWithShape="1">
          <a:blip r:embed="rId5">
            <a:alphaModFix/>
          </a:blip>
          <a:srcRect/>
          <a:stretch/>
        </p:blipFill>
        <p:spPr>
          <a:xfrm>
            <a:off x="5138738" y="114300"/>
            <a:ext cx="6810375" cy="6632575"/>
          </a:xfrm>
          <a:prstGeom prst="rect">
            <a:avLst/>
          </a:prstGeom>
          <a:noFill/>
          <a:ln>
            <a:noFill/>
          </a:ln>
        </p:spPr>
      </p:pic>
      <p:sp>
        <p:nvSpPr>
          <p:cNvPr id="342" name="Google Shape;342;p28"/>
          <p:cNvSpPr txBox="1">
            <a:spLocks noGrp="1"/>
          </p:cNvSpPr>
          <p:nvPr>
            <p:ph type="title"/>
          </p:nvPr>
        </p:nvSpPr>
        <p:spPr>
          <a:xfrm>
            <a:off x="639829" y="219471"/>
            <a:ext cx="7521127" cy="314028"/>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2E6191"/>
              </a:buClr>
              <a:buSzPts val="1400"/>
              <a:buFont typeface="Arial"/>
              <a:buNone/>
            </a:pPr>
            <a:r>
              <a:rPr lang="en-US"/>
              <a:t>Ocean - Waves and Sea Ice  </a:t>
            </a:r>
            <a:endParaRPr/>
          </a:p>
        </p:txBody>
      </p:sp>
      <p:sp>
        <p:nvSpPr>
          <p:cNvPr id="343" name="Google Shape;343;p28"/>
          <p:cNvSpPr txBox="1">
            <a:spLocks noGrp="1"/>
          </p:cNvSpPr>
          <p:nvPr>
            <p:ph type="body" idx="1"/>
          </p:nvPr>
        </p:nvSpPr>
        <p:spPr>
          <a:xfrm>
            <a:off x="123882" y="2249088"/>
            <a:ext cx="4866837" cy="1256112"/>
          </a:xfrm>
          <a:prstGeom prst="rect">
            <a:avLst/>
          </a:prstGeom>
          <a:noFill/>
          <a:ln>
            <a:noFill/>
          </a:ln>
        </p:spPr>
        <p:txBody>
          <a:bodyPr spcFirstLastPara="1" wrap="square" lIns="0" tIns="0" rIns="0" bIns="0" anchor="t" anchorCtr="0">
            <a:noAutofit/>
          </a:bodyPr>
          <a:lstStyle/>
          <a:p>
            <a:pPr marL="171450" marR="0" lvl="0" indent="0" algn="l" rtl="0">
              <a:lnSpc>
                <a:spcPct val="90000"/>
              </a:lnSpc>
              <a:spcBef>
                <a:spcPts val="0"/>
              </a:spcBef>
              <a:spcAft>
                <a:spcPts val="0"/>
              </a:spcAft>
              <a:buClr>
                <a:schemeClr val="dk1"/>
              </a:buClr>
              <a:buSzPts val="1400"/>
              <a:buNone/>
            </a:pPr>
            <a:r>
              <a:rPr lang="en-US"/>
              <a:t>Young sea ice is thin enough to be influenced by oceanic currents and waves.  Here it contains the imprint of the swell wave field propagating shoreward</a:t>
            </a:r>
            <a:endParaRPr/>
          </a:p>
        </p:txBody>
      </p:sp>
      <p:sp>
        <p:nvSpPr>
          <p:cNvPr id="344" name="Google Shape;344;p28"/>
          <p:cNvSpPr txBox="1">
            <a:spLocks noGrp="1"/>
          </p:cNvSpPr>
          <p:nvPr>
            <p:ph type="sldNum" idx="4294967295"/>
          </p:nvPr>
        </p:nvSpPr>
        <p:spPr>
          <a:xfrm>
            <a:off x="11087100" y="6442075"/>
            <a:ext cx="11049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800"/>
              <a:buNone/>
            </a:pPr>
            <a:fld id="{00000000-1234-1234-1234-123412341234}" type="slidenum">
              <a:rPr lang="en-US"/>
              <a:t>24</a:t>
            </a:fld>
            <a:r>
              <a:rPr lang="en-US"/>
              <a:t> </a:t>
            </a:r>
            <a:endParaRPr/>
          </a:p>
        </p:txBody>
      </p:sp>
      <p:sp>
        <p:nvSpPr>
          <p:cNvPr id="345" name="Google Shape;345;p28"/>
          <p:cNvSpPr/>
          <p:nvPr/>
        </p:nvSpPr>
        <p:spPr>
          <a:xfrm>
            <a:off x="788185" y="6442075"/>
            <a:ext cx="4202535" cy="338554"/>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800" b="0" i="0" u="none" strike="noStrike" cap="none">
                <a:solidFill>
                  <a:srgbClr val="000000"/>
                </a:solidFill>
                <a:latin typeface="Calibri"/>
                <a:ea typeface="Calibri"/>
                <a:cs typeface="Calibri"/>
                <a:sym typeface="Calibri"/>
              </a:rPr>
              <a:t>https://www.star.nesdis.noaa.gov/socd/mecb/sar/AKDEMO_products/APL_winds/wind_images2/2023-03/S1A_ESA_2023_03_02_08_56_08_0731062568_036.43W_65.50N_HH_C_nrcs.png</a:t>
            </a:r>
            <a:endParaRPr/>
          </a:p>
        </p:txBody>
      </p:sp>
      <p:pic>
        <p:nvPicPr>
          <p:cNvPr id="346" name="Google Shape;346;p28"/>
          <p:cNvPicPr preferRelativeResize="0"/>
          <p:nvPr/>
        </p:nvPicPr>
        <p:blipFill rotWithShape="1">
          <a:blip r:embed="rId6">
            <a:alphaModFix/>
          </a:blip>
          <a:srcRect/>
          <a:stretch/>
        </p:blipFill>
        <p:spPr>
          <a:xfrm>
            <a:off x="3665333" y="822459"/>
            <a:ext cx="1325387" cy="1325387"/>
          </a:xfrm>
          <a:prstGeom prst="rect">
            <a:avLst/>
          </a:prstGeom>
          <a:noFill/>
          <a:ln>
            <a:noFill/>
          </a:ln>
        </p:spPr>
      </p:pic>
      <p:sp>
        <p:nvSpPr>
          <p:cNvPr id="347" name="Google Shape;347;p28"/>
          <p:cNvSpPr txBox="1"/>
          <p:nvPr/>
        </p:nvSpPr>
        <p:spPr>
          <a:xfrm>
            <a:off x="193551" y="891524"/>
            <a:ext cx="2871877" cy="615553"/>
          </a:xfrm>
          <a:prstGeom prst="rect">
            <a:avLst/>
          </a:prstGeom>
          <a:solidFill>
            <a:schemeClr val="lt1"/>
          </a:solidFill>
          <a:ln>
            <a:noFill/>
          </a:ln>
        </p:spPr>
        <p:txBody>
          <a:bodyPr spcFirstLastPara="1" wrap="square" lIns="121900" tIns="60925" rIns="121900" bIns="60925" anchor="t" anchorCtr="0">
            <a:noAutofit/>
          </a:bodyPr>
          <a:lstStyle/>
          <a:p>
            <a:pPr marL="0" marR="0" lvl="0" indent="0" algn="ctr" rtl="0">
              <a:lnSpc>
                <a:spcPct val="100000"/>
              </a:lnSpc>
              <a:spcBef>
                <a:spcPts val="0"/>
              </a:spcBef>
              <a:spcAft>
                <a:spcPts val="0"/>
              </a:spcAft>
              <a:buNone/>
            </a:pPr>
            <a:r>
              <a:rPr lang="en-US" sz="1600" b="0" i="0" u="none" strike="noStrike" cap="none" dirty="0">
                <a:solidFill>
                  <a:srgbClr val="000000"/>
                </a:solidFill>
                <a:latin typeface="Calibri"/>
                <a:ea typeface="Calibri"/>
                <a:cs typeface="Calibri"/>
                <a:sym typeface="Calibri"/>
              </a:rPr>
              <a:t>Sentinel-1 SAR HH Co-Pol NRCS </a:t>
            </a:r>
            <a:endParaRPr dirty="0"/>
          </a:p>
          <a:p>
            <a:pPr marL="0" marR="0" lvl="0" indent="0" algn="ctr" rtl="0">
              <a:lnSpc>
                <a:spcPct val="100000"/>
              </a:lnSpc>
              <a:spcBef>
                <a:spcPts val="0"/>
              </a:spcBef>
              <a:spcAft>
                <a:spcPts val="0"/>
              </a:spcAft>
              <a:buNone/>
            </a:pPr>
            <a:r>
              <a:rPr lang="en-US" sz="1600" b="0" i="0" u="none" strike="noStrike" cap="none" dirty="0">
                <a:solidFill>
                  <a:srgbClr val="000000"/>
                </a:solidFill>
                <a:latin typeface="Calibri"/>
                <a:ea typeface="Calibri"/>
                <a:cs typeface="Calibri"/>
                <a:sym typeface="Calibri"/>
              </a:rPr>
              <a:t>02 April 2023 22:50 UTC</a:t>
            </a:r>
            <a:endParaRPr sz="1600" b="0" i="0" u="none" strike="noStrike" cap="none" dirty="0">
              <a:solidFill>
                <a:srgbClr val="000000"/>
              </a:solidFill>
              <a:latin typeface="Calibri"/>
              <a:ea typeface="Calibri"/>
              <a:cs typeface="Calibri"/>
              <a:sym typeface="Calibri"/>
            </a:endParaRPr>
          </a:p>
        </p:txBody>
      </p:sp>
      <p:grpSp>
        <p:nvGrpSpPr>
          <p:cNvPr id="348" name="Google Shape;348;p28"/>
          <p:cNvGrpSpPr/>
          <p:nvPr/>
        </p:nvGrpSpPr>
        <p:grpSpPr>
          <a:xfrm>
            <a:off x="9496349" y="5974028"/>
            <a:ext cx="1508760" cy="318100"/>
            <a:chOff x="9496349" y="5974028"/>
            <a:chExt cx="1508760" cy="318100"/>
          </a:xfrm>
        </p:grpSpPr>
        <p:cxnSp>
          <p:nvCxnSpPr>
            <p:cNvPr id="349" name="Google Shape;349;p28"/>
            <p:cNvCxnSpPr/>
            <p:nvPr/>
          </p:nvCxnSpPr>
          <p:spPr>
            <a:xfrm>
              <a:off x="9496349" y="6290317"/>
              <a:ext cx="1508760" cy="0"/>
            </a:xfrm>
            <a:prstGeom prst="straightConnector1">
              <a:avLst/>
            </a:prstGeom>
            <a:noFill/>
            <a:ln w="63500" cap="flat" cmpd="sng">
              <a:solidFill>
                <a:schemeClr val="lt1"/>
              </a:solidFill>
              <a:prstDash val="solid"/>
              <a:round/>
              <a:headEnd type="none" w="sm" len="sm"/>
              <a:tailEnd type="none" w="sm" len="sm"/>
            </a:ln>
          </p:spPr>
        </p:cxnSp>
        <p:sp>
          <p:nvSpPr>
            <p:cNvPr id="350" name="Google Shape;350;p28"/>
            <p:cNvSpPr txBox="1"/>
            <p:nvPr/>
          </p:nvSpPr>
          <p:spPr>
            <a:xfrm>
              <a:off x="9641129" y="5974028"/>
              <a:ext cx="1219200" cy="3181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467" b="0" i="0" u="none" strike="noStrike" cap="none">
                  <a:solidFill>
                    <a:schemeClr val="lt1"/>
                  </a:solidFill>
                  <a:latin typeface="Calibri"/>
                  <a:ea typeface="Calibri"/>
                  <a:cs typeface="Calibri"/>
                  <a:sym typeface="Calibri"/>
                </a:rPr>
                <a:t>20 km</a:t>
              </a:r>
              <a:endParaRPr/>
            </a:p>
          </p:txBody>
        </p:sp>
      </p:grpSp>
      <p:grpSp>
        <p:nvGrpSpPr>
          <p:cNvPr id="351" name="Google Shape;351;p28"/>
          <p:cNvGrpSpPr/>
          <p:nvPr/>
        </p:nvGrpSpPr>
        <p:grpSpPr>
          <a:xfrm>
            <a:off x="5372075" y="1868989"/>
            <a:ext cx="4428706" cy="4316639"/>
            <a:chOff x="5372075" y="1868989"/>
            <a:chExt cx="4428706" cy="4316639"/>
          </a:xfrm>
        </p:grpSpPr>
        <p:sp>
          <p:nvSpPr>
            <p:cNvPr id="352" name="Google Shape;352;p28"/>
            <p:cNvSpPr txBox="1"/>
            <p:nvPr/>
          </p:nvSpPr>
          <p:spPr>
            <a:xfrm>
              <a:off x="8704006" y="5229063"/>
              <a:ext cx="1096775"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chemeClr val="lt1"/>
                  </a:solidFill>
                  <a:latin typeface="Calibri"/>
                  <a:ea typeface="Calibri"/>
                  <a:cs typeface="Calibri"/>
                  <a:sym typeface="Calibri"/>
                </a:rPr>
                <a:t>Swell Waves</a:t>
              </a:r>
              <a:endParaRPr/>
            </a:p>
          </p:txBody>
        </p:sp>
        <p:sp>
          <p:nvSpPr>
            <p:cNvPr id="353" name="Google Shape;353;p28"/>
            <p:cNvSpPr txBox="1"/>
            <p:nvPr/>
          </p:nvSpPr>
          <p:spPr>
            <a:xfrm>
              <a:off x="6574761" y="5877851"/>
              <a:ext cx="891591"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chemeClr val="lt1"/>
                  </a:solidFill>
                  <a:latin typeface="Calibri"/>
                  <a:ea typeface="Calibri"/>
                  <a:cs typeface="Calibri"/>
                  <a:sym typeface="Calibri"/>
                </a:rPr>
                <a:t>Young Ice</a:t>
              </a:r>
              <a:endParaRPr/>
            </a:p>
          </p:txBody>
        </p:sp>
        <p:sp>
          <p:nvSpPr>
            <p:cNvPr id="354" name="Google Shape;354;p28"/>
            <p:cNvSpPr txBox="1"/>
            <p:nvPr/>
          </p:nvSpPr>
          <p:spPr>
            <a:xfrm>
              <a:off x="5372075" y="3652479"/>
              <a:ext cx="147829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chemeClr val="lt1"/>
                  </a:solidFill>
                  <a:latin typeface="Calibri"/>
                  <a:ea typeface="Calibri"/>
                  <a:cs typeface="Calibri"/>
                  <a:sym typeface="Calibri"/>
                </a:rPr>
                <a:t>Thin First Year Ice</a:t>
              </a:r>
              <a:endParaRPr/>
            </a:p>
          </p:txBody>
        </p:sp>
        <p:sp>
          <p:nvSpPr>
            <p:cNvPr id="355" name="Google Shape;355;p28"/>
            <p:cNvSpPr txBox="1"/>
            <p:nvPr/>
          </p:nvSpPr>
          <p:spPr>
            <a:xfrm>
              <a:off x="8615624" y="1868989"/>
              <a:ext cx="644728"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chemeClr val="lt1"/>
                  </a:solidFill>
                  <a:latin typeface="Calibri"/>
                  <a:ea typeface="Calibri"/>
                  <a:cs typeface="Calibri"/>
                  <a:sym typeface="Calibri"/>
                </a:rPr>
                <a:t>Water</a:t>
              </a:r>
              <a:endParaRPr/>
            </a:p>
          </p:txBody>
        </p:sp>
      </p:grpSp>
      <p:pic>
        <p:nvPicPr>
          <p:cNvPr id="356" name="Google Shape;356;p28"/>
          <p:cNvPicPr preferRelativeResize="0"/>
          <p:nvPr/>
        </p:nvPicPr>
        <p:blipFill rotWithShape="1">
          <a:blip r:embed="rId7">
            <a:alphaModFix/>
          </a:blip>
          <a:srcRect/>
          <a:stretch/>
        </p:blipFill>
        <p:spPr>
          <a:xfrm>
            <a:off x="524423" y="3417888"/>
            <a:ext cx="3975100" cy="3024187"/>
          </a:xfrm>
          <a:prstGeom prst="rect">
            <a:avLst/>
          </a:prstGeom>
          <a:noFill/>
          <a:ln>
            <a:noFill/>
          </a:ln>
        </p:spPr>
      </p:pic>
      <p:pic>
        <p:nvPicPr>
          <p:cNvPr id="2" name="Recorded Sound">
            <a:hlinkClick r:id="" action="ppaction://media"/>
            <a:extLst>
              <a:ext uri="{FF2B5EF4-FFF2-40B4-BE49-F238E27FC236}">
                <a16:creationId xmlns:a16="http://schemas.microsoft.com/office/drawing/2014/main" id="{00521F71-8929-4487-80F5-60D2559E479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851525" y="3184525"/>
            <a:ext cx="487363" cy="48736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1892"/>
    </mc:Choice>
    <mc:Fallback xmlns="">
      <p:transition spd="slow" advTm="318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41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134" objId="2"/>
        <p14:stopEvt time="31892" objId="2"/>
      </p14:showEvtLst>
    </p:ext>
  </p:extLs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pic>
        <p:nvPicPr>
          <p:cNvPr id="361" name="Google Shape;361;p45"/>
          <p:cNvPicPr preferRelativeResize="0"/>
          <p:nvPr/>
        </p:nvPicPr>
        <p:blipFill rotWithShape="1">
          <a:blip r:embed="rId5">
            <a:alphaModFix/>
          </a:blip>
          <a:srcRect/>
          <a:stretch/>
        </p:blipFill>
        <p:spPr>
          <a:xfrm>
            <a:off x="4869709" y="180818"/>
            <a:ext cx="7224713" cy="6589713"/>
          </a:xfrm>
          <a:prstGeom prst="rect">
            <a:avLst/>
          </a:prstGeom>
          <a:noFill/>
          <a:ln>
            <a:noFill/>
          </a:ln>
        </p:spPr>
      </p:pic>
      <p:sp>
        <p:nvSpPr>
          <p:cNvPr id="362" name="Google Shape;362;p45"/>
          <p:cNvSpPr txBox="1">
            <a:spLocks noGrp="1"/>
          </p:cNvSpPr>
          <p:nvPr>
            <p:ph type="title"/>
          </p:nvPr>
        </p:nvSpPr>
        <p:spPr>
          <a:xfrm>
            <a:off x="639829" y="219471"/>
            <a:ext cx="3348698" cy="314028"/>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SzPts val="1900"/>
              <a:buNone/>
            </a:pPr>
            <a:r>
              <a:rPr lang="en-US"/>
              <a:t>Ocean – Sea Ice</a:t>
            </a:r>
            <a:endParaRPr/>
          </a:p>
        </p:txBody>
      </p:sp>
      <p:sp>
        <p:nvSpPr>
          <p:cNvPr id="363" name="Google Shape;363;p45"/>
          <p:cNvSpPr txBox="1">
            <a:spLocks noGrp="1"/>
          </p:cNvSpPr>
          <p:nvPr>
            <p:ph type="body" idx="1"/>
          </p:nvPr>
        </p:nvSpPr>
        <p:spPr>
          <a:xfrm>
            <a:off x="74684" y="2737857"/>
            <a:ext cx="4012574" cy="1256112"/>
          </a:xfrm>
          <a:prstGeom prst="rect">
            <a:avLst/>
          </a:prstGeom>
          <a:noFill/>
          <a:ln>
            <a:noFill/>
          </a:ln>
        </p:spPr>
        <p:txBody>
          <a:bodyPr spcFirstLastPara="1" wrap="square" lIns="0" tIns="0" rIns="0" bIns="0" anchor="t" anchorCtr="0">
            <a:noAutofit/>
          </a:bodyPr>
          <a:lstStyle/>
          <a:p>
            <a:pPr marL="457200" marR="0" lvl="0" indent="-349250" algn="l" rtl="0">
              <a:lnSpc>
                <a:spcPct val="90000"/>
              </a:lnSpc>
              <a:spcBef>
                <a:spcPts val="0"/>
              </a:spcBef>
              <a:spcAft>
                <a:spcPts val="0"/>
              </a:spcAft>
              <a:buSzPts val="1900"/>
              <a:buChar char="●"/>
            </a:pPr>
            <a:r>
              <a:rPr lang="en-US"/>
              <a:t>Multi-year ice pack ice off the Canadian Archipelago contains leads (breaks in the ice motion that exposes water) and pressure ridges (areas of sea ice compression).    </a:t>
            </a:r>
            <a:endParaRPr/>
          </a:p>
          <a:p>
            <a:pPr marL="457200" marR="0" lvl="0" indent="0" algn="l" rtl="0">
              <a:lnSpc>
                <a:spcPct val="90000"/>
              </a:lnSpc>
              <a:spcBef>
                <a:spcPts val="0"/>
              </a:spcBef>
              <a:spcAft>
                <a:spcPts val="0"/>
              </a:spcAft>
              <a:buNone/>
            </a:pPr>
            <a:endParaRPr/>
          </a:p>
          <a:p>
            <a:pPr marL="457200" marR="0" lvl="0" indent="-349250" algn="l" rtl="0">
              <a:lnSpc>
                <a:spcPct val="90000"/>
              </a:lnSpc>
              <a:spcBef>
                <a:spcPts val="0"/>
              </a:spcBef>
              <a:spcAft>
                <a:spcPts val="0"/>
              </a:spcAft>
              <a:buSzPts val="1900"/>
              <a:buChar char="●"/>
            </a:pPr>
            <a:r>
              <a:rPr lang="en-US"/>
              <a:t>Multi-year ice in winter is rough appearing bright, water is less rough (darker) and ridges have enhanced roughness (brighter)</a:t>
            </a:r>
            <a:endParaRPr/>
          </a:p>
        </p:txBody>
      </p:sp>
      <p:pic>
        <p:nvPicPr>
          <p:cNvPr id="364" name="Google Shape;364;p45"/>
          <p:cNvPicPr preferRelativeResize="0"/>
          <p:nvPr/>
        </p:nvPicPr>
        <p:blipFill rotWithShape="1">
          <a:blip r:embed="rId6">
            <a:alphaModFix/>
          </a:blip>
          <a:srcRect/>
          <a:stretch/>
        </p:blipFill>
        <p:spPr>
          <a:xfrm>
            <a:off x="2845365" y="792702"/>
            <a:ext cx="1428750" cy="1428750"/>
          </a:xfrm>
          <a:prstGeom prst="rect">
            <a:avLst/>
          </a:prstGeom>
          <a:noFill/>
          <a:ln>
            <a:noFill/>
          </a:ln>
        </p:spPr>
      </p:pic>
      <p:sp>
        <p:nvSpPr>
          <p:cNvPr id="365" name="Google Shape;365;p45"/>
          <p:cNvSpPr txBox="1"/>
          <p:nvPr/>
        </p:nvSpPr>
        <p:spPr>
          <a:xfrm>
            <a:off x="0" y="1008508"/>
            <a:ext cx="2871877" cy="615553"/>
          </a:xfrm>
          <a:prstGeom prst="rect">
            <a:avLst/>
          </a:prstGeom>
          <a:solidFill>
            <a:schemeClr val="lt1"/>
          </a:solidFill>
          <a:ln>
            <a:noFill/>
          </a:ln>
        </p:spPr>
        <p:txBody>
          <a:bodyPr spcFirstLastPara="1" wrap="square" lIns="121900" tIns="60925" rIns="121900" bIns="60925" anchor="t" anchorCtr="0">
            <a:noAutofit/>
          </a:bodyPr>
          <a:lstStyle/>
          <a:p>
            <a:pPr marL="0" marR="0" lvl="0" indent="0" algn="ctr" rtl="0">
              <a:lnSpc>
                <a:spcPct val="100000"/>
              </a:lnSpc>
              <a:spcBef>
                <a:spcPts val="0"/>
              </a:spcBef>
              <a:spcAft>
                <a:spcPts val="0"/>
              </a:spcAft>
              <a:buNone/>
            </a:pPr>
            <a:r>
              <a:rPr lang="en-US" sz="1600" b="0" i="0" u="none" strike="noStrike" cap="none">
                <a:solidFill>
                  <a:srgbClr val="000000"/>
                </a:solidFill>
                <a:latin typeface="Calibri"/>
                <a:ea typeface="Calibri"/>
                <a:cs typeface="Calibri"/>
                <a:sym typeface="Calibri"/>
              </a:rPr>
              <a:t>Sentinel-1 SAR HH Co-Pol NRCS </a:t>
            </a:r>
            <a:endParaRPr/>
          </a:p>
          <a:p>
            <a:pPr marL="0" marR="0" lvl="0" indent="0" algn="ctr" rtl="0">
              <a:lnSpc>
                <a:spcPct val="100000"/>
              </a:lnSpc>
              <a:spcBef>
                <a:spcPts val="0"/>
              </a:spcBef>
              <a:spcAft>
                <a:spcPts val="0"/>
              </a:spcAft>
              <a:buNone/>
            </a:pPr>
            <a:r>
              <a:rPr lang="en-US" sz="1600" b="0" i="0" u="none" strike="noStrike" cap="none">
                <a:solidFill>
                  <a:srgbClr val="000000"/>
                </a:solidFill>
                <a:latin typeface="Calibri"/>
                <a:ea typeface="Calibri"/>
                <a:cs typeface="Calibri"/>
                <a:sym typeface="Calibri"/>
              </a:rPr>
              <a:t>02 March 2023 15:27 UTC</a:t>
            </a:r>
            <a:endParaRPr sz="1600" b="0" i="0" u="none" strike="noStrike" cap="none">
              <a:solidFill>
                <a:srgbClr val="000000"/>
              </a:solidFill>
              <a:latin typeface="Calibri"/>
              <a:ea typeface="Calibri"/>
              <a:cs typeface="Calibri"/>
              <a:sym typeface="Calibri"/>
            </a:endParaRPr>
          </a:p>
        </p:txBody>
      </p:sp>
      <p:sp>
        <p:nvSpPr>
          <p:cNvPr id="366" name="Google Shape;366;p45"/>
          <p:cNvSpPr/>
          <p:nvPr/>
        </p:nvSpPr>
        <p:spPr>
          <a:xfrm>
            <a:off x="115006" y="5982586"/>
            <a:ext cx="4266494" cy="3385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800" b="0" i="0" u="none" strike="noStrike" cap="none">
                <a:solidFill>
                  <a:srgbClr val="000000"/>
                </a:solidFill>
                <a:latin typeface="Calibri"/>
                <a:ea typeface="Calibri"/>
                <a:cs typeface="Calibri"/>
                <a:sym typeface="Calibri"/>
              </a:rPr>
              <a:t>https://www.star.nesdis.noaa.gov/socd/mecb/sar/AKDEMO_products/APL_winds/wind_images2/2023-03/S1A_ESA_2023_03_02_15_27_02_0731086022_117.75W_79.51N_HH_C_nrcs.png</a:t>
            </a:r>
            <a:endParaRPr/>
          </a:p>
        </p:txBody>
      </p:sp>
      <p:sp>
        <p:nvSpPr>
          <p:cNvPr id="367" name="Google Shape;367;p45"/>
          <p:cNvSpPr txBox="1"/>
          <p:nvPr/>
        </p:nvSpPr>
        <p:spPr>
          <a:xfrm>
            <a:off x="6776207" y="4381836"/>
            <a:ext cx="601447"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chemeClr val="lt1"/>
                </a:solidFill>
                <a:latin typeface="Calibri"/>
                <a:ea typeface="Calibri"/>
                <a:cs typeface="Calibri"/>
                <a:sym typeface="Calibri"/>
              </a:rPr>
              <a:t>Leads</a:t>
            </a:r>
            <a:endParaRPr/>
          </a:p>
        </p:txBody>
      </p:sp>
      <p:sp>
        <p:nvSpPr>
          <p:cNvPr id="368" name="Google Shape;368;p45"/>
          <p:cNvSpPr txBox="1"/>
          <p:nvPr/>
        </p:nvSpPr>
        <p:spPr>
          <a:xfrm>
            <a:off x="9083513" y="3993968"/>
            <a:ext cx="601447"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chemeClr val="lt1"/>
                </a:solidFill>
                <a:latin typeface="Calibri"/>
                <a:ea typeface="Calibri"/>
                <a:cs typeface="Calibri"/>
                <a:sym typeface="Calibri"/>
              </a:rPr>
              <a:t>Leads</a:t>
            </a:r>
            <a:endParaRPr/>
          </a:p>
        </p:txBody>
      </p:sp>
      <p:sp>
        <p:nvSpPr>
          <p:cNvPr id="369" name="Google Shape;369;p45"/>
          <p:cNvSpPr txBox="1"/>
          <p:nvPr/>
        </p:nvSpPr>
        <p:spPr>
          <a:xfrm>
            <a:off x="10322818" y="2439013"/>
            <a:ext cx="601447"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chemeClr val="lt1"/>
                </a:solidFill>
                <a:latin typeface="Calibri"/>
                <a:ea typeface="Calibri"/>
                <a:cs typeface="Calibri"/>
                <a:sym typeface="Calibri"/>
              </a:rPr>
              <a:t>Leads</a:t>
            </a:r>
            <a:endParaRPr/>
          </a:p>
        </p:txBody>
      </p:sp>
      <p:sp>
        <p:nvSpPr>
          <p:cNvPr id="370" name="Google Shape;370;p45"/>
          <p:cNvSpPr txBox="1"/>
          <p:nvPr/>
        </p:nvSpPr>
        <p:spPr>
          <a:xfrm>
            <a:off x="9083513" y="1777949"/>
            <a:ext cx="1266693"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chemeClr val="lt1"/>
                </a:solidFill>
                <a:latin typeface="Calibri"/>
                <a:ea typeface="Calibri"/>
                <a:cs typeface="Calibri"/>
                <a:sym typeface="Calibri"/>
              </a:rPr>
              <a:t>Pressure Ridge</a:t>
            </a:r>
            <a:endParaRPr/>
          </a:p>
        </p:txBody>
      </p:sp>
      <p:pic>
        <p:nvPicPr>
          <p:cNvPr id="2" name="Recorded Sound">
            <a:hlinkClick r:id="" action="ppaction://media"/>
            <a:extLst>
              <a:ext uri="{FF2B5EF4-FFF2-40B4-BE49-F238E27FC236}">
                <a16:creationId xmlns:a16="http://schemas.microsoft.com/office/drawing/2014/main" id="{965F44D0-4406-43D2-98F5-53F5172E471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851525" y="3184525"/>
            <a:ext cx="487363" cy="48736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0482"/>
    </mc:Choice>
    <mc:Fallback xmlns="">
      <p:transition spd="slow" advTm="404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08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152" objId="2"/>
        <p14:stopEvt time="40482" objId="2"/>
      </p14:showEvtLst>
    </p:ext>
  </p:extLs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pic>
        <p:nvPicPr>
          <p:cNvPr id="3074" name="Picture 2" descr="https://www.star.nesdis.noaa.gov/socd/mecb/sar/AKDEMO_products/APL_winds/wind_images2/2022-10/S1A_ESA_2022_10_23_18_29_12_0719864952_169.95W_75.93N_HH_C_nrcs.png">
            <a:extLst>
              <a:ext uri="{FF2B5EF4-FFF2-40B4-BE49-F238E27FC236}">
                <a16:creationId xmlns:a16="http://schemas.microsoft.com/office/drawing/2014/main" id="{0A033FB2-3DAD-46BB-A519-36E3C6911E9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6545" r="13634" b="9835"/>
          <a:stretch/>
        </p:blipFill>
        <p:spPr bwMode="auto">
          <a:xfrm>
            <a:off x="5005691" y="81677"/>
            <a:ext cx="7010729" cy="6665976"/>
          </a:xfrm>
          <a:prstGeom prst="rect">
            <a:avLst/>
          </a:prstGeom>
          <a:noFill/>
          <a:extLst>
            <a:ext uri="{909E8E84-426E-40DD-AFC4-6F175D3DCCD1}">
              <a14:hiddenFill xmlns:a14="http://schemas.microsoft.com/office/drawing/2010/main">
                <a:solidFill>
                  <a:srgbClr val="FFFFFF"/>
                </a:solidFill>
              </a14:hiddenFill>
            </a:ext>
          </a:extLst>
        </p:spPr>
      </p:pic>
      <p:sp>
        <p:nvSpPr>
          <p:cNvPr id="404" name="Google Shape;404;p49"/>
          <p:cNvSpPr txBox="1">
            <a:spLocks noGrp="1"/>
          </p:cNvSpPr>
          <p:nvPr>
            <p:ph type="title"/>
          </p:nvPr>
        </p:nvSpPr>
        <p:spPr>
          <a:xfrm>
            <a:off x="639829" y="219471"/>
            <a:ext cx="7521127" cy="314028"/>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2E6191"/>
              </a:buClr>
              <a:buSzPts val="1400"/>
              <a:buFont typeface="Arial"/>
              <a:buNone/>
            </a:pPr>
            <a:r>
              <a:rPr lang="en-US"/>
              <a:t>Ocean – Sea Ice</a:t>
            </a:r>
            <a:endParaRPr/>
          </a:p>
        </p:txBody>
      </p:sp>
      <p:pic>
        <p:nvPicPr>
          <p:cNvPr id="406" name="Google Shape;406;p49"/>
          <p:cNvPicPr preferRelativeResize="0"/>
          <p:nvPr/>
        </p:nvPicPr>
        <p:blipFill rotWithShape="1">
          <a:blip r:embed="rId6">
            <a:alphaModFix/>
          </a:blip>
          <a:srcRect/>
          <a:stretch/>
        </p:blipFill>
        <p:spPr>
          <a:xfrm>
            <a:off x="3225651" y="883389"/>
            <a:ext cx="1428750" cy="1428750"/>
          </a:xfrm>
          <a:prstGeom prst="rect">
            <a:avLst/>
          </a:prstGeom>
          <a:noFill/>
          <a:ln>
            <a:noFill/>
          </a:ln>
        </p:spPr>
      </p:pic>
      <p:sp>
        <p:nvSpPr>
          <p:cNvPr id="407" name="Google Shape;407;p49"/>
          <p:cNvSpPr/>
          <p:nvPr/>
        </p:nvSpPr>
        <p:spPr>
          <a:xfrm>
            <a:off x="223082" y="6070648"/>
            <a:ext cx="4520934" cy="338514"/>
          </a:xfrm>
          <a:prstGeom prst="rect">
            <a:avLst/>
          </a:prstGeom>
          <a:noFill/>
          <a:ln>
            <a:noFill/>
          </a:ln>
        </p:spPr>
        <p:txBody>
          <a:bodyPr spcFirstLastPara="1" wrap="square" lIns="91425" tIns="45700" rIns="91425" bIns="45700" anchor="t" anchorCtr="0">
            <a:spAutoFit/>
          </a:bodyPr>
          <a:lstStyle/>
          <a:p>
            <a:pPr lvl="0"/>
            <a:r>
              <a:rPr lang="en-US" sz="800" dirty="0"/>
              <a:t>https://www.star.nesdis.noaa.gov/socd/mecb/sar/AKDEMO_products/APL_winds/wind_images2/2022-10/S1A_ESA_2022_10_23_18_29_12_0719864952_169.95W_75.93N_HH_C_nrcs.png</a:t>
            </a:r>
          </a:p>
        </p:txBody>
      </p:sp>
      <p:sp>
        <p:nvSpPr>
          <p:cNvPr id="408" name="Google Shape;408;p49"/>
          <p:cNvSpPr txBox="1"/>
          <p:nvPr/>
        </p:nvSpPr>
        <p:spPr>
          <a:xfrm>
            <a:off x="74634" y="1157295"/>
            <a:ext cx="2871877" cy="615553"/>
          </a:xfrm>
          <a:prstGeom prst="rect">
            <a:avLst/>
          </a:prstGeom>
          <a:solidFill>
            <a:schemeClr val="lt1"/>
          </a:solidFill>
          <a:ln>
            <a:noFill/>
          </a:ln>
        </p:spPr>
        <p:txBody>
          <a:bodyPr spcFirstLastPara="1" wrap="square" lIns="121900" tIns="60925" rIns="121900" bIns="60925" anchor="t" anchorCtr="0">
            <a:noAutofit/>
          </a:bodyPr>
          <a:lstStyle/>
          <a:p>
            <a:pPr marL="0" marR="0" lvl="0" indent="0" algn="ctr" rtl="0">
              <a:lnSpc>
                <a:spcPct val="100000"/>
              </a:lnSpc>
              <a:spcBef>
                <a:spcPts val="0"/>
              </a:spcBef>
              <a:spcAft>
                <a:spcPts val="0"/>
              </a:spcAft>
              <a:buNone/>
            </a:pPr>
            <a:r>
              <a:rPr lang="en-US" sz="1600" b="0" i="0" u="none" strike="noStrike" cap="none" dirty="0">
                <a:solidFill>
                  <a:srgbClr val="000000"/>
                </a:solidFill>
                <a:latin typeface="Calibri"/>
                <a:ea typeface="Calibri"/>
                <a:cs typeface="Calibri"/>
                <a:sym typeface="Calibri"/>
              </a:rPr>
              <a:t>Sentinel-1 SAR HH Co-Pol NRCS </a:t>
            </a:r>
            <a:endParaRPr dirty="0"/>
          </a:p>
          <a:p>
            <a:pPr marL="0" marR="0" lvl="0" indent="0" algn="ctr" rtl="0">
              <a:lnSpc>
                <a:spcPct val="100000"/>
              </a:lnSpc>
              <a:spcBef>
                <a:spcPts val="0"/>
              </a:spcBef>
              <a:spcAft>
                <a:spcPts val="0"/>
              </a:spcAft>
              <a:buNone/>
            </a:pPr>
            <a:r>
              <a:rPr lang="en-US" sz="1600" b="0" i="0" u="none" strike="noStrike" cap="none" dirty="0">
                <a:solidFill>
                  <a:srgbClr val="000000"/>
                </a:solidFill>
                <a:latin typeface="Calibri"/>
                <a:ea typeface="Calibri"/>
                <a:cs typeface="Calibri"/>
                <a:sym typeface="Calibri"/>
              </a:rPr>
              <a:t>23 October 2022 18:29 UTC</a:t>
            </a:r>
            <a:endParaRPr sz="1600" b="0" i="0" u="none" strike="noStrike" cap="none" dirty="0">
              <a:solidFill>
                <a:srgbClr val="000000"/>
              </a:solidFill>
              <a:latin typeface="Calibri"/>
              <a:ea typeface="Calibri"/>
              <a:cs typeface="Calibri"/>
              <a:sym typeface="Calibri"/>
            </a:endParaRPr>
          </a:p>
        </p:txBody>
      </p:sp>
      <p:sp>
        <p:nvSpPr>
          <p:cNvPr id="11" name="Google Shape;390;p48">
            <a:extLst>
              <a:ext uri="{FF2B5EF4-FFF2-40B4-BE49-F238E27FC236}">
                <a16:creationId xmlns:a16="http://schemas.microsoft.com/office/drawing/2014/main" id="{9B829423-99C8-4839-B73D-D51C67EFF529}"/>
              </a:ext>
            </a:extLst>
          </p:cNvPr>
          <p:cNvSpPr txBox="1">
            <a:spLocks noGrp="1"/>
          </p:cNvSpPr>
          <p:nvPr>
            <p:ph type="body" idx="1"/>
          </p:nvPr>
        </p:nvSpPr>
        <p:spPr>
          <a:xfrm>
            <a:off x="0" y="2534249"/>
            <a:ext cx="4626000" cy="3314289"/>
          </a:xfrm>
          <a:prstGeom prst="rect">
            <a:avLst/>
          </a:prstGeom>
          <a:noFill/>
          <a:ln>
            <a:noFill/>
          </a:ln>
        </p:spPr>
        <p:txBody>
          <a:bodyPr spcFirstLastPara="1" wrap="square" lIns="0" tIns="0" rIns="0" bIns="0" anchor="t" anchorCtr="0">
            <a:noAutofit/>
          </a:bodyPr>
          <a:lstStyle/>
          <a:p>
            <a:pPr marL="457200" marR="0" lvl="0" indent="-317500" algn="l" rtl="0">
              <a:lnSpc>
                <a:spcPct val="90000"/>
              </a:lnSpc>
              <a:spcBef>
                <a:spcPts val="0"/>
              </a:spcBef>
              <a:spcAft>
                <a:spcPts val="0"/>
              </a:spcAft>
              <a:buSzPts val="1400"/>
              <a:buChar char="●"/>
            </a:pPr>
            <a:r>
              <a:rPr lang="en-US" dirty="0"/>
              <a:t>This image shows a variety of ice types in the Western Beaufort Sea as the sea ice begins to form and expand in the fall.</a:t>
            </a:r>
            <a:endParaRPr dirty="0"/>
          </a:p>
          <a:p>
            <a:pPr marL="457200" marR="0" lvl="0" indent="0" algn="l" rtl="0">
              <a:lnSpc>
                <a:spcPct val="90000"/>
              </a:lnSpc>
              <a:spcBef>
                <a:spcPts val="0"/>
              </a:spcBef>
              <a:spcAft>
                <a:spcPts val="0"/>
              </a:spcAft>
              <a:buNone/>
            </a:pPr>
            <a:endParaRPr dirty="0"/>
          </a:p>
          <a:p>
            <a:pPr marL="457200" marR="0" lvl="0" indent="-317500" algn="l" rtl="0">
              <a:lnSpc>
                <a:spcPct val="90000"/>
              </a:lnSpc>
              <a:spcBef>
                <a:spcPts val="0"/>
              </a:spcBef>
              <a:spcAft>
                <a:spcPts val="0"/>
              </a:spcAft>
              <a:buSzPts val="1400"/>
              <a:buChar char="●"/>
            </a:pPr>
            <a:r>
              <a:rPr lang="en-US" dirty="0"/>
              <a:t>New ice is smooth and appears black</a:t>
            </a:r>
            <a:endParaRPr dirty="0"/>
          </a:p>
          <a:p>
            <a:pPr marL="457200" marR="0" lvl="0" indent="0" algn="l" rtl="0">
              <a:lnSpc>
                <a:spcPct val="90000"/>
              </a:lnSpc>
              <a:spcBef>
                <a:spcPts val="0"/>
              </a:spcBef>
              <a:spcAft>
                <a:spcPts val="0"/>
              </a:spcAft>
              <a:buNone/>
            </a:pPr>
            <a:endParaRPr dirty="0"/>
          </a:p>
          <a:p>
            <a:pPr marL="457200" marR="0" lvl="0" indent="-317500" algn="l" rtl="0">
              <a:lnSpc>
                <a:spcPct val="90000"/>
              </a:lnSpc>
              <a:spcBef>
                <a:spcPts val="0"/>
              </a:spcBef>
              <a:spcAft>
                <a:spcPts val="0"/>
              </a:spcAft>
              <a:buSzPts val="1400"/>
              <a:buChar char="●"/>
            </a:pPr>
            <a:r>
              <a:rPr lang="en-US" dirty="0"/>
              <a:t>Young ice is influenced by the ocean currents</a:t>
            </a:r>
            <a:endParaRPr dirty="0"/>
          </a:p>
          <a:p>
            <a:pPr marL="457200" marR="0" lvl="0" indent="0" algn="l" rtl="0">
              <a:lnSpc>
                <a:spcPct val="90000"/>
              </a:lnSpc>
              <a:spcBef>
                <a:spcPts val="0"/>
              </a:spcBef>
              <a:spcAft>
                <a:spcPts val="0"/>
              </a:spcAft>
              <a:buNone/>
            </a:pPr>
            <a:r>
              <a:rPr lang="en-US" dirty="0"/>
              <a:t> </a:t>
            </a:r>
            <a:endParaRPr dirty="0"/>
          </a:p>
          <a:p>
            <a:pPr marL="457200" marR="0" lvl="0" indent="-317500" algn="l" rtl="0">
              <a:lnSpc>
                <a:spcPct val="90000"/>
              </a:lnSpc>
              <a:spcBef>
                <a:spcPts val="0"/>
              </a:spcBef>
              <a:spcAft>
                <a:spcPts val="0"/>
              </a:spcAft>
              <a:buSzPts val="1400"/>
              <a:buChar char="●"/>
            </a:pPr>
            <a:r>
              <a:rPr lang="en-US" dirty="0"/>
              <a:t>First year ice is riddled with breaks and leads. </a:t>
            </a:r>
            <a:endParaRPr dirty="0"/>
          </a:p>
        </p:txBody>
      </p:sp>
      <p:sp>
        <p:nvSpPr>
          <p:cNvPr id="12" name="Google Shape;394;p48">
            <a:extLst>
              <a:ext uri="{FF2B5EF4-FFF2-40B4-BE49-F238E27FC236}">
                <a16:creationId xmlns:a16="http://schemas.microsoft.com/office/drawing/2014/main" id="{9762DCBE-0A9E-4C5B-A427-CDF3C600C6BE}"/>
              </a:ext>
            </a:extLst>
          </p:cNvPr>
          <p:cNvSpPr txBox="1"/>
          <p:nvPr/>
        </p:nvSpPr>
        <p:spPr>
          <a:xfrm>
            <a:off x="8360406" y="5194931"/>
            <a:ext cx="644728"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chemeClr val="lt1"/>
                </a:solidFill>
                <a:latin typeface="Calibri"/>
                <a:ea typeface="Calibri"/>
                <a:cs typeface="Calibri"/>
                <a:sym typeface="Calibri"/>
              </a:rPr>
              <a:t>Water</a:t>
            </a:r>
            <a:endParaRPr/>
          </a:p>
        </p:txBody>
      </p:sp>
      <p:sp>
        <p:nvSpPr>
          <p:cNvPr id="13" name="Google Shape;395;p48">
            <a:extLst>
              <a:ext uri="{FF2B5EF4-FFF2-40B4-BE49-F238E27FC236}">
                <a16:creationId xmlns:a16="http://schemas.microsoft.com/office/drawing/2014/main" id="{3B397008-E848-4965-8352-54E8BD963D2D}"/>
              </a:ext>
            </a:extLst>
          </p:cNvPr>
          <p:cNvSpPr txBox="1"/>
          <p:nvPr/>
        </p:nvSpPr>
        <p:spPr>
          <a:xfrm>
            <a:off x="8236974" y="3106888"/>
            <a:ext cx="891591"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dirty="0">
                <a:solidFill>
                  <a:schemeClr val="lt1"/>
                </a:solidFill>
                <a:latin typeface="Calibri"/>
                <a:ea typeface="Calibri"/>
                <a:cs typeface="Calibri"/>
                <a:sym typeface="Calibri"/>
              </a:rPr>
              <a:t>Young Ice</a:t>
            </a:r>
            <a:endParaRPr dirty="0"/>
          </a:p>
        </p:txBody>
      </p:sp>
      <p:sp>
        <p:nvSpPr>
          <p:cNvPr id="14" name="Google Shape;396;p48">
            <a:extLst>
              <a:ext uri="{FF2B5EF4-FFF2-40B4-BE49-F238E27FC236}">
                <a16:creationId xmlns:a16="http://schemas.microsoft.com/office/drawing/2014/main" id="{704088B3-B4C3-4CCE-9B31-E1F85C33C76D}"/>
              </a:ext>
            </a:extLst>
          </p:cNvPr>
          <p:cNvSpPr txBox="1"/>
          <p:nvPr/>
        </p:nvSpPr>
        <p:spPr>
          <a:xfrm>
            <a:off x="7909006" y="1769048"/>
            <a:ext cx="901209"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dirty="0">
                <a:solidFill>
                  <a:schemeClr val="lt1"/>
                </a:solidFill>
                <a:latin typeface="Calibri"/>
                <a:ea typeface="Calibri"/>
                <a:cs typeface="Calibri"/>
                <a:sym typeface="Calibri"/>
              </a:rPr>
              <a:t>Thin First </a:t>
            </a:r>
            <a:endParaRPr dirty="0"/>
          </a:p>
          <a:p>
            <a:pPr marL="0" marR="0" lvl="0" indent="0" algn="ctr" rtl="0">
              <a:lnSpc>
                <a:spcPct val="100000"/>
              </a:lnSpc>
              <a:spcBef>
                <a:spcPts val="0"/>
              </a:spcBef>
              <a:spcAft>
                <a:spcPts val="0"/>
              </a:spcAft>
              <a:buNone/>
            </a:pPr>
            <a:r>
              <a:rPr lang="en-US" sz="1400" b="0" i="0" u="none" strike="noStrike" cap="none" dirty="0">
                <a:solidFill>
                  <a:schemeClr val="lt1"/>
                </a:solidFill>
                <a:latin typeface="Calibri"/>
                <a:ea typeface="Calibri"/>
                <a:cs typeface="Calibri"/>
                <a:sym typeface="Calibri"/>
              </a:rPr>
              <a:t>Year Ice</a:t>
            </a:r>
            <a:endParaRPr dirty="0"/>
          </a:p>
        </p:txBody>
      </p:sp>
      <p:sp>
        <p:nvSpPr>
          <p:cNvPr id="15" name="Google Shape;397;p48">
            <a:extLst>
              <a:ext uri="{FF2B5EF4-FFF2-40B4-BE49-F238E27FC236}">
                <a16:creationId xmlns:a16="http://schemas.microsoft.com/office/drawing/2014/main" id="{3B8D5F0B-0447-4F4C-AA06-546C4FC6F768}"/>
              </a:ext>
            </a:extLst>
          </p:cNvPr>
          <p:cNvSpPr txBox="1"/>
          <p:nvPr/>
        </p:nvSpPr>
        <p:spPr>
          <a:xfrm>
            <a:off x="10749805" y="1838058"/>
            <a:ext cx="963725"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400" b="0" i="0" u="none" strike="noStrike" cap="none" dirty="0">
                <a:solidFill>
                  <a:schemeClr val="lt1"/>
                </a:solidFill>
                <a:latin typeface="Calibri"/>
                <a:ea typeface="Calibri"/>
                <a:cs typeface="Calibri"/>
                <a:sym typeface="Calibri"/>
              </a:rPr>
              <a:t>Thick First </a:t>
            </a:r>
            <a:endParaRPr dirty="0"/>
          </a:p>
          <a:p>
            <a:pPr marL="0" marR="0" lvl="0" indent="0" algn="ctr" rtl="0">
              <a:lnSpc>
                <a:spcPct val="100000"/>
              </a:lnSpc>
              <a:spcBef>
                <a:spcPts val="0"/>
              </a:spcBef>
              <a:spcAft>
                <a:spcPts val="0"/>
              </a:spcAft>
              <a:buNone/>
            </a:pPr>
            <a:r>
              <a:rPr lang="en-US" sz="1400" b="0" i="0" u="none" strike="noStrike" cap="none" dirty="0">
                <a:solidFill>
                  <a:schemeClr val="lt1"/>
                </a:solidFill>
                <a:latin typeface="Calibri"/>
                <a:ea typeface="Calibri"/>
                <a:cs typeface="Calibri"/>
                <a:sym typeface="Calibri"/>
              </a:rPr>
              <a:t>Year Ice</a:t>
            </a:r>
            <a:endParaRPr dirty="0"/>
          </a:p>
        </p:txBody>
      </p:sp>
      <p:sp>
        <p:nvSpPr>
          <p:cNvPr id="16" name="Google Shape;398;p48">
            <a:extLst>
              <a:ext uri="{FF2B5EF4-FFF2-40B4-BE49-F238E27FC236}">
                <a16:creationId xmlns:a16="http://schemas.microsoft.com/office/drawing/2014/main" id="{E4A9A785-76BA-4A6C-A553-95D4EAE6568D}"/>
              </a:ext>
            </a:extLst>
          </p:cNvPr>
          <p:cNvSpPr txBox="1"/>
          <p:nvPr/>
        </p:nvSpPr>
        <p:spPr>
          <a:xfrm>
            <a:off x="6416163" y="4264009"/>
            <a:ext cx="768159"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chemeClr val="lt1"/>
                </a:solidFill>
                <a:latin typeface="Calibri"/>
                <a:ea typeface="Calibri"/>
                <a:cs typeface="Calibri"/>
                <a:sym typeface="Calibri"/>
              </a:rPr>
              <a:t>New Ice</a:t>
            </a:r>
            <a:endParaRPr/>
          </a:p>
        </p:txBody>
      </p:sp>
      <p:pic>
        <p:nvPicPr>
          <p:cNvPr id="2" name="Recorded Sound">
            <a:hlinkClick r:id="" action="ppaction://media"/>
            <a:extLst>
              <a:ext uri="{FF2B5EF4-FFF2-40B4-BE49-F238E27FC236}">
                <a16:creationId xmlns:a16="http://schemas.microsoft.com/office/drawing/2014/main" id="{ACFD366B-0CBA-45AF-B585-9A7A7E0C0A7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2890432555"/>
      </p:ext>
    </p:extLst>
  </p:cSld>
  <p:clrMapOvr>
    <a:masterClrMapping/>
  </p:clrMapOvr>
  <mc:AlternateContent xmlns:mc="http://schemas.openxmlformats.org/markup-compatibility/2006" xmlns:p14="http://schemas.microsoft.com/office/powerpoint/2010/main">
    <mc:Choice Requires="p14">
      <p:transition spd="slow" p14:dur="2000" advTm="40000"/>
    </mc:Choice>
    <mc:Fallback xmlns="">
      <p:transition spd="slow" advTm="4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268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147" objId="2"/>
        <p14:stopEvt time="3172" objId="2"/>
      </p14:showEvtLst>
    </p:ext>
  </p:extLs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sp>
        <p:nvSpPr>
          <p:cNvPr id="404" name="Google Shape;404;p49"/>
          <p:cNvSpPr txBox="1">
            <a:spLocks noGrp="1"/>
          </p:cNvSpPr>
          <p:nvPr>
            <p:ph type="title"/>
          </p:nvPr>
        </p:nvSpPr>
        <p:spPr>
          <a:xfrm>
            <a:off x="639829" y="219471"/>
            <a:ext cx="7521127" cy="314028"/>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2E6191"/>
              </a:buClr>
              <a:buSzPts val="1400"/>
              <a:buFont typeface="Arial"/>
              <a:buNone/>
            </a:pPr>
            <a:r>
              <a:rPr lang="en-US"/>
              <a:t>Ocean – Sea Ice</a:t>
            </a:r>
            <a:endParaRPr/>
          </a:p>
        </p:txBody>
      </p:sp>
      <p:sp>
        <p:nvSpPr>
          <p:cNvPr id="405" name="Google Shape;405;p49"/>
          <p:cNvSpPr txBox="1">
            <a:spLocks noGrp="1"/>
          </p:cNvSpPr>
          <p:nvPr>
            <p:ph type="body" idx="1"/>
          </p:nvPr>
        </p:nvSpPr>
        <p:spPr>
          <a:xfrm>
            <a:off x="340424" y="2800944"/>
            <a:ext cx="4350892" cy="1256112"/>
          </a:xfrm>
          <a:prstGeom prst="rect">
            <a:avLst/>
          </a:prstGeom>
          <a:noFill/>
          <a:ln>
            <a:noFill/>
          </a:ln>
        </p:spPr>
        <p:txBody>
          <a:bodyPr spcFirstLastPara="1" wrap="square" lIns="0" tIns="0" rIns="0" bIns="0" anchor="t" anchorCtr="0">
            <a:noAutofit/>
          </a:bodyPr>
          <a:lstStyle/>
          <a:p>
            <a:pPr marL="114300" marR="0" lvl="0" indent="0" algn="l" rtl="0">
              <a:lnSpc>
                <a:spcPct val="90000"/>
              </a:lnSpc>
              <a:spcBef>
                <a:spcPts val="0"/>
              </a:spcBef>
              <a:spcAft>
                <a:spcPts val="0"/>
              </a:spcAft>
              <a:buClr>
                <a:schemeClr val="dk1"/>
              </a:buClr>
              <a:buSzPts val="1400"/>
              <a:buNone/>
            </a:pPr>
            <a:r>
              <a:rPr lang="en-US"/>
              <a:t>The sea ice edge in the Beaufort Sea looks very different after experiencing summer melt  </a:t>
            </a:r>
            <a:endParaRPr/>
          </a:p>
        </p:txBody>
      </p:sp>
      <p:pic>
        <p:nvPicPr>
          <p:cNvPr id="406" name="Google Shape;406;p49"/>
          <p:cNvPicPr preferRelativeResize="0"/>
          <p:nvPr/>
        </p:nvPicPr>
        <p:blipFill rotWithShape="1">
          <a:blip r:embed="rId5">
            <a:alphaModFix/>
          </a:blip>
          <a:srcRect/>
          <a:stretch/>
        </p:blipFill>
        <p:spPr>
          <a:xfrm>
            <a:off x="3225651" y="883389"/>
            <a:ext cx="1428750" cy="1428750"/>
          </a:xfrm>
          <a:prstGeom prst="rect">
            <a:avLst/>
          </a:prstGeom>
          <a:noFill/>
          <a:ln>
            <a:noFill/>
          </a:ln>
        </p:spPr>
      </p:pic>
      <p:sp>
        <p:nvSpPr>
          <p:cNvPr id="407" name="Google Shape;407;p49"/>
          <p:cNvSpPr/>
          <p:nvPr/>
        </p:nvSpPr>
        <p:spPr>
          <a:xfrm>
            <a:off x="241189" y="5186264"/>
            <a:ext cx="4288769" cy="3385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800" b="0" i="0" u="none" strike="noStrike" cap="none">
                <a:solidFill>
                  <a:srgbClr val="000000"/>
                </a:solidFill>
                <a:latin typeface="Calibri"/>
                <a:ea typeface="Calibri"/>
                <a:cs typeface="Calibri"/>
                <a:sym typeface="Calibri"/>
              </a:rPr>
              <a:t>https://www.star.nesdis.noaa.gov/socd/mecb/sar/AKDEMO_products/APL_winds/wind_images2/2022-08/S1A_ESA_2022_08_24_18_29_10_0714680950_169.96W_75.93N_HH_C_nrcs.png</a:t>
            </a:r>
            <a:endParaRPr/>
          </a:p>
        </p:txBody>
      </p:sp>
      <p:sp>
        <p:nvSpPr>
          <p:cNvPr id="408" name="Google Shape;408;p49"/>
          <p:cNvSpPr txBox="1"/>
          <p:nvPr/>
        </p:nvSpPr>
        <p:spPr>
          <a:xfrm>
            <a:off x="74634" y="1157295"/>
            <a:ext cx="2871877" cy="615553"/>
          </a:xfrm>
          <a:prstGeom prst="rect">
            <a:avLst/>
          </a:prstGeom>
          <a:solidFill>
            <a:schemeClr val="lt1"/>
          </a:solidFill>
          <a:ln>
            <a:noFill/>
          </a:ln>
        </p:spPr>
        <p:txBody>
          <a:bodyPr spcFirstLastPara="1" wrap="square" lIns="121900" tIns="60925" rIns="121900" bIns="60925" anchor="t" anchorCtr="0">
            <a:noAutofit/>
          </a:bodyPr>
          <a:lstStyle/>
          <a:p>
            <a:pPr marL="0" marR="0" lvl="0" indent="0" algn="ctr" rtl="0">
              <a:lnSpc>
                <a:spcPct val="100000"/>
              </a:lnSpc>
              <a:spcBef>
                <a:spcPts val="0"/>
              </a:spcBef>
              <a:spcAft>
                <a:spcPts val="0"/>
              </a:spcAft>
              <a:buNone/>
            </a:pPr>
            <a:r>
              <a:rPr lang="en-US" sz="1600" b="0" i="0" u="none" strike="noStrike" cap="none" dirty="0">
                <a:solidFill>
                  <a:srgbClr val="000000"/>
                </a:solidFill>
                <a:latin typeface="Calibri"/>
                <a:ea typeface="Calibri"/>
                <a:cs typeface="Calibri"/>
                <a:sym typeface="Calibri"/>
              </a:rPr>
              <a:t>Sentinel-1 SAR HH Co-Pol NRCS </a:t>
            </a:r>
            <a:endParaRPr dirty="0"/>
          </a:p>
          <a:p>
            <a:pPr marL="0" marR="0" lvl="0" indent="0" algn="ctr" rtl="0">
              <a:lnSpc>
                <a:spcPct val="100000"/>
              </a:lnSpc>
              <a:spcBef>
                <a:spcPts val="0"/>
              </a:spcBef>
              <a:spcAft>
                <a:spcPts val="0"/>
              </a:spcAft>
              <a:buNone/>
            </a:pPr>
            <a:r>
              <a:rPr lang="en-US" sz="1600" b="0" i="0" u="none" strike="noStrike" cap="none" dirty="0">
                <a:solidFill>
                  <a:srgbClr val="000000"/>
                </a:solidFill>
                <a:latin typeface="Calibri"/>
                <a:ea typeface="Calibri"/>
                <a:cs typeface="Calibri"/>
                <a:sym typeface="Calibri"/>
              </a:rPr>
              <a:t>24 August 2022 18:29 UTC</a:t>
            </a:r>
            <a:endParaRPr sz="1600" b="0" i="0" u="none" strike="noStrike" cap="none" dirty="0">
              <a:solidFill>
                <a:srgbClr val="000000"/>
              </a:solidFill>
              <a:latin typeface="Calibri"/>
              <a:ea typeface="Calibri"/>
              <a:cs typeface="Calibri"/>
              <a:sym typeface="Calibri"/>
            </a:endParaRPr>
          </a:p>
        </p:txBody>
      </p:sp>
      <p:pic>
        <p:nvPicPr>
          <p:cNvPr id="409" name="Google Shape;409;p49"/>
          <p:cNvPicPr preferRelativeResize="0"/>
          <p:nvPr/>
        </p:nvPicPr>
        <p:blipFill rotWithShape="1">
          <a:blip r:embed="rId6">
            <a:alphaModFix/>
          </a:blip>
          <a:srcRect/>
          <a:stretch/>
        </p:blipFill>
        <p:spPr>
          <a:xfrm>
            <a:off x="5004183" y="96837"/>
            <a:ext cx="7102475" cy="6669087"/>
          </a:xfrm>
          <a:prstGeom prst="rect">
            <a:avLst/>
          </a:prstGeom>
          <a:noFill/>
          <a:ln>
            <a:noFill/>
          </a:ln>
        </p:spPr>
      </p:pic>
      <p:pic>
        <p:nvPicPr>
          <p:cNvPr id="2" name="Recorded Sound">
            <a:hlinkClick r:id="" action="ppaction://media"/>
            <a:extLst>
              <a:ext uri="{FF2B5EF4-FFF2-40B4-BE49-F238E27FC236}">
                <a16:creationId xmlns:a16="http://schemas.microsoft.com/office/drawing/2014/main" id="{E3D930D0-A368-4F10-9CEE-7FB6B9C5EC3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851525" y="3184525"/>
            <a:ext cx="487363" cy="48736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867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115" objId="2"/>
        <p14:stopEvt time="1131" objId="2"/>
      </p14:showEvtLst>
    </p:ext>
  </p:extLs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pic>
        <p:nvPicPr>
          <p:cNvPr id="415" name="Google Shape;415;g1d578638c13_1_58"/>
          <p:cNvPicPr preferRelativeResize="0"/>
          <p:nvPr/>
        </p:nvPicPr>
        <p:blipFill rotWithShape="1">
          <a:blip r:embed="rId5">
            <a:alphaModFix/>
          </a:blip>
          <a:srcRect r="20319"/>
          <a:stretch/>
        </p:blipFill>
        <p:spPr>
          <a:xfrm>
            <a:off x="2477415" y="1007622"/>
            <a:ext cx="9714585" cy="5373175"/>
          </a:xfrm>
          <a:prstGeom prst="rect">
            <a:avLst/>
          </a:prstGeom>
          <a:noFill/>
          <a:ln>
            <a:noFill/>
          </a:ln>
        </p:spPr>
      </p:pic>
      <p:sp>
        <p:nvSpPr>
          <p:cNvPr id="417" name="Google Shape;417;g1d578638c13_1_58"/>
          <p:cNvSpPr txBox="1">
            <a:spLocks noGrp="1"/>
          </p:cNvSpPr>
          <p:nvPr>
            <p:ph type="title"/>
          </p:nvPr>
        </p:nvSpPr>
        <p:spPr>
          <a:xfrm>
            <a:off x="639829" y="219471"/>
            <a:ext cx="7521127" cy="314028"/>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2E6191"/>
              </a:buClr>
              <a:buSzPts val="1400"/>
              <a:buFont typeface="Arial"/>
              <a:buNone/>
            </a:pPr>
            <a:r>
              <a:rPr lang="en-US" dirty="0"/>
              <a:t>Ocean - Lake Ice</a:t>
            </a:r>
            <a:br>
              <a:rPr lang="en-US" dirty="0"/>
            </a:br>
            <a:endParaRPr dirty="0"/>
          </a:p>
        </p:txBody>
      </p:sp>
      <p:sp>
        <p:nvSpPr>
          <p:cNvPr id="418" name="Google Shape;418;g1d578638c13_1_58"/>
          <p:cNvSpPr txBox="1">
            <a:spLocks noGrp="1"/>
          </p:cNvSpPr>
          <p:nvPr>
            <p:ph type="body" idx="1"/>
          </p:nvPr>
        </p:nvSpPr>
        <p:spPr>
          <a:xfrm>
            <a:off x="98484" y="3297520"/>
            <a:ext cx="2280448" cy="320279"/>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SzPts val="1400"/>
              <a:buNone/>
            </a:pPr>
            <a:r>
              <a:rPr lang="en-US" dirty="0"/>
              <a:t>Ice covering Lake Erie</a:t>
            </a:r>
            <a:endParaRPr dirty="0">
              <a:latin typeface="Calibri"/>
              <a:ea typeface="Calibri"/>
              <a:cs typeface="Calibri"/>
              <a:sym typeface="Calibri"/>
            </a:endParaRPr>
          </a:p>
        </p:txBody>
      </p:sp>
      <p:pic>
        <p:nvPicPr>
          <p:cNvPr id="419" name="Google Shape;419;g1d578638c13_1_58" descr="https://www.star.nesdis.noaa.gov/socd/mecb/sar/AKDEMO_products/APL_winds/wind_images2/2022-01/S1A_ESA_2022_01_30_23_24_38_0696900278_082.18W_41.77N_VV_C5_GFS05CDF_map_level3.png"/>
          <p:cNvPicPr preferRelativeResize="0"/>
          <p:nvPr/>
        </p:nvPicPr>
        <p:blipFill rotWithShape="1">
          <a:blip r:embed="rId6">
            <a:alphaModFix/>
          </a:blip>
          <a:srcRect/>
          <a:stretch/>
        </p:blipFill>
        <p:spPr>
          <a:xfrm>
            <a:off x="639829" y="4705350"/>
            <a:ext cx="1428750" cy="1428750"/>
          </a:xfrm>
          <a:prstGeom prst="rect">
            <a:avLst/>
          </a:prstGeom>
          <a:noFill/>
          <a:ln>
            <a:noFill/>
          </a:ln>
        </p:spPr>
      </p:pic>
      <p:sp>
        <p:nvSpPr>
          <p:cNvPr id="420" name="Google Shape;420;g1d578638c13_1_58"/>
          <p:cNvSpPr/>
          <p:nvPr/>
        </p:nvSpPr>
        <p:spPr>
          <a:xfrm>
            <a:off x="1354204" y="6436006"/>
            <a:ext cx="4253509" cy="338514"/>
          </a:xfrm>
          <a:prstGeom prst="rect">
            <a:avLst/>
          </a:prstGeom>
          <a:solidFill>
            <a:schemeClr val="bg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800" b="0" i="0" u="none" strike="noStrike" cap="none" dirty="0">
                <a:solidFill>
                  <a:srgbClr val="000000"/>
                </a:solidFill>
                <a:latin typeface="Calibri"/>
                <a:ea typeface="Calibri"/>
                <a:cs typeface="Calibri"/>
                <a:sym typeface="Calibri"/>
              </a:rPr>
              <a:t>https://www.star.nesdis.noaa.gov/socd/mecb/sar/AKDEMO_products/APL_winds/wind_images2/2022-01/S1A_ESA_2022_01_30_23_24_38_0696900278_082.18W_41.77N_VV_C_nrcs.png</a:t>
            </a:r>
            <a:endParaRPr dirty="0"/>
          </a:p>
        </p:txBody>
      </p:sp>
      <p:sp>
        <p:nvSpPr>
          <p:cNvPr id="421" name="Google Shape;421;g1d578638c13_1_58"/>
          <p:cNvSpPr txBox="1"/>
          <p:nvPr/>
        </p:nvSpPr>
        <p:spPr>
          <a:xfrm>
            <a:off x="1" y="3934420"/>
            <a:ext cx="2477414" cy="615553"/>
          </a:xfrm>
          <a:prstGeom prst="rect">
            <a:avLst/>
          </a:prstGeom>
          <a:solidFill>
            <a:schemeClr val="lt1"/>
          </a:solidFill>
          <a:ln>
            <a:noFill/>
          </a:ln>
        </p:spPr>
        <p:txBody>
          <a:bodyPr spcFirstLastPara="1" wrap="square" lIns="121900" tIns="60925" rIns="121900" bIns="60925" anchor="t" anchorCtr="0">
            <a:noAutofit/>
          </a:bodyPr>
          <a:lstStyle/>
          <a:p>
            <a:pPr marL="0" marR="0" lvl="0" indent="0" algn="ctr" rtl="0">
              <a:lnSpc>
                <a:spcPct val="100000"/>
              </a:lnSpc>
              <a:spcBef>
                <a:spcPts val="0"/>
              </a:spcBef>
              <a:spcAft>
                <a:spcPts val="0"/>
              </a:spcAft>
              <a:buNone/>
            </a:pPr>
            <a:r>
              <a:rPr lang="en-US" sz="1400" b="0" i="0" u="none" strike="noStrike" cap="none" dirty="0">
                <a:solidFill>
                  <a:srgbClr val="000000"/>
                </a:solidFill>
                <a:latin typeface="Calibri"/>
                <a:ea typeface="Calibri"/>
                <a:cs typeface="Calibri"/>
                <a:sym typeface="Calibri"/>
              </a:rPr>
              <a:t>Sentinel-1 SAR VV Co-Pol NRCS </a:t>
            </a:r>
            <a:endParaRPr dirty="0"/>
          </a:p>
          <a:p>
            <a:pPr marL="0" marR="0" lvl="0" indent="0" algn="ctr" rtl="0">
              <a:lnSpc>
                <a:spcPct val="100000"/>
              </a:lnSpc>
              <a:spcBef>
                <a:spcPts val="0"/>
              </a:spcBef>
              <a:spcAft>
                <a:spcPts val="0"/>
              </a:spcAft>
              <a:buNone/>
            </a:pPr>
            <a:r>
              <a:rPr lang="en-US" sz="1400" b="0" i="0" u="none" strike="noStrike" cap="none" dirty="0">
                <a:solidFill>
                  <a:srgbClr val="000000"/>
                </a:solidFill>
                <a:latin typeface="Calibri"/>
                <a:ea typeface="Calibri"/>
                <a:cs typeface="Calibri"/>
                <a:sym typeface="Calibri"/>
              </a:rPr>
              <a:t>30 January 2022 23:23 UTC</a:t>
            </a:r>
            <a:endParaRPr sz="1400" b="0" i="0" u="none" strike="noStrike" cap="none" dirty="0">
              <a:solidFill>
                <a:srgbClr val="000000"/>
              </a:solidFill>
              <a:latin typeface="Calibri"/>
              <a:ea typeface="Calibri"/>
              <a:cs typeface="Calibri"/>
              <a:sym typeface="Calibri"/>
            </a:endParaRPr>
          </a:p>
        </p:txBody>
      </p:sp>
      <p:cxnSp>
        <p:nvCxnSpPr>
          <p:cNvPr id="422" name="Google Shape;422;g1d578638c13_1_58"/>
          <p:cNvCxnSpPr/>
          <p:nvPr/>
        </p:nvCxnSpPr>
        <p:spPr>
          <a:xfrm>
            <a:off x="9856302" y="6002348"/>
            <a:ext cx="2108713" cy="0"/>
          </a:xfrm>
          <a:prstGeom prst="straightConnector1">
            <a:avLst/>
          </a:prstGeom>
          <a:noFill/>
          <a:ln w="63500" cap="flat" cmpd="sng">
            <a:solidFill>
              <a:schemeClr val="lt1"/>
            </a:solidFill>
            <a:prstDash val="solid"/>
            <a:round/>
            <a:headEnd type="none" w="sm" len="sm"/>
            <a:tailEnd type="none" w="sm" len="sm"/>
          </a:ln>
        </p:spPr>
      </p:cxnSp>
      <p:sp>
        <p:nvSpPr>
          <p:cNvPr id="423" name="Google Shape;423;g1d578638c13_1_58"/>
          <p:cNvSpPr txBox="1"/>
          <p:nvPr/>
        </p:nvSpPr>
        <p:spPr>
          <a:xfrm>
            <a:off x="10410366" y="5677039"/>
            <a:ext cx="1000584" cy="3181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467" b="0" i="0" u="none" strike="noStrike" cap="none">
                <a:solidFill>
                  <a:schemeClr val="lt1"/>
                </a:solidFill>
                <a:latin typeface="Calibri"/>
                <a:ea typeface="Calibri"/>
                <a:cs typeface="Calibri"/>
                <a:sym typeface="Calibri"/>
              </a:rPr>
              <a:t>40 km</a:t>
            </a:r>
            <a:endParaRPr/>
          </a:p>
        </p:txBody>
      </p:sp>
      <p:sp>
        <p:nvSpPr>
          <p:cNvPr id="4" name="Rectangle 3">
            <a:extLst>
              <a:ext uri="{FF2B5EF4-FFF2-40B4-BE49-F238E27FC236}">
                <a16:creationId xmlns:a16="http://schemas.microsoft.com/office/drawing/2014/main" id="{C67D088B-9DD6-4C67-96DD-3CB54BF25BF5}"/>
              </a:ext>
            </a:extLst>
          </p:cNvPr>
          <p:cNvSpPr/>
          <p:nvPr/>
        </p:nvSpPr>
        <p:spPr>
          <a:xfrm>
            <a:off x="3617843" y="154014"/>
            <a:ext cx="8478079" cy="553998"/>
          </a:xfrm>
          <a:prstGeom prst="rect">
            <a:avLst/>
          </a:prstGeom>
        </p:spPr>
        <p:txBody>
          <a:bodyPr wrap="square">
            <a:spAutoFit/>
          </a:bodyPr>
          <a:lstStyle/>
          <a:p>
            <a:r>
              <a:rPr lang="en-US" sz="1000" dirty="0"/>
              <a:t>See a True Color MODIS image from 31 Jan 2022 </a:t>
            </a:r>
          </a:p>
          <a:p>
            <a:r>
              <a:rPr lang="en-US" sz="1000" dirty="0"/>
              <a:t>https://worldview.earthdata.nasa.gov/?v=-84.02631447225245,40.866,</a:t>
            </a:r>
          </a:p>
          <a:p>
            <a:r>
              <a:rPr lang="en-US" sz="1000" dirty="0"/>
              <a:t>-79.04768552774756,43.24900000000001&amp;l=MODIS_Aqua_CorrectedReflectance_TrueColor&amp;lg=true&amp;t=2022-01-31-T22%3A37%3A51Z</a:t>
            </a:r>
          </a:p>
        </p:txBody>
      </p:sp>
      <p:pic>
        <p:nvPicPr>
          <p:cNvPr id="1026" name="Picture 2" descr="https://lh7-rt.googleusercontent.com/slidesz/AGV_vUfXKsUpE85aXG9bAG0EjfvjKd3y-OEcwEhdRvBlba8xGUWfOXII6g4MfLc8iVrT980xSQcaaiZRwrpcRzQ7Nbc3xNoQcJpoeTiT7qpqcKVB_YDq5_yO_XxoRXCxmpV19V1TnDecOszay0nsFMIEXPKrF4s6P7EDvB9YGdZrMksl5EtS178nWvQ=s2048?key=ZzjoHiD-MRP1PhYRe-0VzA">
            <a:extLst>
              <a:ext uri="{FF2B5EF4-FFF2-40B4-BE49-F238E27FC236}">
                <a16:creationId xmlns:a16="http://schemas.microsoft.com/office/drawing/2014/main" id="{0FAB58F7-BE33-4609-81B3-68C445F9278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874424"/>
            <a:ext cx="3043006" cy="2213095"/>
          </a:xfrm>
          <a:prstGeom prst="rect">
            <a:avLst/>
          </a:prstGeom>
          <a:noFill/>
          <a:extLst>
            <a:ext uri="{909E8E84-426E-40DD-AFC4-6F175D3DCCD1}">
              <a14:hiddenFill xmlns:a14="http://schemas.microsoft.com/office/drawing/2010/main">
                <a:solidFill>
                  <a:srgbClr val="FFFFFF"/>
                </a:solidFill>
              </a14:hiddenFill>
            </a:ext>
          </a:extLst>
        </p:spPr>
      </p:pic>
      <p:pic>
        <p:nvPicPr>
          <p:cNvPr id="2" name="Recorded Sound">
            <a:hlinkClick r:id="" action="ppaction://media"/>
            <a:extLst>
              <a:ext uri="{FF2B5EF4-FFF2-40B4-BE49-F238E27FC236}">
                <a16:creationId xmlns:a16="http://schemas.microsoft.com/office/drawing/2014/main" id="{29026AB2-C4E9-401A-90F5-43274AF2409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851525" y="3184525"/>
            <a:ext cx="487363" cy="48736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8423"/>
    </mc:Choice>
    <mc:Fallback xmlns="">
      <p:transition spd="slow" advTm="284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191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132" objId="2"/>
        <p14:stopEvt time="28423" objId="2"/>
      </p14:showEvtLst>
    </p:ext>
  </p:extLs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pic>
        <p:nvPicPr>
          <p:cNvPr id="415" name="Google Shape;415;g1d578638c13_1_58"/>
          <p:cNvPicPr preferRelativeResize="0"/>
          <p:nvPr/>
        </p:nvPicPr>
        <p:blipFill rotWithShape="1">
          <a:blip r:embed="rId5">
            <a:alphaModFix/>
          </a:blip>
          <a:srcRect r="20319"/>
          <a:stretch/>
        </p:blipFill>
        <p:spPr>
          <a:xfrm>
            <a:off x="2477415" y="1007622"/>
            <a:ext cx="9714585" cy="5373175"/>
          </a:xfrm>
          <a:prstGeom prst="rect">
            <a:avLst/>
          </a:prstGeom>
          <a:noFill/>
          <a:ln>
            <a:noFill/>
          </a:ln>
        </p:spPr>
      </p:pic>
      <p:pic>
        <p:nvPicPr>
          <p:cNvPr id="5" name="Picture 4">
            <a:extLst>
              <a:ext uri="{FF2B5EF4-FFF2-40B4-BE49-F238E27FC236}">
                <a16:creationId xmlns:a16="http://schemas.microsoft.com/office/drawing/2014/main" id="{C37B0407-9C99-40A4-8E39-90B922176957}"/>
              </a:ext>
            </a:extLst>
          </p:cNvPr>
          <p:cNvPicPr>
            <a:picLocks noChangeAspect="1"/>
          </p:cNvPicPr>
          <p:nvPr/>
        </p:nvPicPr>
        <p:blipFill>
          <a:blip r:embed="rId6"/>
          <a:stretch>
            <a:fillRect/>
          </a:stretch>
        </p:blipFill>
        <p:spPr>
          <a:xfrm>
            <a:off x="2477415" y="1007622"/>
            <a:ext cx="9714586" cy="5369740"/>
          </a:xfrm>
          <a:prstGeom prst="rect">
            <a:avLst/>
          </a:prstGeom>
        </p:spPr>
      </p:pic>
      <p:sp>
        <p:nvSpPr>
          <p:cNvPr id="417" name="Google Shape;417;g1d578638c13_1_58"/>
          <p:cNvSpPr txBox="1">
            <a:spLocks noGrp="1"/>
          </p:cNvSpPr>
          <p:nvPr>
            <p:ph type="title"/>
          </p:nvPr>
        </p:nvSpPr>
        <p:spPr>
          <a:xfrm>
            <a:off x="639829" y="219471"/>
            <a:ext cx="7521127" cy="314028"/>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2E6191"/>
              </a:buClr>
              <a:buSzPts val="1400"/>
              <a:buFont typeface="Arial"/>
              <a:buNone/>
            </a:pPr>
            <a:r>
              <a:rPr lang="en-US" dirty="0"/>
              <a:t>Ocean - Lake Ice</a:t>
            </a:r>
            <a:br>
              <a:rPr lang="en-US" dirty="0"/>
            </a:br>
            <a:endParaRPr dirty="0"/>
          </a:p>
        </p:txBody>
      </p:sp>
      <p:sp>
        <p:nvSpPr>
          <p:cNvPr id="418" name="Google Shape;418;g1d578638c13_1_58"/>
          <p:cNvSpPr txBox="1">
            <a:spLocks noGrp="1"/>
          </p:cNvSpPr>
          <p:nvPr>
            <p:ph type="body" idx="1"/>
          </p:nvPr>
        </p:nvSpPr>
        <p:spPr>
          <a:xfrm>
            <a:off x="98484" y="3270715"/>
            <a:ext cx="2280448" cy="320279"/>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SzPts val="1400"/>
              <a:buNone/>
            </a:pPr>
            <a:r>
              <a:rPr lang="en-US" dirty="0"/>
              <a:t>Ice covering Lake Erie</a:t>
            </a:r>
            <a:endParaRPr dirty="0">
              <a:latin typeface="Calibri"/>
              <a:ea typeface="Calibri"/>
              <a:cs typeface="Calibri"/>
              <a:sym typeface="Calibri"/>
            </a:endParaRPr>
          </a:p>
        </p:txBody>
      </p:sp>
      <p:pic>
        <p:nvPicPr>
          <p:cNvPr id="419" name="Google Shape;419;g1d578638c13_1_58" descr="https://www.star.nesdis.noaa.gov/socd/mecb/sar/AKDEMO_products/APL_winds/wind_images2/2022-01/S1A_ESA_2022_01_30_23_24_38_0696900278_082.18W_41.77N_VV_C5_GFS05CDF_map_level3.png"/>
          <p:cNvPicPr preferRelativeResize="0"/>
          <p:nvPr/>
        </p:nvPicPr>
        <p:blipFill rotWithShape="1">
          <a:blip r:embed="rId7">
            <a:alphaModFix/>
          </a:blip>
          <a:srcRect/>
          <a:stretch/>
        </p:blipFill>
        <p:spPr>
          <a:xfrm>
            <a:off x="639829" y="4705350"/>
            <a:ext cx="1428750" cy="1428750"/>
          </a:xfrm>
          <a:prstGeom prst="rect">
            <a:avLst/>
          </a:prstGeom>
          <a:noFill/>
          <a:ln>
            <a:noFill/>
          </a:ln>
        </p:spPr>
      </p:pic>
      <p:sp>
        <p:nvSpPr>
          <p:cNvPr id="420" name="Google Shape;420;g1d578638c13_1_58"/>
          <p:cNvSpPr/>
          <p:nvPr/>
        </p:nvSpPr>
        <p:spPr>
          <a:xfrm>
            <a:off x="1354204" y="6436006"/>
            <a:ext cx="4253509" cy="338514"/>
          </a:xfrm>
          <a:prstGeom prst="rect">
            <a:avLst/>
          </a:prstGeom>
          <a:solidFill>
            <a:schemeClr val="bg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800" b="0" i="0" u="none" strike="noStrike" cap="none" dirty="0">
                <a:solidFill>
                  <a:srgbClr val="000000"/>
                </a:solidFill>
                <a:latin typeface="Calibri"/>
                <a:ea typeface="Calibri"/>
                <a:cs typeface="Calibri"/>
                <a:sym typeface="Calibri"/>
              </a:rPr>
              <a:t>https://www.star.nesdis.noaa.gov/socd/mecb/sar/AKDEMO_products/APL_winds/wind_images2/2022-01/S1A_ESA_2022_01_30_23_24_38_0696900278_082.18W_41.77N_VV_C_nrcs.png</a:t>
            </a:r>
            <a:endParaRPr dirty="0"/>
          </a:p>
        </p:txBody>
      </p:sp>
      <p:sp>
        <p:nvSpPr>
          <p:cNvPr id="421" name="Google Shape;421;g1d578638c13_1_58"/>
          <p:cNvSpPr txBox="1"/>
          <p:nvPr/>
        </p:nvSpPr>
        <p:spPr>
          <a:xfrm>
            <a:off x="1" y="3934420"/>
            <a:ext cx="2477414" cy="615553"/>
          </a:xfrm>
          <a:prstGeom prst="rect">
            <a:avLst/>
          </a:prstGeom>
          <a:solidFill>
            <a:schemeClr val="lt1"/>
          </a:solidFill>
          <a:ln>
            <a:noFill/>
          </a:ln>
        </p:spPr>
        <p:txBody>
          <a:bodyPr spcFirstLastPara="1" wrap="square" lIns="121900" tIns="60925" rIns="121900" bIns="60925" anchor="t" anchorCtr="0">
            <a:noAutofit/>
          </a:bodyPr>
          <a:lstStyle/>
          <a:p>
            <a:pPr marL="0" marR="0" lvl="0" indent="0" algn="ctr" rtl="0">
              <a:lnSpc>
                <a:spcPct val="100000"/>
              </a:lnSpc>
              <a:spcBef>
                <a:spcPts val="0"/>
              </a:spcBef>
              <a:spcAft>
                <a:spcPts val="0"/>
              </a:spcAft>
              <a:buNone/>
            </a:pPr>
            <a:r>
              <a:rPr lang="en-US" sz="1400" b="0" i="0" u="none" strike="noStrike" cap="none" dirty="0">
                <a:solidFill>
                  <a:srgbClr val="000000"/>
                </a:solidFill>
                <a:latin typeface="Calibri"/>
                <a:ea typeface="Calibri"/>
                <a:cs typeface="Calibri"/>
                <a:sym typeface="Calibri"/>
              </a:rPr>
              <a:t>Sentinel-1 SAR VV Co-Pol NRCS </a:t>
            </a:r>
            <a:endParaRPr dirty="0"/>
          </a:p>
          <a:p>
            <a:pPr marL="0" marR="0" lvl="0" indent="0" algn="ctr" rtl="0">
              <a:lnSpc>
                <a:spcPct val="100000"/>
              </a:lnSpc>
              <a:spcBef>
                <a:spcPts val="0"/>
              </a:spcBef>
              <a:spcAft>
                <a:spcPts val="0"/>
              </a:spcAft>
              <a:buNone/>
            </a:pPr>
            <a:r>
              <a:rPr lang="en-US" sz="1400" b="0" i="0" u="none" strike="noStrike" cap="none" dirty="0">
                <a:solidFill>
                  <a:srgbClr val="000000"/>
                </a:solidFill>
                <a:latin typeface="Calibri"/>
                <a:ea typeface="Calibri"/>
                <a:cs typeface="Calibri"/>
                <a:sym typeface="Calibri"/>
              </a:rPr>
              <a:t>30 January 2022 23:23 UTC</a:t>
            </a:r>
            <a:endParaRPr sz="1400" b="0" i="0" u="none" strike="noStrike" cap="none" dirty="0">
              <a:solidFill>
                <a:srgbClr val="000000"/>
              </a:solidFill>
              <a:latin typeface="Calibri"/>
              <a:ea typeface="Calibri"/>
              <a:cs typeface="Calibri"/>
              <a:sym typeface="Calibri"/>
            </a:endParaRPr>
          </a:p>
        </p:txBody>
      </p:sp>
      <p:cxnSp>
        <p:nvCxnSpPr>
          <p:cNvPr id="422" name="Google Shape;422;g1d578638c13_1_58"/>
          <p:cNvCxnSpPr/>
          <p:nvPr/>
        </p:nvCxnSpPr>
        <p:spPr>
          <a:xfrm>
            <a:off x="9856302" y="6002348"/>
            <a:ext cx="2108713" cy="0"/>
          </a:xfrm>
          <a:prstGeom prst="straightConnector1">
            <a:avLst/>
          </a:prstGeom>
          <a:noFill/>
          <a:ln w="63500" cap="flat" cmpd="sng">
            <a:solidFill>
              <a:schemeClr val="lt1"/>
            </a:solidFill>
            <a:prstDash val="solid"/>
            <a:round/>
            <a:headEnd type="none" w="sm" len="sm"/>
            <a:tailEnd type="none" w="sm" len="sm"/>
          </a:ln>
        </p:spPr>
      </p:cxnSp>
      <p:sp>
        <p:nvSpPr>
          <p:cNvPr id="423" name="Google Shape;423;g1d578638c13_1_58"/>
          <p:cNvSpPr txBox="1"/>
          <p:nvPr/>
        </p:nvSpPr>
        <p:spPr>
          <a:xfrm>
            <a:off x="10410366" y="5677039"/>
            <a:ext cx="1000584" cy="3181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467" b="0" i="0" u="none" strike="noStrike" cap="none">
                <a:solidFill>
                  <a:schemeClr val="lt1"/>
                </a:solidFill>
                <a:latin typeface="Calibri"/>
                <a:ea typeface="Calibri"/>
                <a:cs typeface="Calibri"/>
                <a:sym typeface="Calibri"/>
              </a:rPr>
              <a:t>40 km</a:t>
            </a:r>
            <a:endParaRPr/>
          </a:p>
        </p:txBody>
      </p:sp>
      <p:sp>
        <p:nvSpPr>
          <p:cNvPr id="4" name="Rectangle 3">
            <a:extLst>
              <a:ext uri="{FF2B5EF4-FFF2-40B4-BE49-F238E27FC236}">
                <a16:creationId xmlns:a16="http://schemas.microsoft.com/office/drawing/2014/main" id="{C67D088B-9DD6-4C67-96DD-3CB54BF25BF5}"/>
              </a:ext>
            </a:extLst>
          </p:cNvPr>
          <p:cNvSpPr/>
          <p:nvPr/>
        </p:nvSpPr>
        <p:spPr>
          <a:xfrm>
            <a:off x="3617843" y="154014"/>
            <a:ext cx="8478079" cy="553998"/>
          </a:xfrm>
          <a:prstGeom prst="rect">
            <a:avLst/>
          </a:prstGeom>
        </p:spPr>
        <p:txBody>
          <a:bodyPr wrap="square">
            <a:spAutoFit/>
          </a:bodyPr>
          <a:lstStyle/>
          <a:p>
            <a:r>
              <a:rPr lang="en-US" sz="1000" dirty="0"/>
              <a:t>See a True Color MODIS image from 31 Jan 2022 </a:t>
            </a:r>
          </a:p>
          <a:p>
            <a:r>
              <a:rPr lang="en-US" sz="1000" dirty="0"/>
              <a:t>https://worldview.earthdata.nasa.gov/?v=-84.02631447225245,40.866,</a:t>
            </a:r>
          </a:p>
          <a:p>
            <a:r>
              <a:rPr lang="en-US" sz="1000" dirty="0"/>
              <a:t>-79.04768552774756,43.24900000000001&amp;l=MODIS_Aqua_CorrectedReflectance_TrueColor&amp;lg=true&amp;t=2022-01-31-T22%3A37%3A51Z</a:t>
            </a:r>
          </a:p>
        </p:txBody>
      </p:sp>
      <p:pic>
        <p:nvPicPr>
          <p:cNvPr id="2" name="Recorded Sound">
            <a:hlinkClick r:id="" action="ppaction://media"/>
            <a:extLst>
              <a:ext uri="{FF2B5EF4-FFF2-40B4-BE49-F238E27FC236}">
                <a16:creationId xmlns:a16="http://schemas.microsoft.com/office/drawing/2014/main" id="{D5F2AB0F-4521-4E83-973B-8761511A004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1558774120"/>
      </p:ext>
    </p:extLst>
  </p:cSld>
  <p:clrMapOvr>
    <a:masterClrMapping/>
  </p:clrMapOvr>
  <mc:AlternateContent xmlns:mc="http://schemas.openxmlformats.org/markup-compatibility/2006" xmlns:p14="http://schemas.microsoft.com/office/powerpoint/2010/main">
    <mc:Choice Requires="p14">
      <p:transition spd="slow" p14:dur="2000" advTm="22108"/>
    </mc:Choice>
    <mc:Fallback xmlns="">
      <p:transition spd="slow" advTm="221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99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133" objId="2"/>
        <p14:stopEvt time="22108" objId="2"/>
      </p14:showEvt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Google Shape;131;p27"/>
          <p:cNvSpPr txBox="1">
            <a:spLocks noGrp="1"/>
          </p:cNvSpPr>
          <p:nvPr>
            <p:ph type="body" idx="1"/>
          </p:nvPr>
        </p:nvSpPr>
        <p:spPr>
          <a:xfrm>
            <a:off x="372675" y="1106500"/>
            <a:ext cx="3526500" cy="4600200"/>
          </a:xfrm>
          <a:prstGeom prst="rect">
            <a:avLst/>
          </a:prstGeom>
          <a:noFill/>
          <a:ln>
            <a:noFill/>
          </a:ln>
        </p:spPr>
        <p:txBody>
          <a:bodyPr spcFirstLastPara="1" wrap="square" lIns="91425" tIns="45700" rIns="91425" bIns="45700" anchor="t" anchorCtr="0">
            <a:noAutofit/>
          </a:bodyPr>
          <a:lstStyle/>
          <a:p>
            <a:pPr marL="0" lvl="0" indent="0" algn="l" rtl="0">
              <a:lnSpc>
                <a:spcPct val="110000"/>
              </a:lnSpc>
              <a:spcBef>
                <a:spcPts val="0"/>
              </a:spcBef>
              <a:spcAft>
                <a:spcPts val="0"/>
              </a:spcAft>
              <a:buSzPts val="2800"/>
              <a:buNone/>
            </a:pPr>
            <a:r>
              <a:rPr lang="en-US" sz="2400" b="1" cap="small">
                <a:latin typeface="Arial Narrow"/>
                <a:ea typeface="Arial Narrow"/>
                <a:cs typeface="Arial Narrow"/>
                <a:sym typeface="Arial Narrow"/>
              </a:rPr>
              <a:t>Oceanic</a:t>
            </a:r>
            <a:endParaRPr sz="2400" cap="small">
              <a:latin typeface="Arial Narrow"/>
              <a:ea typeface="Arial Narrow"/>
              <a:cs typeface="Arial Narrow"/>
              <a:sym typeface="Arial Narrow"/>
            </a:endParaRPr>
          </a:p>
          <a:p>
            <a:pPr marL="342900" lvl="1" indent="0" algn="l" rtl="0">
              <a:lnSpc>
                <a:spcPct val="110000"/>
              </a:lnSpc>
              <a:spcBef>
                <a:spcPts val="400"/>
              </a:spcBef>
              <a:spcAft>
                <a:spcPts val="0"/>
              </a:spcAft>
              <a:buClr>
                <a:schemeClr val="dk1"/>
              </a:buClr>
              <a:buSzPts val="2400"/>
              <a:buNone/>
            </a:pPr>
            <a:r>
              <a:rPr lang="en-US" sz="2000" b="1">
                <a:latin typeface="Arial Narrow"/>
                <a:ea typeface="Arial Narrow"/>
                <a:cs typeface="Arial Narrow"/>
                <a:sym typeface="Arial Narrow"/>
              </a:rPr>
              <a:t>Surface Waves</a:t>
            </a:r>
            <a:r>
              <a:rPr lang="en-US" sz="2000">
                <a:latin typeface="Arial Narrow"/>
                <a:ea typeface="Arial Narrow"/>
                <a:cs typeface="Arial Narrow"/>
                <a:sym typeface="Arial Narrow"/>
              </a:rPr>
              <a:t> </a:t>
            </a:r>
            <a:endParaRPr>
              <a:latin typeface="Calibri"/>
              <a:ea typeface="Calibri"/>
              <a:cs typeface="Calibri"/>
              <a:sym typeface="Calibri"/>
            </a:endParaRPr>
          </a:p>
          <a:p>
            <a:pPr marL="573088" lvl="2" indent="-127000" algn="l" rtl="0">
              <a:lnSpc>
                <a:spcPct val="110000"/>
              </a:lnSpc>
              <a:spcBef>
                <a:spcPts val="400"/>
              </a:spcBef>
              <a:spcAft>
                <a:spcPts val="0"/>
              </a:spcAft>
              <a:buClr>
                <a:schemeClr val="dk1"/>
              </a:buClr>
              <a:buSzPts val="2000"/>
              <a:buChar char="•"/>
            </a:pPr>
            <a:r>
              <a:rPr lang="en-US" sz="1600">
                <a:latin typeface="Arial Narrow"/>
                <a:ea typeface="Arial Narrow"/>
                <a:cs typeface="Arial Narrow"/>
                <a:sym typeface="Arial Narrow"/>
              </a:rPr>
              <a:t> Significant Wave Height</a:t>
            </a:r>
            <a:endParaRPr>
              <a:latin typeface="Calibri"/>
              <a:ea typeface="Calibri"/>
              <a:cs typeface="Calibri"/>
              <a:sym typeface="Calibri"/>
            </a:endParaRPr>
          </a:p>
          <a:p>
            <a:pPr marL="573088" lvl="2" indent="-127000" algn="l" rtl="0">
              <a:lnSpc>
                <a:spcPct val="110000"/>
              </a:lnSpc>
              <a:spcBef>
                <a:spcPts val="400"/>
              </a:spcBef>
              <a:spcAft>
                <a:spcPts val="0"/>
              </a:spcAft>
              <a:buClr>
                <a:schemeClr val="dk1"/>
              </a:buClr>
              <a:buSzPts val="2000"/>
              <a:buChar char="•"/>
            </a:pPr>
            <a:r>
              <a:rPr lang="en-US" sz="1600">
                <a:latin typeface="Arial Narrow"/>
                <a:ea typeface="Arial Narrow"/>
                <a:cs typeface="Arial Narrow"/>
                <a:sym typeface="Arial Narrow"/>
              </a:rPr>
              <a:t> Wave Spectra</a:t>
            </a:r>
            <a:endParaRPr sz="1600">
              <a:latin typeface="Arial Narrow"/>
              <a:ea typeface="Arial Narrow"/>
              <a:cs typeface="Arial Narrow"/>
              <a:sym typeface="Arial Narrow"/>
            </a:endParaRPr>
          </a:p>
          <a:p>
            <a:pPr marL="342900" lvl="0" indent="0" algn="l" rtl="0">
              <a:lnSpc>
                <a:spcPct val="110000"/>
              </a:lnSpc>
              <a:spcBef>
                <a:spcPts val="1000"/>
              </a:spcBef>
              <a:spcAft>
                <a:spcPts val="0"/>
              </a:spcAft>
              <a:buClr>
                <a:schemeClr val="dk1"/>
              </a:buClr>
              <a:buSzPts val="2500"/>
              <a:buNone/>
            </a:pPr>
            <a:r>
              <a:rPr lang="en-US" sz="2000" b="1">
                <a:latin typeface="Arial Narrow"/>
                <a:ea typeface="Arial Narrow"/>
                <a:cs typeface="Arial Narrow"/>
                <a:sym typeface="Arial Narrow"/>
              </a:rPr>
              <a:t>Surfactants (Biogenic Slicks,    </a:t>
            </a:r>
            <a:endParaRPr sz="2000" b="1">
              <a:latin typeface="Arial Narrow"/>
              <a:ea typeface="Arial Narrow"/>
              <a:cs typeface="Arial Narrow"/>
              <a:sym typeface="Arial Narrow"/>
            </a:endParaRPr>
          </a:p>
          <a:p>
            <a:pPr marL="342900" lvl="0" indent="0" algn="l" rtl="0">
              <a:lnSpc>
                <a:spcPct val="110000"/>
              </a:lnSpc>
              <a:spcBef>
                <a:spcPts val="0"/>
              </a:spcBef>
              <a:spcAft>
                <a:spcPts val="0"/>
              </a:spcAft>
              <a:buClr>
                <a:schemeClr val="dk1"/>
              </a:buClr>
              <a:buSzPts val="2500"/>
              <a:buNone/>
            </a:pPr>
            <a:r>
              <a:rPr lang="en-US" sz="2000" b="1">
                <a:latin typeface="Arial Narrow"/>
                <a:ea typeface="Arial Narrow"/>
                <a:cs typeface="Arial Narrow"/>
                <a:sym typeface="Arial Narrow"/>
              </a:rPr>
              <a:t>                       Oil Seeps)</a:t>
            </a:r>
            <a:endParaRPr sz="2000" b="1">
              <a:latin typeface="Arial Narrow"/>
              <a:ea typeface="Arial Narrow"/>
              <a:cs typeface="Arial Narrow"/>
              <a:sym typeface="Arial Narrow"/>
            </a:endParaRPr>
          </a:p>
          <a:p>
            <a:pPr marL="342900" lvl="0" indent="0" algn="l" rtl="0">
              <a:lnSpc>
                <a:spcPct val="110000"/>
              </a:lnSpc>
              <a:spcBef>
                <a:spcPts val="1000"/>
              </a:spcBef>
              <a:spcAft>
                <a:spcPts val="0"/>
              </a:spcAft>
              <a:buSzPts val="2500"/>
              <a:buNone/>
            </a:pPr>
            <a:r>
              <a:rPr lang="en-US" sz="2000" b="1">
                <a:latin typeface="Arial Narrow"/>
                <a:ea typeface="Arial Narrow"/>
                <a:cs typeface="Arial Narrow"/>
                <a:sym typeface="Arial Narrow"/>
              </a:rPr>
              <a:t>Sea Ice</a:t>
            </a:r>
            <a:endParaRPr sz="2000">
              <a:latin typeface="Arial Narrow"/>
              <a:ea typeface="Arial Narrow"/>
              <a:cs typeface="Arial Narrow"/>
              <a:sym typeface="Arial Narrow"/>
            </a:endParaRPr>
          </a:p>
          <a:p>
            <a:pPr marL="342900" lvl="1" indent="0" algn="l" rtl="0">
              <a:lnSpc>
                <a:spcPct val="110000"/>
              </a:lnSpc>
              <a:spcBef>
                <a:spcPts val="600"/>
              </a:spcBef>
              <a:spcAft>
                <a:spcPts val="0"/>
              </a:spcAft>
              <a:buClr>
                <a:schemeClr val="dk1"/>
              </a:buClr>
              <a:buSzPts val="2400"/>
              <a:buNone/>
            </a:pPr>
            <a:r>
              <a:rPr lang="en-US" sz="2000" b="1">
                <a:latin typeface="Arial Narrow"/>
                <a:ea typeface="Arial Narrow"/>
                <a:cs typeface="Arial Narrow"/>
                <a:sym typeface="Arial Narrow"/>
              </a:rPr>
              <a:t>Internal Waves</a:t>
            </a:r>
            <a:endParaRPr sz="2000" b="1">
              <a:latin typeface="Arial Narrow"/>
              <a:ea typeface="Arial Narrow"/>
              <a:cs typeface="Arial Narrow"/>
              <a:sym typeface="Arial Narrow"/>
            </a:endParaRPr>
          </a:p>
          <a:p>
            <a:pPr marL="342900" lvl="1" indent="0" algn="l" rtl="0">
              <a:lnSpc>
                <a:spcPct val="110000"/>
              </a:lnSpc>
              <a:spcBef>
                <a:spcPts val="600"/>
              </a:spcBef>
              <a:spcAft>
                <a:spcPts val="0"/>
              </a:spcAft>
              <a:buClr>
                <a:schemeClr val="dk1"/>
              </a:buClr>
              <a:buSzPts val="2400"/>
              <a:buNone/>
            </a:pPr>
            <a:r>
              <a:rPr lang="en-US" sz="2000" b="1">
                <a:latin typeface="Arial Narrow"/>
                <a:ea typeface="Arial Narrow"/>
                <a:cs typeface="Arial Narrow"/>
                <a:sym typeface="Arial Narrow"/>
              </a:rPr>
              <a:t>Currents and Fronts</a:t>
            </a:r>
            <a:endParaRPr sz="2000" b="1">
              <a:latin typeface="Arial Narrow"/>
              <a:ea typeface="Arial Narrow"/>
              <a:cs typeface="Arial Narrow"/>
              <a:sym typeface="Arial Narrow"/>
            </a:endParaRPr>
          </a:p>
          <a:p>
            <a:pPr marL="342900" lvl="1" indent="0" algn="l" rtl="0">
              <a:lnSpc>
                <a:spcPct val="110000"/>
              </a:lnSpc>
              <a:spcBef>
                <a:spcPts val="600"/>
              </a:spcBef>
              <a:spcAft>
                <a:spcPts val="0"/>
              </a:spcAft>
              <a:buClr>
                <a:schemeClr val="dk1"/>
              </a:buClr>
              <a:buSzPts val="2400"/>
              <a:buNone/>
            </a:pPr>
            <a:r>
              <a:rPr lang="en-US" sz="2000" b="1">
                <a:latin typeface="Arial Narrow"/>
                <a:ea typeface="Arial Narrow"/>
                <a:cs typeface="Arial Narrow"/>
                <a:sym typeface="Arial Narrow"/>
              </a:rPr>
              <a:t>Eddies</a:t>
            </a:r>
            <a:endParaRPr sz="2000" b="1">
              <a:latin typeface="Arial Narrow"/>
              <a:ea typeface="Arial Narrow"/>
              <a:cs typeface="Arial Narrow"/>
              <a:sym typeface="Arial Narrow"/>
            </a:endParaRPr>
          </a:p>
          <a:p>
            <a:pPr marL="342900" lvl="1" indent="0" algn="l" rtl="0">
              <a:lnSpc>
                <a:spcPct val="110000"/>
              </a:lnSpc>
              <a:spcBef>
                <a:spcPts val="600"/>
              </a:spcBef>
              <a:spcAft>
                <a:spcPts val="0"/>
              </a:spcAft>
              <a:buClr>
                <a:schemeClr val="dk1"/>
              </a:buClr>
              <a:buSzPts val="2400"/>
              <a:buNone/>
            </a:pPr>
            <a:r>
              <a:rPr lang="en-US" sz="2000" b="1">
                <a:latin typeface="Arial Narrow"/>
                <a:ea typeface="Arial Narrow"/>
                <a:cs typeface="Arial Narrow"/>
                <a:sym typeface="Arial Narrow"/>
              </a:rPr>
              <a:t>Upwelling</a:t>
            </a:r>
            <a:endParaRPr sz="2000" b="1">
              <a:latin typeface="Arial Narrow"/>
              <a:ea typeface="Arial Narrow"/>
              <a:cs typeface="Arial Narrow"/>
              <a:sym typeface="Arial Narrow"/>
            </a:endParaRPr>
          </a:p>
          <a:p>
            <a:pPr marL="342900" lvl="1" indent="0" algn="l" rtl="0">
              <a:lnSpc>
                <a:spcPct val="110000"/>
              </a:lnSpc>
              <a:spcBef>
                <a:spcPts val="600"/>
              </a:spcBef>
              <a:spcAft>
                <a:spcPts val="1000"/>
              </a:spcAft>
              <a:buClr>
                <a:schemeClr val="dk1"/>
              </a:buClr>
              <a:buSzPts val="2400"/>
              <a:buNone/>
            </a:pPr>
            <a:r>
              <a:rPr lang="en-US" sz="2000" b="1">
                <a:latin typeface="Arial Narrow"/>
                <a:ea typeface="Arial Narrow"/>
                <a:cs typeface="Arial Narrow"/>
                <a:sym typeface="Arial Narrow"/>
              </a:rPr>
              <a:t>Underwater Topography</a:t>
            </a:r>
            <a:endParaRPr sz="2000" b="1">
              <a:latin typeface="Arial Narrow"/>
              <a:ea typeface="Arial Narrow"/>
              <a:cs typeface="Arial Narrow"/>
              <a:sym typeface="Arial Narrow"/>
            </a:endParaRPr>
          </a:p>
        </p:txBody>
      </p:sp>
      <p:sp>
        <p:nvSpPr>
          <p:cNvPr id="132" name="Google Shape;132;p27"/>
          <p:cNvSpPr txBox="1">
            <a:spLocks noGrp="1"/>
          </p:cNvSpPr>
          <p:nvPr>
            <p:ph type="body" idx="2"/>
          </p:nvPr>
        </p:nvSpPr>
        <p:spPr>
          <a:xfrm>
            <a:off x="4250028" y="1106500"/>
            <a:ext cx="4217400" cy="5040300"/>
          </a:xfrm>
          <a:prstGeom prst="rect">
            <a:avLst/>
          </a:prstGeom>
          <a:noFill/>
          <a:ln>
            <a:noFill/>
          </a:ln>
        </p:spPr>
        <p:txBody>
          <a:bodyPr spcFirstLastPara="1" wrap="square" lIns="91425" tIns="45700" rIns="91425" bIns="45700" anchor="t" anchorCtr="0">
            <a:noAutofit/>
          </a:bodyPr>
          <a:lstStyle/>
          <a:p>
            <a:pPr marL="0" lvl="0" indent="0" algn="l" rtl="0">
              <a:lnSpc>
                <a:spcPct val="110000"/>
              </a:lnSpc>
              <a:spcBef>
                <a:spcPts val="0"/>
              </a:spcBef>
              <a:spcAft>
                <a:spcPts val="0"/>
              </a:spcAft>
              <a:buSzPts val="2800"/>
              <a:buNone/>
            </a:pPr>
            <a:r>
              <a:rPr lang="en-US" sz="2400" b="1" cap="small">
                <a:latin typeface="Arial Narrow"/>
                <a:ea typeface="Arial Narrow"/>
                <a:cs typeface="Arial Narrow"/>
                <a:sym typeface="Arial Narrow"/>
              </a:rPr>
              <a:t>Atmospheric</a:t>
            </a:r>
            <a:endParaRPr sz="2400" cap="small">
              <a:latin typeface="Arial Narrow"/>
              <a:ea typeface="Arial Narrow"/>
              <a:cs typeface="Arial Narrow"/>
              <a:sym typeface="Arial Narrow"/>
            </a:endParaRPr>
          </a:p>
          <a:p>
            <a:pPr marL="431800" lvl="1" indent="0" algn="l" rtl="0">
              <a:lnSpc>
                <a:spcPct val="110000"/>
              </a:lnSpc>
              <a:spcBef>
                <a:spcPts val="600"/>
              </a:spcBef>
              <a:spcAft>
                <a:spcPts val="0"/>
              </a:spcAft>
              <a:buClr>
                <a:schemeClr val="dk1"/>
              </a:buClr>
              <a:buSzPts val="2400"/>
              <a:buNone/>
            </a:pPr>
            <a:r>
              <a:rPr lang="en-US" sz="2000" b="1">
                <a:latin typeface="Arial Narrow"/>
                <a:ea typeface="Arial Narrow"/>
                <a:cs typeface="Arial Narrow"/>
                <a:sym typeface="Arial Narrow"/>
              </a:rPr>
              <a:t>Surface Wind</a:t>
            </a:r>
            <a:endParaRPr sz="2000" b="1">
              <a:latin typeface="Arial Narrow"/>
              <a:ea typeface="Arial Narrow"/>
              <a:cs typeface="Arial Narrow"/>
              <a:sym typeface="Arial Narrow"/>
            </a:endParaRPr>
          </a:p>
          <a:p>
            <a:pPr marL="431800" lvl="1" indent="0" algn="l" rtl="0">
              <a:lnSpc>
                <a:spcPct val="110000"/>
              </a:lnSpc>
              <a:spcBef>
                <a:spcPts val="600"/>
              </a:spcBef>
              <a:spcAft>
                <a:spcPts val="0"/>
              </a:spcAft>
              <a:buClr>
                <a:schemeClr val="dk1"/>
              </a:buClr>
              <a:buSzPts val="2400"/>
              <a:buNone/>
            </a:pPr>
            <a:r>
              <a:rPr lang="en-US" sz="2000" b="1">
                <a:latin typeface="Arial Narrow"/>
                <a:ea typeface="Arial Narrow"/>
                <a:cs typeface="Arial Narrow"/>
                <a:sym typeface="Arial Narrow"/>
              </a:rPr>
              <a:t>Convection Cells / Rolls</a:t>
            </a:r>
            <a:endParaRPr sz="2000" b="1">
              <a:latin typeface="Arial Narrow"/>
              <a:ea typeface="Arial Narrow"/>
              <a:cs typeface="Arial Narrow"/>
              <a:sym typeface="Arial Narrow"/>
            </a:endParaRPr>
          </a:p>
          <a:p>
            <a:pPr marL="431800" lvl="1" indent="0" algn="l" rtl="0">
              <a:lnSpc>
                <a:spcPct val="110000"/>
              </a:lnSpc>
              <a:spcBef>
                <a:spcPts val="600"/>
              </a:spcBef>
              <a:spcAft>
                <a:spcPts val="0"/>
              </a:spcAft>
              <a:buClr>
                <a:schemeClr val="dk1"/>
              </a:buClr>
              <a:buSzPts val="2400"/>
              <a:buNone/>
            </a:pPr>
            <a:r>
              <a:rPr lang="en-US" sz="2000" b="1">
                <a:latin typeface="Arial Narrow"/>
                <a:ea typeface="Arial Narrow"/>
                <a:cs typeface="Arial Narrow"/>
                <a:sym typeface="Arial Narrow"/>
              </a:rPr>
              <a:t>Storm Systems </a:t>
            </a:r>
            <a:endParaRPr sz="2000" b="1">
              <a:latin typeface="Arial Narrow"/>
              <a:ea typeface="Arial Narrow"/>
              <a:cs typeface="Arial Narrow"/>
              <a:sym typeface="Arial Narrow"/>
            </a:endParaRPr>
          </a:p>
          <a:p>
            <a:pPr marL="431800" lvl="1" indent="0" algn="l" rtl="0">
              <a:lnSpc>
                <a:spcPct val="110000"/>
              </a:lnSpc>
              <a:spcBef>
                <a:spcPts val="600"/>
              </a:spcBef>
              <a:spcAft>
                <a:spcPts val="0"/>
              </a:spcAft>
              <a:buClr>
                <a:schemeClr val="dk1"/>
              </a:buClr>
              <a:buSzPts val="2400"/>
              <a:buNone/>
            </a:pPr>
            <a:r>
              <a:rPr lang="en-US" sz="2000" b="1">
                <a:latin typeface="Arial Narrow"/>
                <a:ea typeface="Arial Narrow"/>
                <a:cs typeface="Arial Narrow"/>
                <a:sym typeface="Arial Narrow"/>
              </a:rPr>
              <a:t>Vortex Streets</a:t>
            </a:r>
            <a:endParaRPr sz="2000" b="1">
              <a:latin typeface="Arial Narrow"/>
              <a:ea typeface="Arial Narrow"/>
              <a:cs typeface="Arial Narrow"/>
              <a:sym typeface="Arial Narrow"/>
            </a:endParaRPr>
          </a:p>
          <a:p>
            <a:pPr marL="431800" lvl="1" indent="0" algn="l" rtl="0">
              <a:lnSpc>
                <a:spcPct val="110000"/>
              </a:lnSpc>
              <a:spcBef>
                <a:spcPts val="600"/>
              </a:spcBef>
              <a:spcAft>
                <a:spcPts val="0"/>
              </a:spcAft>
              <a:buClr>
                <a:schemeClr val="dk1"/>
              </a:buClr>
              <a:buSzPts val="2400"/>
              <a:buNone/>
            </a:pPr>
            <a:r>
              <a:rPr lang="en-US" sz="2000" b="1">
                <a:latin typeface="Arial Narrow"/>
                <a:ea typeface="Arial Narrow"/>
                <a:cs typeface="Arial Narrow"/>
                <a:sym typeface="Arial Narrow"/>
              </a:rPr>
              <a:t>Gravity Waves</a:t>
            </a:r>
            <a:endParaRPr sz="2000" b="1">
              <a:latin typeface="Arial Narrow"/>
              <a:ea typeface="Arial Narrow"/>
              <a:cs typeface="Arial Narrow"/>
              <a:sym typeface="Arial Narrow"/>
            </a:endParaRPr>
          </a:p>
          <a:p>
            <a:pPr marL="431800" lvl="1" indent="0" algn="l" rtl="0">
              <a:lnSpc>
                <a:spcPct val="110000"/>
              </a:lnSpc>
              <a:spcBef>
                <a:spcPts val="600"/>
              </a:spcBef>
              <a:spcAft>
                <a:spcPts val="0"/>
              </a:spcAft>
              <a:buClr>
                <a:schemeClr val="dk1"/>
              </a:buClr>
              <a:buSzPts val="2400"/>
              <a:buNone/>
            </a:pPr>
            <a:r>
              <a:rPr lang="en-US" sz="2000" b="1">
                <a:latin typeface="Arial Narrow"/>
                <a:ea typeface="Arial Narrow"/>
                <a:cs typeface="Arial Narrow"/>
                <a:sym typeface="Arial Narrow"/>
              </a:rPr>
              <a:t>Rain Cells / Thunderstorms</a:t>
            </a:r>
            <a:endParaRPr sz="2000" b="1">
              <a:latin typeface="Arial Narrow"/>
              <a:ea typeface="Arial Narrow"/>
              <a:cs typeface="Arial Narrow"/>
              <a:sym typeface="Arial Narrow"/>
            </a:endParaRPr>
          </a:p>
          <a:p>
            <a:pPr marL="0" marR="0" lvl="0" indent="0" algn="l" rtl="0">
              <a:lnSpc>
                <a:spcPct val="110000"/>
              </a:lnSpc>
              <a:spcBef>
                <a:spcPts val="1200"/>
              </a:spcBef>
              <a:spcAft>
                <a:spcPts val="0"/>
              </a:spcAft>
              <a:buClr>
                <a:srgbClr val="000000"/>
              </a:buClr>
              <a:buSzPts val="2800"/>
              <a:buFont typeface="Arial"/>
              <a:buNone/>
            </a:pPr>
            <a:r>
              <a:rPr lang="en-US" sz="2400" b="1" i="0" u="none" strike="noStrike" cap="small">
                <a:solidFill>
                  <a:schemeClr val="dk1"/>
                </a:solidFill>
                <a:latin typeface="Arial Narrow"/>
                <a:ea typeface="Arial Narrow"/>
                <a:cs typeface="Arial Narrow"/>
                <a:sym typeface="Arial Narrow"/>
              </a:rPr>
              <a:t>Anthropogenic</a:t>
            </a:r>
            <a:endParaRPr sz="2400" b="0" i="0" u="none" strike="noStrike" cap="small">
              <a:solidFill>
                <a:srgbClr val="000000"/>
              </a:solidFill>
              <a:latin typeface="Arial Narrow"/>
              <a:ea typeface="Arial Narrow"/>
              <a:cs typeface="Arial Narrow"/>
              <a:sym typeface="Arial Narrow"/>
            </a:endParaRPr>
          </a:p>
          <a:p>
            <a:pPr marL="431800" marR="0" lvl="1" indent="0" algn="l" rtl="0">
              <a:lnSpc>
                <a:spcPct val="110000"/>
              </a:lnSpc>
              <a:spcBef>
                <a:spcPts val="600"/>
              </a:spcBef>
              <a:spcAft>
                <a:spcPts val="0"/>
              </a:spcAft>
              <a:buClr>
                <a:schemeClr val="dk1"/>
              </a:buClr>
              <a:buSzPts val="2400"/>
              <a:buNone/>
            </a:pPr>
            <a:r>
              <a:rPr lang="en-US" sz="2000" b="1" i="0" u="none" strike="noStrike" cap="none">
                <a:solidFill>
                  <a:schemeClr val="dk1"/>
                </a:solidFill>
                <a:latin typeface="Arial Narrow"/>
                <a:ea typeface="Arial Narrow"/>
                <a:cs typeface="Arial Narrow"/>
                <a:sym typeface="Arial Narrow"/>
              </a:rPr>
              <a:t>Hard Targets (Ships/Oil Platforms)</a:t>
            </a:r>
            <a:endParaRPr sz="2000" b="1">
              <a:latin typeface="Arial Narrow"/>
              <a:ea typeface="Arial Narrow"/>
              <a:cs typeface="Arial Narrow"/>
              <a:sym typeface="Arial Narrow"/>
            </a:endParaRPr>
          </a:p>
          <a:p>
            <a:pPr marL="431800" marR="0" lvl="1" indent="0" algn="l" rtl="0">
              <a:lnSpc>
                <a:spcPct val="110000"/>
              </a:lnSpc>
              <a:spcBef>
                <a:spcPts val="600"/>
              </a:spcBef>
              <a:spcAft>
                <a:spcPts val="0"/>
              </a:spcAft>
              <a:buClr>
                <a:schemeClr val="dk1"/>
              </a:buClr>
              <a:buSzPts val="2400"/>
              <a:buNone/>
            </a:pPr>
            <a:r>
              <a:rPr lang="en-US" sz="2000" b="1" i="0" u="none" strike="noStrike" cap="none">
                <a:solidFill>
                  <a:schemeClr val="dk1"/>
                </a:solidFill>
                <a:latin typeface="Arial Narrow"/>
                <a:ea typeface="Arial Narrow"/>
                <a:cs typeface="Arial Narrow"/>
                <a:sym typeface="Arial Narrow"/>
              </a:rPr>
              <a:t>Ship Wakes</a:t>
            </a:r>
            <a:endParaRPr sz="2000" b="1" i="0" u="none" strike="noStrike" cap="none">
              <a:solidFill>
                <a:srgbClr val="262626"/>
              </a:solidFill>
              <a:latin typeface="Arial Narrow"/>
              <a:ea typeface="Arial Narrow"/>
              <a:cs typeface="Arial Narrow"/>
              <a:sym typeface="Arial Narrow"/>
            </a:endParaRPr>
          </a:p>
          <a:p>
            <a:pPr marL="431800" marR="0" lvl="1" indent="0" algn="l" rtl="0">
              <a:lnSpc>
                <a:spcPct val="110000"/>
              </a:lnSpc>
              <a:spcBef>
                <a:spcPts val="600"/>
              </a:spcBef>
              <a:spcAft>
                <a:spcPts val="0"/>
              </a:spcAft>
              <a:buClr>
                <a:schemeClr val="dk1"/>
              </a:buClr>
              <a:buSzPts val="2400"/>
              <a:buNone/>
            </a:pPr>
            <a:r>
              <a:rPr lang="en-US" sz="2000" b="1" i="0" u="none" strike="noStrike" cap="none">
                <a:solidFill>
                  <a:schemeClr val="dk1"/>
                </a:solidFill>
                <a:latin typeface="Arial Narrow"/>
                <a:ea typeface="Arial Narrow"/>
                <a:cs typeface="Arial Narrow"/>
                <a:sym typeface="Arial Narrow"/>
              </a:rPr>
              <a:t>Pollution (Oil Spills)</a:t>
            </a:r>
            <a:endParaRPr b="1">
              <a:latin typeface="Arial Narrow"/>
              <a:ea typeface="Arial Narrow"/>
              <a:cs typeface="Arial Narrow"/>
              <a:sym typeface="Arial Narrow"/>
            </a:endParaRPr>
          </a:p>
        </p:txBody>
      </p:sp>
      <p:sp>
        <p:nvSpPr>
          <p:cNvPr id="133" name="Google Shape;133;p27"/>
          <p:cNvSpPr txBox="1">
            <a:spLocks noGrp="1"/>
          </p:cNvSpPr>
          <p:nvPr>
            <p:ph type="title"/>
          </p:nvPr>
        </p:nvSpPr>
        <p:spPr>
          <a:xfrm>
            <a:off x="528298" y="11557"/>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1E4E79"/>
              </a:buClr>
              <a:buSzPts val="3200"/>
              <a:buFont typeface="Arial"/>
              <a:buNone/>
            </a:pPr>
            <a:r>
              <a:rPr lang="en-US">
                <a:latin typeface="Arial Narrow"/>
                <a:ea typeface="Arial Narrow"/>
                <a:cs typeface="Arial Narrow"/>
                <a:sym typeface="Arial Narrow"/>
              </a:rPr>
              <a:t>What can be detected by SAR?</a:t>
            </a:r>
            <a:endParaRPr/>
          </a:p>
        </p:txBody>
      </p:sp>
      <p:sp>
        <p:nvSpPr>
          <p:cNvPr id="134" name="Google Shape;134;p27"/>
          <p:cNvSpPr txBox="1">
            <a:spLocks noGrp="1"/>
          </p:cNvSpPr>
          <p:nvPr>
            <p:ph type="body" idx="2"/>
          </p:nvPr>
        </p:nvSpPr>
        <p:spPr>
          <a:xfrm>
            <a:off x="7971853" y="1138200"/>
            <a:ext cx="4217400" cy="5040300"/>
          </a:xfrm>
          <a:prstGeom prst="rect">
            <a:avLst/>
          </a:prstGeom>
          <a:noFill/>
          <a:ln>
            <a:noFill/>
          </a:ln>
        </p:spPr>
        <p:txBody>
          <a:bodyPr spcFirstLastPara="1" wrap="square" lIns="91425" tIns="45700" rIns="91425" bIns="45700" anchor="t" anchorCtr="0">
            <a:noAutofit/>
          </a:bodyPr>
          <a:lstStyle/>
          <a:p>
            <a:pPr marL="0" lvl="0" indent="0" algn="l" rtl="0">
              <a:lnSpc>
                <a:spcPct val="110000"/>
              </a:lnSpc>
              <a:spcBef>
                <a:spcPts val="0"/>
              </a:spcBef>
              <a:spcAft>
                <a:spcPts val="0"/>
              </a:spcAft>
              <a:buSzPts val="2800"/>
              <a:buNone/>
            </a:pPr>
            <a:r>
              <a:rPr lang="en-US" sz="2400" b="1" cap="small">
                <a:latin typeface="Arial Narrow"/>
                <a:ea typeface="Arial Narrow"/>
                <a:cs typeface="Arial Narrow"/>
                <a:sym typeface="Arial Narrow"/>
              </a:rPr>
              <a:t>Coastal / Land</a:t>
            </a:r>
            <a:endParaRPr sz="2400" cap="small">
              <a:latin typeface="Arial Narrow"/>
              <a:ea typeface="Arial Narrow"/>
              <a:cs typeface="Arial Narrow"/>
              <a:sym typeface="Arial Narrow"/>
            </a:endParaRPr>
          </a:p>
          <a:p>
            <a:pPr marL="431800" lvl="1" indent="0" algn="l" rtl="0">
              <a:lnSpc>
                <a:spcPct val="110000"/>
              </a:lnSpc>
              <a:spcBef>
                <a:spcPts val="600"/>
              </a:spcBef>
              <a:spcAft>
                <a:spcPts val="0"/>
              </a:spcAft>
              <a:buClr>
                <a:schemeClr val="dk1"/>
              </a:buClr>
              <a:buSzPts val="2400"/>
              <a:buNone/>
            </a:pPr>
            <a:r>
              <a:rPr lang="en-US" sz="2000" b="1">
                <a:latin typeface="Arial Narrow"/>
                <a:ea typeface="Arial Narrow"/>
                <a:cs typeface="Arial Narrow"/>
                <a:sym typeface="Arial Narrow"/>
              </a:rPr>
              <a:t>Flooding and Inundation</a:t>
            </a:r>
            <a:endParaRPr sz="2000" b="1">
              <a:latin typeface="Arial Narrow"/>
              <a:ea typeface="Arial Narrow"/>
              <a:cs typeface="Arial Narrow"/>
              <a:sym typeface="Arial Narrow"/>
            </a:endParaRPr>
          </a:p>
          <a:p>
            <a:pPr marL="431800" lvl="1" indent="0" algn="l" rtl="0">
              <a:lnSpc>
                <a:spcPct val="110000"/>
              </a:lnSpc>
              <a:spcBef>
                <a:spcPts val="600"/>
              </a:spcBef>
              <a:spcAft>
                <a:spcPts val="0"/>
              </a:spcAft>
              <a:buClr>
                <a:schemeClr val="dk1"/>
              </a:buClr>
              <a:buSzPts val="2400"/>
              <a:buNone/>
            </a:pPr>
            <a:r>
              <a:rPr lang="en-US" sz="2000" b="1">
                <a:latin typeface="Arial Narrow"/>
                <a:ea typeface="Arial Narrow"/>
                <a:cs typeface="Arial Narrow"/>
                <a:sym typeface="Arial Narrow"/>
              </a:rPr>
              <a:t>Shorelines</a:t>
            </a:r>
            <a:endParaRPr sz="2000" b="1">
              <a:latin typeface="Arial Narrow"/>
              <a:ea typeface="Arial Narrow"/>
              <a:cs typeface="Arial Narrow"/>
              <a:sym typeface="Arial Narrow"/>
            </a:endParaRPr>
          </a:p>
          <a:p>
            <a:pPr marL="431800" lvl="1" indent="0" algn="l" rtl="0">
              <a:lnSpc>
                <a:spcPct val="110000"/>
              </a:lnSpc>
              <a:spcBef>
                <a:spcPts val="600"/>
              </a:spcBef>
              <a:spcAft>
                <a:spcPts val="0"/>
              </a:spcAft>
              <a:buClr>
                <a:schemeClr val="dk1"/>
              </a:buClr>
              <a:buSzPts val="2400"/>
              <a:buNone/>
            </a:pPr>
            <a:r>
              <a:rPr lang="en-US" sz="2000" b="1">
                <a:latin typeface="Arial Narrow"/>
                <a:ea typeface="Arial Narrow"/>
                <a:cs typeface="Arial Narrow"/>
                <a:sym typeface="Arial Narrow"/>
              </a:rPr>
              <a:t>Land Use</a:t>
            </a:r>
            <a:endParaRPr sz="2000" b="1">
              <a:latin typeface="Arial Narrow"/>
              <a:ea typeface="Arial Narrow"/>
              <a:cs typeface="Arial Narrow"/>
              <a:sym typeface="Arial Narrow"/>
            </a:endParaRPr>
          </a:p>
          <a:p>
            <a:pPr marL="431800" lvl="1" indent="0" algn="l" rtl="0">
              <a:lnSpc>
                <a:spcPct val="110000"/>
              </a:lnSpc>
              <a:spcBef>
                <a:spcPts val="600"/>
              </a:spcBef>
              <a:spcAft>
                <a:spcPts val="0"/>
              </a:spcAft>
              <a:buClr>
                <a:schemeClr val="dk1"/>
              </a:buClr>
              <a:buSzPts val="2400"/>
              <a:buNone/>
            </a:pPr>
            <a:r>
              <a:rPr lang="en-US" sz="2000" b="1">
                <a:latin typeface="Arial Narrow"/>
                <a:ea typeface="Arial Narrow"/>
                <a:cs typeface="Arial Narrow"/>
                <a:sym typeface="Arial Narrow"/>
              </a:rPr>
              <a:t>Land Deformation (interferometry)</a:t>
            </a:r>
            <a:endParaRPr sz="2000" b="1">
              <a:latin typeface="Arial Narrow"/>
              <a:ea typeface="Arial Narrow"/>
              <a:cs typeface="Arial Narrow"/>
              <a:sym typeface="Arial Narrow"/>
            </a:endParaRPr>
          </a:p>
          <a:p>
            <a:pPr marL="431800" lvl="1" indent="0" algn="l" rtl="0">
              <a:lnSpc>
                <a:spcPct val="110000"/>
              </a:lnSpc>
              <a:spcBef>
                <a:spcPts val="600"/>
              </a:spcBef>
              <a:spcAft>
                <a:spcPts val="0"/>
              </a:spcAft>
              <a:buClr>
                <a:schemeClr val="dk1"/>
              </a:buClr>
              <a:buSzPts val="2400"/>
              <a:buNone/>
            </a:pPr>
            <a:r>
              <a:rPr lang="en-US" sz="2000" b="1">
                <a:latin typeface="Arial Narrow"/>
                <a:ea typeface="Arial Narrow"/>
                <a:cs typeface="Arial Narrow"/>
                <a:sym typeface="Arial Narrow"/>
              </a:rPr>
              <a:t>Burn Scar Identification</a:t>
            </a:r>
            <a:endParaRPr sz="2000" b="1">
              <a:latin typeface="Arial Narrow"/>
              <a:ea typeface="Arial Narrow"/>
              <a:cs typeface="Arial Narrow"/>
              <a:sym typeface="Arial Narrow"/>
            </a:endParaRPr>
          </a:p>
        </p:txBody>
      </p:sp>
      <p:sp>
        <p:nvSpPr>
          <p:cNvPr id="135" name="Google Shape;135;p27"/>
          <p:cNvSpPr txBox="1"/>
          <p:nvPr/>
        </p:nvSpPr>
        <p:spPr>
          <a:xfrm>
            <a:off x="8519875" y="5949250"/>
            <a:ext cx="3526500" cy="431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rgbClr val="000000"/>
                </a:solidFill>
                <a:latin typeface="Calibri"/>
                <a:ea typeface="Calibri"/>
                <a:cs typeface="Calibri"/>
                <a:sym typeface="Calibri"/>
              </a:rPr>
              <a:t>…there are many other applications</a:t>
            </a:r>
            <a:endParaRPr sz="1600" b="0" i="0" u="none" strike="noStrike" cap="none">
              <a:solidFill>
                <a:srgbClr val="000000"/>
              </a:solidFill>
              <a:latin typeface="Calibri"/>
              <a:ea typeface="Calibri"/>
              <a:cs typeface="Calibri"/>
              <a:sym typeface="Calibri"/>
            </a:endParaRPr>
          </a:p>
        </p:txBody>
      </p:sp>
      <p:pic>
        <p:nvPicPr>
          <p:cNvPr id="136" name="Google Shape;136;p27"/>
          <p:cNvPicPr preferRelativeResize="0"/>
          <p:nvPr/>
        </p:nvPicPr>
        <p:blipFill rotWithShape="1">
          <a:blip r:embed="rId7">
            <a:alphaModFix/>
          </a:blip>
          <a:srcRect/>
          <a:stretch/>
        </p:blipFill>
        <p:spPr>
          <a:xfrm>
            <a:off x="11430000" y="6096000"/>
            <a:ext cx="609600" cy="609600"/>
          </a:xfrm>
          <a:prstGeom prst="rect">
            <a:avLst/>
          </a:prstGeom>
          <a:noFill/>
          <a:ln>
            <a:noFill/>
          </a:ln>
        </p:spPr>
      </p:pic>
      <p:pic>
        <p:nvPicPr>
          <p:cNvPr id="2" name="Recorded Sound">
            <a:hlinkClick r:id="" action="ppaction://media"/>
            <a:extLst>
              <a:ext uri="{FF2B5EF4-FFF2-40B4-BE49-F238E27FC236}">
                <a16:creationId xmlns:a16="http://schemas.microsoft.com/office/drawing/2014/main" id="{79671DCB-911F-4F0B-8F67-5C1EBE2DF72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851525" y="3184525"/>
            <a:ext cx="487363" cy="487363"/>
          </a:xfrm>
          <a:prstGeom prst="rect">
            <a:avLst/>
          </a:prstGeom>
        </p:spPr>
      </p:pic>
      <p:pic>
        <p:nvPicPr>
          <p:cNvPr id="3" name="Recorded Sound">
            <a:hlinkClick r:id="" action="ppaction://media"/>
            <a:extLst>
              <a:ext uri="{FF2B5EF4-FFF2-40B4-BE49-F238E27FC236}">
                <a16:creationId xmlns:a16="http://schemas.microsoft.com/office/drawing/2014/main" id="{E1199E62-EB1C-4A31-946E-5CE1A5EB0C46}"/>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5851525" y="3184525"/>
            <a:ext cx="487363" cy="48736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0210"/>
    </mc:Choice>
    <mc:Fallback xmlns="">
      <p:transition spd="slow" advTm="402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6"/>
                                        </p:tgtEl>
                                        <p:attrNameLst>
                                          <p:attrName>style.visibility</p:attrName>
                                        </p:attrNameLst>
                                      </p:cBhvr>
                                      <p:to>
                                        <p:strVal val="visible"/>
                                      </p:to>
                                    </p:set>
                                    <p:animEffect transition="in" filter="fade">
                                      <p:cBhvr>
                                        <p:cTn id="7" dur="1"/>
                                        <p:tgtEl>
                                          <p:spTgt spid="136"/>
                                        </p:tgtEl>
                                      </p:cBhvr>
                                    </p:animEffect>
                                  </p:childTnLst>
                                </p:cTn>
                              </p:par>
                            </p:childTnLst>
                          </p:cTn>
                        </p:par>
                        <p:par>
                          <p:cTn id="8" fill="hold">
                            <p:stCondLst>
                              <p:cond delay="0"/>
                            </p:stCondLst>
                            <p:childTnLst>
                              <p:par>
                                <p:cTn id="9" presetID="1" presetClass="mediacall" presetSubtype="0" fill="hold" nodeType="afterEffect">
                                  <p:stCondLst>
                                    <p:cond delay="0"/>
                                  </p:stCondLst>
                                  <p:childTnLst>
                                    <p:cmd type="call" cmd="playFrom(0.0)">
                                      <p:cBhvr>
                                        <p:cTn id="10" dur="6942" fill="hold"/>
                                        <p:tgtEl>
                                          <p:spTgt spid="2"/>
                                        </p:tgtEl>
                                      </p:cBhvr>
                                    </p:cmd>
                                  </p:childTnLst>
                                </p:cTn>
                              </p:par>
                            </p:childTnLst>
                          </p:cTn>
                        </p:par>
                        <p:par>
                          <p:cTn id="11" fill="hold">
                            <p:stCondLst>
                              <p:cond delay="6942"/>
                            </p:stCondLst>
                            <p:childTnLst>
                              <p:par>
                                <p:cTn id="12" presetID="1" presetClass="mediacall" presetSubtype="0" fill="hold" nodeType="afterEffect">
                                  <p:stCondLst>
                                    <p:cond delay="0"/>
                                  </p:stCondLst>
                                  <p:childTnLst>
                                    <p:cmd type="call" cmd="playFrom(0.0)">
                                      <p:cBhvr>
                                        <p:cTn id="13" dur="3736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2"/>
                </p:tgtEl>
              </p:cMediaNode>
            </p:audio>
            <p:audio>
              <p:cMediaNode vol="80000">
                <p:cTn id="15"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13" objId="2"/>
        <p14:playEvt time="6955" objId="3"/>
        <p14:stopEvt time="46213" objId="2"/>
        <p14:stopEvt time="46213" objId="3"/>
      </p14:showEvtLst>
    </p:ext>
  </p:extLs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27"/>
        <p:cNvGrpSpPr/>
        <p:nvPr/>
      </p:nvGrpSpPr>
      <p:grpSpPr>
        <a:xfrm>
          <a:off x="0" y="0"/>
          <a:ext cx="0" cy="0"/>
          <a:chOff x="0" y="0"/>
          <a:chExt cx="0" cy="0"/>
        </a:xfrm>
      </p:grpSpPr>
      <p:grpSp>
        <p:nvGrpSpPr>
          <p:cNvPr id="428" name="Google Shape;428;p50"/>
          <p:cNvGrpSpPr/>
          <p:nvPr/>
        </p:nvGrpSpPr>
        <p:grpSpPr>
          <a:xfrm>
            <a:off x="2477415" y="1007622"/>
            <a:ext cx="9714585" cy="5373175"/>
            <a:chOff x="929031" y="637280"/>
            <a:chExt cx="7285939" cy="4029881"/>
          </a:xfrm>
        </p:grpSpPr>
        <p:pic>
          <p:nvPicPr>
            <p:cNvPr id="429" name="Google Shape;429;p50"/>
            <p:cNvPicPr preferRelativeResize="0"/>
            <p:nvPr/>
          </p:nvPicPr>
          <p:blipFill rotWithShape="1">
            <a:blip r:embed="rId5">
              <a:alphaModFix/>
            </a:blip>
            <a:srcRect r="20319"/>
            <a:stretch/>
          </p:blipFill>
          <p:spPr>
            <a:xfrm>
              <a:off x="929031" y="637280"/>
              <a:ext cx="7285939" cy="4029881"/>
            </a:xfrm>
            <a:prstGeom prst="rect">
              <a:avLst/>
            </a:prstGeom>
            <a:noFill/>
            <a:ln>
              <a:noFill/>
            </a:ln>
          </p:spPr>
        </p:pic>
        <p:sp>
          <p:nvSpPr>
            <p:cNvPr id="430" name="Google Shape;430;p50"/>
            <p:cNvSpPr/>
            <p:nvPr/>
          </p:nvSpPr>
          <p:spPr>
            <a:xfrm>
              <a:off x="929031" y="637280"/>
              <a:ext cx="1668967" cy="23083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chemeClr val="lt1"/>
                  </a:solidFill>
                  <a:latin typeface="Calibri"/>
                  <a:ea typeface="Calibri"/>
                  <a:cs typeface="Calibri"/>
                  <a:sym typeface="Calibri"/>
                </a:rPr>
                <a:t>30 January 2022 23:23 UTC</a:t>
              </a:r>
              <a:endParaRPr/>
            </a:p>
          </p:txBody>
        </p:sp>
      </p:grpSp>
      <p:sp>
        <p:nvSpPr>
          <p:cNvPr id="431" name="Google Shape;431;p50"/>
          <p:cNvSpPr txBox="1">
            <a:spLocks noGrp="1"/>
          </p:cNvSpPr>
          <p:nvPr>
            <p:ph type="title"/>
          </p:nvPr>
        </p:nvSpPr>
        <p:spPr>
          <a:xfrm>
            <a:off x="639829" y="219471"/>
            <a:ext cx="7521127" cy="314028"/>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2E6191"/>
              </a:buClr>
              <a:buSzPts val="1400"/>
              <a:buFont typeface="Arial"/>
              <a:buNone/>
            </a:pPr>
            <a:r>
              <a:rPr lang="en-US" dirty="0"/>
              <a:t>Ocean - Lake Ice 30 January 2022</a:t>
            </a:r>
            <a:br>
              <a:rPr lang="en-US" dirty="0"/>
            </a:br>
            <a:endParaRPr dirty="0"/>
          </a:p>
        </p:txBody>
      </p:sp>
      <p:sp>
        <p:nvSpPr>
          <p:cNvPr id="432" name="Google Shape;432;p50"/>
          <p:cNvSpPr txBox="1">
            <a:spLocks noGrp="1"/>
          </p:cNvSpPr>
          <p:nvPr>
            <p:ph type="body" idx="1"/>
          </p:nvPr>
        </p:nvSpPr>
        <p:spPr>
          <a:xfrm>
            <a:off x="90518" y="3614141"/>
            <a:ext cx="2280448" cy="1256112"/>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SzPts val="1400"/>
              <a:buNone/>
            </a:pPr>
            <a:r>
              <a:rPr lang="en-US"/>
              <a:t>Ice covering Lake Erie</a:t>
            </a:r>
            <a:endParaRPr/>
          </a:p>
          <a:p>
            <a:pPr marL="1295346" lvl="1" indent="-253990" algn="l" rtl="0">
              <a:lnSpc>
                <a:spcPct val="90000"/>
              </a:lnSpc>
              <a:spcBef>
                <a:spcPts val="0"/>
              </a:spcBef>
              <a:spcAft>
                <a:spcPts val="0"/>
              </a:spcAft>
              <a:buSzPts val="2000"/>
              <a:buFont typeface="Arial"/>
              <a:buNone/>
            </a:pPr>
            <a:endParaRPr>
              <a:latin typeface="Calibri"/>
              <a:ea typeface="Calibri"/>
              <a:cs typeface="Calibri"/>
              <a:sym typeface="Calibri"/>
            </a:endParaRPr>
          </a:p>
        </p:txBody>
      </p:sp>
      <p:pic>
        <p:nvPicPr>
          <p:cNvPr id="433" name="Google Shape;433;p50" descr="https://www.star.nesdis.noaa.gov/socd/mecb/sar/AKDEMO_products/APL_winds/wind_images2/2022-01/S1A_ESA_2022_01_30_23_24_38_0696900278_082.18W_41.77N_VV_C5_GFS05CDF_map_level3.png"/>
          <p:cNvPicPr preferRelativeResize="0"/>
          <p:nvPr/>
        </p:nvPicPr>
        <p:blipFill rotWithShape="1">
          <a:blip r:embed="rId6">
            <a:alphaModFix/>
          </a:blip>
          <a:srcRect/>
          <a:stretch/>
        </p:blipFill>
        <p:spPr>
          <a:xfrm>
            <a:off x="777534" y="1007622"/>
            <a:ext cx="1428750" cy="1428750"/>
          </a:xfrm>
          <a:prstGeom prst="rect">
            <a:avLst/>
          </a:prstGeom>
          <a:noFill/>
          <a:ln>
            <a:noFill/>
          </a:ln>
        </p:spPr>
      </p:pic>
      <p:sp>
        <p:nvSpPr>
          <p:cNvPr id="434" name="Google Shape;434;p50"/>
          <p:cNvSpPr/>
          <p:nvPr/>
        </p:nvSpPr>
        <p:spPr>
          <a:xfrm>
            <a:off x="2654187" y="794383"/>
            <a:ext cx="8909331"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800" b="0" i="0" u="none" strike="noStrike" cap="none">
                <a:solidFill>
                  <a:srgbClr val="000000"/>
                </a:solidFill>
                <a:latin typeface="Calibri"/>
                <a:ea typeface="Calibri"/>
                <a:cs typeface="Calibri"/>
                <a:sym typeface="Calibri"/>
              </a:rPr>
              <a:t>https://www.star.nesdis.noaa.gov/socd/mecb/sar/AKDEMO_products/APL_winds/wind_images2/2022-01/S1A_ESA_2022_01_30_23_24_38_0696900278_082.18W_41.77N_VV_C_nrcs.png</a:t>
            </a:r>
            <a:endParaRPr/>
          </a:p>
        </p:txBody>
      </p:sp>
      <p:sp>
        <p:nvSpPr>
          <p:cNvPr id="435" name="Google Shape;435;p50"/>
          <p:cNvSpPr txBox="1"/>
          <p:nvPr/>
        </p:nvSpPr>
        <p:spPr>
          <a:xfrm>
            <a:off x="1" y="2813447"/>
            <a:ext cx="2477414" cy="615553"/>
          </a:xfrm>
          <a:prstGeom prst="rect">
            <a:avLst/>
          </a:prstGeom>
          <a:solidFill>
            <a:schemeClr val="lt1"/>
          </a:solidFill>
          <a:ln>
            <a:noFill/>
          </a:ln>
        </p:spPr>
        <p:txBody>
          <a:bodyPr spcFirstLastPara="1" wrap="square" lIns="121900" tIns="60925" rIns="121900" bIns="60925" anchor="t" anchorCtr="0">
            <a:noAutofit/>
          </a:bodyPr>
          <a:lstStyle/>
          <a:p>
            <a:pPr marL="0" marR="0" lvl="0" indent="0" algn="ctr" rtl="0">
              <a:lnSpc>
                <a:spcPct val="100000"/>
              </a:lnSpc>
              <a:spcBef>
                <a:spcPts val="0"/>
              </a:spcBef>
              <a:spcAft>
                <a:spcPts val="0"/>
              </a:spcAft>
              <a:buNone/>
            </a:pPr>
            <a:r>
              <a:rPr lang="en-US" sz="1400" b="0" i="0" u="none" strike="noStrike" cap="none" dirty="0">
                <a:solidFill>
                  <a:srgbClr val="000000"/>
                </a:solidFill>
                <a:latin typeface="Calibri"/>
                <a:ea typeface="Calibri"/>
                <a:cs typeface="Calibri"/>
                <a:sym typeface="Calibri"/>
              </a:rPr>
              <a:t>Sentinel-1 SAR VV Co-Pol NRCS </a:t>
            </a:r>
            <a:endParaRPr dirty="0"/>
          </a:p>
          <a:p>
            <a:pPr marL="0" marR="0" lvl="0" indent="0" algn="ctr" rtl="0">
              <a:lnSpc>
                <a:spcPct val="100000"/>
              </a:lnSpc>
              <a:spcBef>
                <a:spcPts val="0"/>
              </a:spcBef>
              <a:spcAft>
                <a:spcPts val="0"/>
              </a:spcAft>
              <a:buNone/>
            </a:pPr>
            <a:r>
              <a:rPr lang="en-US" sz="1400" b="0" i="0" u="none" strike="noStrike" cap="none" dirty="0">
                <a:solidFill>
                  <a:srgbClr val="000000"/>
                </a:solidFill>
                <a:latin typeface="Calibri"/>
                <a:ea typeface="Calibri"/>
                <a:cs typeface="Calibri"/>
                <a:sym typeface="Calibri"/>
              </a:rPr>
              <a:t>30 January 2022 23:23 UTC</a:t>
            </a:r>
            <a:endParaRPr sz="1400" b="0" i="0" u="none" strike="noStrike" cap="none" dirty="0">
              <a:solidFill>
                <a:srgbClr val="000000"/>
              </a:solidFill>
              <a:latin typeface="Calibri"/>
              <a:ea typeface="Calibri"/>
              <a:cs typeface="Calibri"/>
              <a:sym typeface="Calibri"/>
            </a:endParaRPr>
          </a:p>
        </p:txBody>
      </p:sp>
      <p:cxnSp>
        <p:nvCxnSpPr>
          <p:cNvPr id="436" name="Google Shape;436;p50"/>
          <p:cNvCxnSpPr/>
          <p:nvPr/>
        </p:nvCxnSpPr>
        <p:spPr>
          <a:xfrm>
            <a:off x="9856302" y="6002348"/>
            <a:ext cx="2108713" cy="0"/>
          </a:xfrm>
          <a:prstGeom prst="straightConnector1">
            <a:avLst/>
          </a:prstGeom>
          <a:noFill/>
          <a:ln w="63500" cap="flat" cmpd="sng">
            <a:solidFill>
              <a:schemeClr val="lt1"/>
            </a:solidFill>
            <a:prstDash val="solid"/>
            <a:round/>
            <a:headEnd type="none" w="sm" len="sm"/>
            <a:tailEnd type="none" w="sm" len="sm"/>
          </a:ln>
        </p:spPr>
      </p:cxnSp>
      <p:sp>
        <p:nvSpPr>
          <p:cNvPr id="437" name="Google Shape;437;p50"/>
          <p:cNvSpPr txBox="1"/>
          <p:nvPr/>
        </p:nvSpPr>
        <p:spPr>
          <a:xfrm>
            <a:off x="10410366" y="5677039"/>
            <a:ext cx="1000584" cy="3181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467" b="0" i="0" u="none" strike="noStrike" cap="none">
                <a:solidFill>
                  <a:schemeClr val="lt1"/>
                </a:solidFill>
                <a:latin typeface="Calibri"/>
                <a:ea typeface="Calibri"/>
                <a:cs typeface="Calibri"/>
                <a:sym typeface="Calibri"/>
              </a:rPr>
              <a:t>40 km</a:t>
            </a:r>
            <a:endParaRPr/>
          </a:p>
        </p:txBody>
      </p:sp>
      <p:grpSp>
        <p:nvGrpSpPr>
          <p:cNvPr id="438" name="Google Shape;438;p50"/>
          <p:cNvGrpSpPr/>
          <p:nvPr/>
        </p:nvGrpSpPr>
        <p:grpSpPr>
          <a:xfrm>
            <a:off x="4942828" y="1161510"/>
            <a:ext cx="7237171" cy="4814554"/>
            <a:chOff x="467063" y="4850412"/>
            <a:chExt cx="7573117" cy="5038043"/>
          </a:xfrm>
        </p:grpSpPr>
        <p:sp>
          <p:nvSpPr>
            <p:cNvPr id="439" name="Google Shape;439;p50"/>
            <p:cNvSpPr/>
            <p:nvPr/>
          </p:nvSpPr>
          <p:spPr>
            <a:xfrm>
              <a:off x="467063" y="4850412"/>
              <a:ext cx="7573117" cy="503804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440" name="Google Shape;440;p50"/>
            <p:cNvPicPr preferRelativeResize="0"/>
            <p:nvPr/>
          </p:nvPicPr>
          <p:blipFill rotWithShape="1">
            <a:blip r:embed="rId7">
              <a:alphaModFix/>
            </a:blip>
            <a:srcRect/>
            <a:stretch/>
          </p:blipFill>
          <p:spPr>
            <a:xfrm>
              <a:off x="602371" y="5083433"/>
              <a:ext cx="7302500" cy="4572000"/>
            </a:xfrm>
            <a:prstGeom prst="rect">
              <a:avLst/>
            </a:prstGeom>
            <a:noFill/>
            <a:ln>
              <a:noFill/>
            </a:ln>
          </p:spPr>
        </p:pic>
      </p:grpSp>
      <p:cxnSp>
        <p:nvCxnSpPr>
          <p:cNvPr id="441" name="Google Shape;441;p50"/>
          <p:cNvCxnSpPr/>
          <p:nvPr/>
        </p:nvCxnSpPr>
        <p:spPr>
          <a:xfrm flipH="1">
            <a:off x="8417223" y="2594510"/>
            <a:ext cx="959872" cy="1118951"/>
          </a:xfrm>
          <a:prstGeom prst="straightConnector1">
            <a:avLst/>
          </a:prstGeom>
          <a:noFill/>
          <a:ln w="28575" cap="flat" cmpd="sng">
            <a:solidFill>
              <a:schemeClr val="lt1"/>
            </a:solidFill>
            <a:prstDash val="solid"/>
            <a:round/>
            <a:headEnd type="none" w="sm" len="sm"/>
            <a:tailEnd type="triangle" w="med" len="med"/>
          </a:ln>
        </p:spPr>
      </p:cxnSp>
      <p:sp>
        <p:nvSpPr>
          <p:cNvPr id="442" name="Google Shape;442;p50"/>
          <p:cNvSpPr txBox="1"/>
          <p:nvPr/>
        </p:nvSpPr>
        <p:spPr>
          <a:xfrm>
            <a:off x="8585051" y="2098447"/>
            <a:ext cx="1584088"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400" b="0" i="0" u="none" strike="noStrike" cap="none">
                <a:solidFill>
                  <a:schemeClr val="lt1"/>
                </a:solidFill>
                <a:latin typeface="Calibri"/>
                <a:ea typeface="Calibri"/>
                <a:cs typeface="Calibri"/>
                <a:sym typeface="Calibri"/>
              </a:rPr>
              <a:t>Ship Tracks</a:t>
            </a:r>
            <a:endParaRPr/>
          </a:p>
        </p:txBody>
      </p:sp>
      <p:sp>
        <p:nvSpPr>
          <p:cNvPr id="443" name="Google Shape;443;p50"/>
          <p:cNvSpPr/>
          <p:nvPr/>
        </p:nvSpPr>
        <p:spPr>
          <a:xfrm>
            <a:off x="2477414" y="3713461"/>
            <a:ext cx="1706167" cy="1077024"/>
          </a:xfrm>
          <a:prstGeom prst="rect">
            <a:avLst/>
          </a:prstGeom>
          <a:no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67" b="0" i="0" u="none" strike="noStrike" cap="none">
              <a:solidFill>
                <a:schemeClr val="lt1"/>
              </a:solidFill>
              <a:latin typeface="Calibri"/>
              <a:ea typeface="Calibri"/>
              <a:cs typeface="Calibri"/>
              <a:sym typeface="Calibri"/>
            </a:endParaRPr>
          </a:p>
        </p:txBody>
      </p:sp>
      <p:pic>
        <p:nvPicPr>
          <p:cNvPr id="2" name="Recorded Sound">
            <a:hlinkClick r:id="" action="ppaction://media"/>
            <a:extLst>
              <a:ext uri="{FF2B5EF4-FFF2-40B4-BE49-F238E27FC236}">
                <a16:creationId xmlns:a16="http://schemas.microsoft.com/office/drawing/2014/main" id="{A65FB8CF-1522-4F0B-ADE4-789DB88D9E9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851525" y="3184525"/>
            <a:ext cx="487363" cy="48736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1105"/>
    </mc:Choice>
    <mc:Fallback xmlns="">
      <p:transition spd="slow" advTm="211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78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334" objId="2"/>
        <p14:stopEvt time="21105" objId="2"/>
      </p14:showEvtLst>
    </p:ext>
  </p:extLs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pic>
        <p:nvPicPr>
          <p:cNvPr id="2" name="Picture 1">
            <a:extLst>
              <a:ext uri="{FF2B5EF4-FFF2-40B4-BE49-F238E27FC236}">
                <a16:creationId xmlns:a16="http://schemas.microsoft.com/office/drawing/2014/main" id="{E52CD8E3-8C64-4260-ADCC-60D709B76C0B}"/>
              </a:ext>
            </a:extLst>
          </p:cNvPr>
          <p:cNvPicPr>
            <a:picLocks noChangeAspect="1"/>
          </p:cNvPicPr>
          <p:nvPr/>
        </p:nvPicPr>
        <p:blipFill>
          <a:blip r:embed="rId5"/>
          <a:stretch>
            <a:fillRect/>
          </a:stretch>
        </p:blipFill>
        <p:spPr>
          <a:xfrm>
            <a:off x="6275577" y="109440"/>
            <a:ext cx="5877053" cy="6639119"/>
          </a:xfrm>
          <a:prstGeom prst="rect">
            <a:avLst/>
          </a:prstGeom>
        </p:spPr>
      </p:pic>
      <p:sp>
        <p:nvSpPr>
          <p:cNvPr id="513" name="Google Shape;513;p56"/>
          <p:cNvSpPr txBox="1">
            <a:spLocks noGrp="1"/>
          </p:cNvSpPr>
          <p:nvPr>
            <p:ph type="title"/>
          </p:nvPr>
        </p:nvSpPr>
        <p:spPr>
          <a:xfrm>
            <a:off x="639829" y="219471"/>
            <a:ext cx="7521127" cy="314028"/>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2E6191"/>
              </a:buClr>
              <a:buSzPts val="1400"/>
              <a:buFont typeface="Arial"/>
              <a:buNone/>
            </a:pPr>
            <a:r>
              <a:rPr lang="en-US"/>
              <a:t>Ocean and Atmosphere</a:t>
            </a:r>
            <a:endParaRPr/>
          </a:p>
        </p:txBody>
      </p:sp>
      <p:sp>
        <p:nvSpPr>
          <p:cNvPr id="514" name="Google Shape;514;p56"/>
          <p:cNvSpPr txBox="1">
            <a:spLocks noGrp="1"/>
          </p:cNvSpPr>
          <p:nvPr>
            <p:ph type="body" idx="1"/>
          </p:nvPr>
        </p:nvSpPr>
        <p:spPr>
          <a:xfrm>
            <a:off x="297522" y="4000662"/>
            <a:ext cx="5589562" cy="1107817"/>
          </a:xfrm>
          <a:prstGeom prst="rect">
            <a:avLst/>
          </a:prstGeom>
          <a:noFill/>
          <a:ln>
            <a:noFill/>
          </a:ln>
        </p:spPr>
        <p:txBody>
          <a:bodyPr spcFirstLastPara="1" wrap="square" lIns="0" tIns="0" rIns="0" bIns="0" anchor="t" anchorCtr="0">
            <a:noAutofit/>
          </a:bodyPr>
          <a:lstStyle/>
          <a:p>
            <a:pPr marL="114300" marR="0" lvl="0" indent="0" algn="l" rtl="0">
              <a:lnSpc>
                <a:spcPct val="90000"/>
              </a:lnSpc>
              <a:spcBef>
                <a:spcPts val="0"/>
              </a:spcBef>
              <a:spcAft>
                <a:spcPts val="0"/>
              </a:spcAft>
              <a:buClr>
                <a:schemeClr val="dk1"/>
              </a:buClr>
              <a:buSzPts val="1400"/>
              <a:buNone/>
            </a:pPr>
            <a:r>
              <a:rPr lang="en-US" dirty="0"/>
              <a:t>These signatures are the result of interactions between surface winds, sea surface temperature, and ocean currents</a:t>
            </a:r>
            <a:endParaRPr dirty="0"/>
          </a:p>
        </p:txBody>
      </p:sp>
      <p:sp>
        <p:nvSpPr>
          <p:cNvPr id="516" name="Google Shape;516;p56"/>
          <p:cNvSpPr/>
          <p:nvPr/>
        </p:nvSpPr>
        <p:spPr>
          <a:xfrm>
            <a:off x="179795" y="5299404"/>
            <a:ext cx="4592230" cy="707886"/>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800" b="0" i="0" u="sng" strike="noStrike" cap="none" dirty="0">
                <a:solidFill>
                  <a:srgbClr val="000000"/>
                </a:solidFill>
                <a:latin typeface="Arial"/>
                <a:ea typeface="Arial"/>
                <a:cs typeface="Arial"/>
                <a:sym typeface="Arial"/>
                <a:hlinkClick r:id="rId6">
                  <a:extLst>
                    <a:ext uri="{A12FA001-AC4F-418D-AE19-62706E023703}">
                      <ahyp:hlinkClr xmlns:ahyp="http://schemas.microsoft.com/office/drawing/2018/hyperlinkcolor" val="tx"/>
                    </a:ext>
                  </a:extLst>
                </a:hlinkClick>
              </a:rPr>
              <a:t>https://www.star.nesdis.noaa.gov/socd/mecb/sar/AKDEMO_products/APL_winds/wind_images2/2023-02/S1A_ESA_2023_02_21_00_39_31_0730255171_097.04W_14.72N_VV_C_nrcs.png</a:t>
            </a:r>
            <a:endParaRPr dirty="0"/>
          </a:p>
          <a:p>
            <a:pPr marL="0" marR="0" lvl="0" indent="0" algn="l" rtl="0">
              <a:lnSpc>
                <a:spcPct val="100000"/>
              </a:lnSpc>
              <a:spcBef>
                <a:spcPts val="0"/>
              </a:spcBef>
              <a:spcAft>
                <a:spcPts val="0"/>
              </a:spcAft>
              <a:buNone/>
            </a:pPr>
            <a:r>
              <a:rPr lang="en-US" sz="800" b="0" i="0" u="sng" strike="noStrike" cap="none" dirty="0">
                <a:solidFill>
                  <a:srgbClr val="000000"/>
                </a:solidFill>
                <a:latin typeface="Arial"/>
                <a:ea typeface="Arial"/>
                <a:cs typeface="Arial"/>
                <a:sym typeface="Arial"/>
                <a:hlinkClick r:id="rId6">
                  <a:extLst>
                    <a:ext uri="{A12FA001-AC4F-418D-AE19-62706E023703}">
                      <ahyp:hlinkClr xmlns:ahyp="http://schemas.microsoft.com/office/drawing/2018/hyperlinkcolor" val="tx"/>
                    </a:ext>
                  </a:extLst>
                </a:hlinkClick>
              </a:rPr>
              <a:t>https://www.star.nesdis.noaa.gov/socd/mecb/sar/AKDEMO_products/APL_winds/wind_images2/2023-02/S1A_ESA_2023_02_21_00_39_04_0730255144_096.71W_13.09N_VV_C_nrcs.png</a:t>
            </a:r>
            <a:endParaRPr sz="8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endParaRPr sz="800" b="0" i="0" u="none" strike="noStrike" cap="none" dirty="0">
              <a:solidFill>
                <a:srgbClr val="000000"/>
              </a:solidFill>
              <a:latin typeface="Arial"/>
              <a:ea typeface="Arial"/>
              <a:cs typeface="Arial"/>
              <a:sym typeface="Arial"/>
            </a:endParaRPr>
          </a:p>
        </p:txBody>
      </p:sp>
      <p:sp>
        <p:nvSpPr>
          <p:cNvPr id="14" name="Google Shape;181;g19d289bb054_1_0">
            <a:extLst>
              <a:ext uri="{FF2B5EF4-FFF2-40B4-BE49-F238E27FC236}">
                <a16:creationId xmlns:a16="http://schemas.microsoft.com/office/drawing/2014/main" id="{0D085486-6A5F-4D53-BF28-BE896E9A8776}"/>
              </a:ext>
            </a:extLst>
          </p:cNvPr>
          <p:cNvSpPr txBox="1"/>
          <p:nvPr/>
        </p:nvSpPr>
        <p:spPr>
          <a:xfrm>
            <a:off x="208918" y="1097417"/>
            <a:ext cx="6096000" cy="3389275"/>
          </a:xfrm>
          <a:prstGeom prst="rect">
            <a:avLst/>
          </a:prstGeom>
          <a:noFill/>
          <a:ln>
            <a:noFill/>
          </a:ln>
        </p:spPr>
        <p:txBody>
          <a:bodyPr spcFirstLastPara="1" wrap="square" lIns="0" tIns="0" rIns="0" bIns="0" anchor="t" anchorCtr="0">
            <a:noAutofit/>
          </a:bodyPr>
          <a:lstStyle/>
          <a:p>
            <a:pPr marR="0" lvl="0" algn="l" rtl="0">
              <a:lnSpc>
                <a:spcPct val="90000"/>
              </a:lnSpc>
              <a:spcBef>
                <a:spcPts val="0"/>
              </a:spcBef>
              <a:spcAft>
                <a:spcPts val="0"/>
              </a:spcAft>
              <a:buClr>
                <a:schemeClr val="dk1"/>
              </a:buClr>
              <a:buSzPts val="1900"/>
              <a:buFont typeface="Arial"/>
              <a:buNone/>
            </a:pPr>
            <a:r>
              <a:rPr lang="en-US" sz="2000" b="0" i="0" u="none" strike="noStrike" cap="none" dirty="0">
                <a:solidFill>
                  <a:schemeClr val="dk1"/>
                </a:solidFill>
                <a:latin typeface="Calibri"/>
                <a:ea typeface="Calibri"/>
                <a:cs typeface="Calibri"/>
                <a:sym typeface="Calibri"/>
              </a:rPr>
              <a:t>And sometimes the image contain really complex collection of signatures…..</a:t>
            </a:r>
          </a:p>
          <a:p>
            <a:pPr marL="400050" marR="0" lvl="0" indent="-171450" algn="l" rtl="0">
              <a:lnSpc>
                <a:spcPct val="90000"/>
              </a:lnSpc>
              <a:spcBef>
                <a:spcPts val="0"/>
              </a:spcBef>
              <a:spcAft>
                <a:spcPts val="0"/>
              </a:spcAft>
              <a:buClr>
                <a:schemeClr val="dk1"/>
              </a:buClr>
              <a:buSzPts val="1900"/>
              <a:buFont typeface="Arial" panose="020B0604020202020204" pitchFamily="34" charset="0"/>
              <a:buChar char="•"/>
            </a:pPr>
            <a:r>
              <a:rPr lang="en-US" sz="2000" dirty="0">
                <a:solidFill>
                  <a:schemeClr val="dk1"/>
                </a:solidFill>
                <a:latin typeface="Calibri"/>
                <a:cs typeface="Calibri"/>
                <a:sym typeface="Calibri"/>
              </a:rPr>
              <a:t>Current Boundaries</a:t>
            </a:r>
          </a:p>
          <a:p>
            <a:pPr marL="400050" marR="0" lvl="0" indent="-171450" algn="l" rtl="0">
              <a:lnSpc>
                <a:spcPct val="90000"/>
              </a:lnSpc>
              <a:spcBef>
                <a:spcPts val="0"/>
              </a:spcBef>
              <a:spcAft>
                <a:spcPts val="0"/>
              </a:spcAft>
              <a:buClr>
                <a:schemeClr val="dk1"/>
              </a:buClr>
              <a:buSzPts val="1900"/>
              <a:buFont typeface="Arial" panose="020B0604020202020204" pitchFamily="34" charset="0"/>
              <a:buChar char="•"/>
            </a:pPr>
            <a:r>
              <a:rPr lang="en-US" sz="2000" dirty="0">
                <a:solidFill>
                  <a:schemeClr val="dk1"/>
                </a:solidFill>
                <a:latin typeface="Calibri"/>
                <a:cs typeface="Calibri"/>
                <a:sym typeface="Calibri"/>
              </a:rPr>
              <a:t>Atmospheric Front</a:t>
            </a:r>
          </a:p>
          <a:p>
            <a:pPr marL="400050" marR="0" lvl="0" indent="-171450" algn="l" rtl="0">
              <a:lnSpc>
                <a:spcPct val="90000"/>
              </a:lnSpc>
              <a:spcBef>
                <a:spcPts val="0"/>
              </a:spcBef>
              <a:spcAft>
                <a:spcPts val="0"/>
              </a:spcAft>
              <a:buClr>
                <a:schemeClr val="dk1"/>
              </a:buClr>
              <a:buSzPts val="1900"/>
              <a:buFont typeface="Arial" panose="020B0604020202020204" pitchFamily="34" charset="0"/>
              <a:buChar char="•"/>
            </a:pPr>
            <a:r>
              <a:rPr lang="en-US" sz="2000" dirty="0">
                <a:solidFill>
                  <a:schemeClr val="dk1"/>
                </a:solidFill>
                <a:latin typeface="Calibri"/>
                <a:cs typeface="Calibri"/>
                <a:sym typeface="Calibri"/>
              </a:rPr>
              <a:t>Atmospheric Gravity Waves</a:t>
            </a:r>
          </a:p>
          <a:p>
            <a:pPr marL="400050" marR="0" lvl="0" indent="-171450" algn="l" rtl="0">
              <a:lnSpc>
                <a:spcPct val="90000"/>
              </a:lnSpc>
              <a:spcBef>
                <a:spcPts val="0"/>
              </a:spcBef>
              <a:spcAft>
                <a:spcPts val="0"/>
              </a:spcAft>
              <a:buClr>
                <a:schemeClr val="dk1"/>
              </a:buClr>
              <a:buSzPts val="1900"/>
              <a:buFont typeface="Arial" panose="020B0604020202020204" pitchFamily="34" charset="0"/>
              <a:buChar char="•"/>
            </a:pPr>
            <a:r>
              <a:rPr lang="en-US" sz="2000" dirty="0">
                <a:solidFill>
                  <a:schemeClr val="dk1"/>
                </a:solidFill>
                <a:latin typeface="Calibri"/>
                <a:cs typeface="Calibri"/>
                <a:sym typeface="Calibri"/>
              </a:rPr>
              <a:t>Swell</a:t>
            </a:r>
          </a:p>
          <a:p>
            <a:pPr marL="400050" marR="0" lvl="0" indent="-171450" algn="l" rtl="0">
              <a:lnSpc>
                <a:spcPct val="90000"/>
              </a:lnSpc>
              <a:spcBef>
                <a:spcPts val="0"/>
              </a:spcBef>
              <a:spcAft>
                <a:spcPts val="0"/>
              </a:spcAft>
              <a:buClr>
                <a:schemeClr val="dk1"/>
              </a:buClr>
              <a:buSzPts val="1900"/>
              <a:buFont typeface="Arial" panose="020B0604020202020204" pitchFamily="34" charset="0"/>
              <a:buChar char="•"/>
            </a:pPr>
            <a:r>
              <a:rPr lang="en-US" sz="2000" dirty="0">
                <a:solidFill>
                  <a:schemeClr val="dk1"/>
                </a:solidFill>
                <a:latin typeface="Calibri"/>
                <a:cs typeface="Calibri"/>
                <a:sym typeface="Calibri"/>
              </a:rPr>
              <a:t>Internal Waves </a:t>
            </a:r>
          </a:p>
          <a:p>
            <a:pPr marL="400050" marR="0" lvl="0" indent="-171450" algn="l" rtl="0">
              <a:lnSpc>
                <a:spcPct val="90000"/>
              </a:lnSpc>
              <a:spcBef>
                <a:spcPts val="0"/>
              </a:spcBef>
              <a:spcAft>
                <a:spcPts val="0"/>
              </a:spcAft>
              <a:buClr>
                <a:schemeClr val="dk1"/>
              </a:buClr>
              <a:buSzPts val="1900"/>
              <a:buFont typeface="Arial" panose="020B0604020202020204" pitchFamily="34" charset="0"/>
              <a:buChar char="•"/>
            </a:pPr>
            <a:r>
              <a:rPr lang="en-US" sz="2000" dirty="0">
                <a:solidFill>
                  <a:schemeClr val="dk1"/>
                </a:solidFill>
                <a:latin typeface="Calibri"/>
                <a:cs typeface="Calibri"/>
                <a:sym typeface="Calibri"/>
              </a:rPr>
              <a:t>Surfactants</a:t>
            </a:r>
          </a:p>
          <a:p>
            <a:pPr marL="400050" marR="0" lvl="0" indent="-171450" algn="l" rtl="0">
              <a:lnSpc>
                <a:spcPct val="90000"/>
              </a:lnSpc>
              <a:spcBef>
                <a:spcPts val="0"/>
              </a:spcBef>
              <a:spcAft>
                <a:spcPts val="0"/>
              </a:spcAft>
              <a:buClr>
                <a:schemeClr val="dk1"/>
              </a:buClr>
              <a:buSzPts val="1900"/>
              <a:buFont typeface="Arial" panose="020B0604020202020204" pitchFamily="34" charset="0"/>
              <a:buChar char="•"/>
            </a:pPr>
            <a:r>
              <a:rPr lang="en-US" sz="2000" dirty="0">
                <a:solidFill>
                  <a:schemeClr val="dk1"/>
                </a:solidFill>
                <a:latin typeface="Calibri"/>
                <a:cs typeface="Calibri"/>
                <a:sym typeface="Calibri"/>
              </a:rPr>
              <a:t>Ocean Vortices</a:t>
            </a:r>
          </a:p>
          <a:p>
            <a:pPr marL="457200" marR="0" lvl="0" indent="-228600" algn="l" rtl="0">
              <a:lnSpc>
                <a:spcPct val="90000"/>
              </a:lnSpc>
              <a:spcBef>
                <a:spcPts val="0"/>
              </a:spcBef>
              <a:spcAft>
                <a:spcPts val="0"/>
              </a:spcAft>
              <a:buClr>
                <a:schemeClr val="dk1"/>
              </a:buClr>
              <a:buSzPts val="1900"/>
              <a:buFont typeface="Arial"/>
              <a:buNone/>
            </a:pPr>
            <a:endParaRPr dirty="0"/>
          </a:p>
        </p:txBody>
      </p:sp>
      <p:sp>
        <p:nvSpPr>
          <p:cNvPr id="9" name="Google Shape;517;p56">
            <a:extLst>
              <a:ext uri="{FF2B5EF4-FFF2-40B4-BE49-F238E27FC236}">
                <a16:creationId xmlns:a16="http://schemas.microsoft.com/office/drawing/2014/main" id="{AFDCC234-2845-4C42-BF78-89140DB606EC}"/>
              </a:ext>
            </a:extLst>
          </p:cNvPr>
          <p:cNvSpPr txBox="1"/>
          <p:nvPr/>
        </p:nvSpPr>
        <p:spPr>
          <a:xfrm>
            <a:off x="6737235" y="219471"/>
            <a:ext cx="2521065" cy="615553"/>
          </a:xfrm>
          <a:prstGeom prst="rect">
            <a:avLst/>
          </a:prstGeom>
          <a:noFill/>
          <a:ln>
            <a:noFill/>
          </a:ln>
        </p:spPr>
        <p:txBody>
          <a:bodyPr spcFirstLastPara="1" wrap="square" lIns="121900" tIns="60925" rIns="121900" bIns="60925" anchor="t" anchorCtr="0">
            <a:noAutofit/>
          </a:bodyPr>
          <a:lstStyle/>
          <a:p>
            <a:pPr marL="0" marR="0" lvl="0" indent="0" algn="ctr" rtl="0">
              <a:lnSpc>
                <a:spcPct val="100000"/>
              </a:lnSpc>
              <a:spcBef>
                <a:spcPts val="0"/>
              </a:spcBef>
              <a:spcAft>
                <a:spcPts val="0"/>
              </a:spcAft>
              <a:buNone/>
            </a:pPr>
            <a:r>
              <a:rPr lang="en-US" sz="1200" b="0" i="0" u="none" strike="noStrike" cap="none" dirty="0">
                <a:solidFill>
                  <a:schemeClr val="bg1"/>
                </a:solidFill>
                <a:latin typeface="+mn-lt"/>
                <a:ea typeface="Calibri"/>
                <a:cs typeface="Calibri"/>
                <a:sym typeface="Calibri"/>
              </a:rPr>
              <a:t>Sentinel-1 SAR VV Co-Pol NRCS </a:t>
            </a:r>
            <a:endParaRPr sz="1200" dirty="0">
              <a:solidFill>
                <a:schemeClr val="bg1"/>
              </a:solidFill>
              <a:latin typeface="+mn-lt"/>
            </a:endParaRPr>
          </a:p>
          <a:p>
            <a:pPr marL="0" marR="0" lvl="0" indent="0" algn="ctr" rtl="0">
              <a:lnSpc>
                <a:spcPct val="100000"/>
              </a:lnSpc>
              <a:spcBef>
                <a:spcPts val="0"/>
              </a:spcBef>
              <a:spcAft>
                <a:spcPts val="0"/>
              </a:spcAft>
              <a:buNone/>
            </a:pPr>
            <a:r>
              <a:rPr lang="en-US" sz="1200" b="0" i="0" u="none" strike="noStrike" cap="none" dirty="0">
                <a:solidFill>
                  <a:schemeClr val="bg1"/>
                </a:solidFill>
                <a:latin typeface="+mn-lt"/>
                <a:ea typeface="Calibri"/>
                <a:cs typeface="Calibri"/>
                <a:sym typeface="Calibri"/>
              </a:rPr>
              <a:t>21 February 2023 00:39 UTC</a:t>
            </a:r>
            <a:endParaRPr sz="1200" dirty="0">
              <a:solidFill>
                <a:schemeClr val="bg1"/>
              </a:solidFill>
              <a:latin typeface="+mn-lt"/>
            </a:endParaRPr>
          </a:p>
          <a:p>
            <a:pPr marL="0" marR="0" lvl="0" indent="0" algn="ctr" rtl="0">
              <a:lnSpc>
                <a:spcPct val="100000"/>
              </a:lnSpc>
              <a:spcBef>
                <a:spcPts val="0"/>
              </a:spcBef>
              <a:spcAft>
                <a:spcPts val="0"/>
              </a:spcAft>
              <a:buNone/>
            </a:pPr>
            <a:endParaRPr sz="1600" b="0" i="0" u="none" strike="noStrike" cap="none" dirty="0">
              <a:solidFill>
                <a:srgbClr val="000000"/>
              </a:solidFill>
              <a:latin typeface="Calibri"/>
              <a:ea typeface="Calibri"/>
              <a:cs typeface="Calibri"/>
              <a:sym typeface="Calibri"/>
            </a:endParaRPr>
          </a:p>
        </p:txBody>
      </p:sp>
      <p:pic>
        <p:nvPicPr>
          <p:cNvPr id="515" name="Google Shape;515;p56"/>
          <p:cNvPicPr preferRelativeResize="0"/>
          <p:nvPr/>
        </p:nvPicPr>
        <p:blipFill rotWithShape="1">
          <a:blip r:embed="rId7">
            <a:alphaModFix/>
          </a:blip>
          <a:srcRect l="17508" t="5608" r="16934" b="22872"/>
          <a:stretch/>
        </p:blipFill>
        <p:spPr>
          <a:xfrm>
            <a:off x="5044650" y="5031560"/>
            <a:ext cx="1151436" cy="1256112"/>
          </a:xfrm>
          <a:prstGeom prst="rect">
            <a:avLst/>
          </a:prstGeom>
          <a:noFill/>
          <a:ln>
            <a:noFill/>
          </a:ln>
        </p:spPr>
      </p:pic>
      <p:pic>
        <p:nvPicPr>
          <p:cNvPr id="3" name="Recorded Sound">
            <a:hlinkClick r:id="" action="ppaction://media"/>
            <a:extLst>
              <a:ext uri="{FF2B5EF4-FFF2-40B4-BE49-F238E27FC236}">
                <a16:creationId xmlns:a16="http://schemas.microsoft.com/office/drawing/2014/main" id="{FEB5636E-D379-44D9-B00C-522F4BD42740}"/>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851525" y="3184525"/>
            <a:ext cx="487363" cy="48736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3877"/>
    </mc:Choice>
    <mc:Fallback xmlns="">
      <p:transition spd="slow" advTm="638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376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136" objId="3"/>
        <p14:stopEvt time="63877" objId="3"/>
      </p14:showEvtLst>
    </p:ext>
  </p:extLs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pic>
        <p:nvPicPr>
          <p:cNvPr id="2" name="Picture 1">
            <a:extLst>
              <a:ext uri="{FF2B5EF4-FFF2-40B4-BE49-F238E27FC236}">
                <a16:creationId xmlns:a16="http://schemas.microsoft.com/office/drawing/2014/main" id="{5F4EC62F-CB92-4E69-B259-667F3E6F1854}"/>
              </a:ext>
            </a:extLst>
          </p:cNvPr>
          <p:cNvPicPr>
            <a:picLocks noChangeAspect="1"/>
          </p:cNvPicPr>
          <p:nvPr/>
        </p:nvPicPr>
        <p:blipFill>
          <a:blip r:embed="rId5"/>
          <a:stretch>
            <a:fillRect/>
          </a:stretch>
        </p:blipFill>
        <p:spPr>
          <a:xfrm>
            <a:off x="1907609" y="66764"/>
            <a:ext cx="10132430" cy="6724471"/>
          </a:xfrm>
          <a:prstGeom prst="rect">
            <a:avLst/>
          </a:prstGeom>
        </p:spPr>
      </p:pic>
      <p:sp>
        <p:nvSpPr>
          <p:cNvPr id="513" name="Google Shape;513;p56"/>
          <p:cNvSpPr txBox="1">
            <a:spLocks noGrp="1"/>
          </p:cNvSpPr>
          <p:nvPr>
            <p:ph type="title"/>
          </p:nvPr>
        </p:nvSpPr>
        <p:spPr>
          <a:xfrm>
            <a:off x="639829" y="219471"/>
            <a:ext cx="7521127" cy="314028"/>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2E6191"/>
              </a:buClr>
              <a:buSzPts val="1400"/>
              <a:buFont typeface="Arial"/>
              <a:buNone/>
            </a:pPr>
            <a:r>
              <a:rPr lang="en-US" dirty="0"/>
              <a:t>Ocean and Atmosphere</a:t>
            </a:r>
            <a:endParaRPr dirty="0"/>
          </a:p>
        </p:txBody>
      </p:sp>
      <p:pic>
        <p:nvPicPr>
          <p:cNvPr id="515" name="Google Shape;515;p56"/>
          <p:cNvPicPr preferRelativeResize="0"/>
          <p:nvPr/>
        </p:nvPicPr>
        <p:blipFill rotWithShape="1">
          <a:blip r:embed="rId6">
            <a:alphaModFix/>
          </a:blip>
          <a:srcRect l="17508" t="5608" r="16934" b="22872"/>
          <a:stretch/>
        </p:blipFill>
        <p:spPr>
          <a:xfrm>
            <a:off x="564712" y="2639735"/>
            <a:ext cx="1151436" cy="1256112"/>
          </a:xfrm>
          <a:prstGeom prst="rect">
            <a:avLst/>
          </a:prstGeom>
          <a:noFill/>
          <a:ln>
            <a:noFill/>
          </a:ln>
        </p:spPr>
      </p:pic>
      <p:sp>
        <p:nvSpPr>
          <p:cNvPr id="517" name="Google Shape;517;p56"/>
          <p:cNvSpPr txBox="1"/>
          <p:nvPr/>
        </p:nvSpPr>
        <p:spPr>
          <a:xfrm>
            <a:off x="24136" y="1141190"/>
            <a:ext cx="2084450" cy="912394"/>
          </a:xfrm>
          <a:prstGeom prst="rect">
            <a:avLst/>
          </a:prstGeom>
          <a:solidFill>
            <a:schemeClr val="lt1"/>
          </a:solidFill>
          <a:ln>
            <a:noFill/>
          </a:ln>
        </p:spPr>
        <p:txBody>
          <a:bodyPr spcFirstLastPara="1" wrap="square" lIns="121900" tIns="60925" rIns="121900" bIns="60925" anchor="t" anchorCtr="0">
            <a:noAutofit/>
          </a:bodyPr>
          <a:lstStyle/>
          <a:p>
            <a:pPr marL="0" marR="0" lvl="0" indent="0" algn="ctr" rtl="0">
              <a:lnSpc>
                <a:spcPct val="100000"/>
              </a:lnSpc>
              <a:spcBef>
                <a:spcPts val="0"/>
              </a:spcBef>
              <a:spcAft>
                <a:spcPts val="0"/>
              </a:spcAft>
              <a:buNone/>
            </a:pPr>
            <a:r>
              <a:rPr lang="en-US" sz="1600" b="0" i="0" u="none" strike="noStrike" cap="none" dirty="0">
                <a:solidFill>
                  <a:srgbClr val="000000"/>
                </a:solidFill>
                <a:latin typeface="Calibri"/>
                <a:ea typeface="Calibri"/>
                <a:cs typeface="Calibri"/>
                <a:sym typeface="Calibri"/>
              </a:rPr>
              <a:t>Sentinel-1 SAR </a:t>
            </a:r>
          </a:p>
          <a:p>
            <a:pPr marL="0" marR="0" lvl="0" indent="0" algn="ctr" rtl="0">
              <a:lnSpc>
                <a:spcPct val="100000"/>
              </a:lnSpc>
              <a:spcBef>
                <a:spcPts val="0"/>
              </a:spcBef>
              <a:spcAft>
                <a:spcPts val="0"/>
              </a:spcAft>
              <a:buNone/>
            </a:pPr>
            <a:r>
              <a:rPr lang="en-US" sz="1600" b="0" i="0" u="none" strike="noStrike" cap="none" dirty="0">
                <a:solidFill>
                  <a:srgbClr val="000000"/>
                </a:solidFill>
                <a:latin typeface="Calibri"/>
                <a:ea typeface="Calibri"/>
                <a:cs typeface="Calibri"/>
                <a:sym typeface="Calibri"/>
              </a:rPr>
              <a:t>VV Co-Pol NRCS </a:t>
            </a:r>
            <a:endParaRPr dirty="0"/>
          </a:p>
          <a:p>
            <a:pPr marL="0" marR="0" lvl="0" indent="0" algn="ctr" rtl="0">
              <a:lnSpc>
                <a:spcPct val="100000"/>
              </a:lnSpc>
              <a:spcBef>
                <a:spcPts val="0"/>
              </a:spcBef>
              <a:spcAft>
                <a:spcPts val="0"/>
              </a:spcAft>
              <a:buNone/>
            </a:pPr>
            <a:r>
              <a:rPr lang="en-US" sz="1600" b="0" i="0" u="none" strike="noStrike" cap="none" dirty="0">
                <a:solidFill>
                  <a:srgbClr val="000000"/>
                </a:solidFill>
                <a:latin typeface="Calibri"/>
                <a:ea typeface="Calibri"/>
                <a:cs typeface="Calibri"/>
                <a:sym typeface="Calibri"/>
              </a:rPr>
              <a:t>21 February 2023 00:39 UTC</a:t>
            </a:r>
            <a:endParaRPr dirty="0"/>
          </a:p>
          <a:p>
            <a:pPr marL="0" marR="0" lvl="0" indent="0" algn="ctr" rtl="0">
              <a:lnSpc>
                <a:spcPct val="100000"/>
              </a:lnSpc>
              <a:spcBef>
                <a:spcPts val="0"/>
              </a:spcBef>
              <a:spcAft>
                <a:spcPts val="0"/>
              </a:spcAft>
              <a:buNone/>
            </a:pPr>
            <a:endParaRPr sz="1600" b="0" i="0" u="none" strike="noStrike" cap="none" dirty="0">
              <a:solidFill>
                <a:srgbClr val="000000"/>
              </a:solidFill>
              <a:latin typeface="Calibri"/>
              <a:ea typeface="Calibri"/>
              <a:cs typeface="Calibri"/>
              <a:sym typeface="Calibri"/>
            </a:endParaRPr>
          </a:p>
        </p:txBody>
      </p:sp>
      <p:sp>
        <p:nvSpPr>
          <p:cNvPr id="6" name="Rectangle 5">
            <a:extLst>
              <a:ext uri="{FF2B5EF4-FFF2-40B4-BE49-F238E27FC236}">
                <a16:creationId xmlns:a16="http://schemas.microsoft.com/office/drawing/2014/main" id="{90889A28-2FB3-4E25-B334-5E5DF0F8BA99}"/>
              </a:ext>
            </a:extLst>
          </p:cNvPr>
          <p:cNvSpPr/>
          <p:nvPr/>
        </p:nvSpPr>
        <p:spPr>
          <a:xfrm>
            <a:off x="2693690" y="990600"/>
            <a:ext cx="1013418" cy="286232"/>
          </a:xfrm>
          <a:prstGeom prst="rect">
            <a:avLst/>
          </a:prstGeom>
        </p:spPr>
        <p:txBody>
          <a:bodyPr wrap="none">
            <a:spAutoFit/>
          </a:bodyPr>
          <a:lstStyle/>
          <a:p>
            <a:pPr lvl="0" algn="ctr">
              <a:lnSpc>
                <a:spcPct val="90000"/>
              </a:lnSpc>
              <a:buClr>
                <a:schemeClr val="dk1"/>
              </a:buClr>
              <a:buSzPts val="1900"/>
            </a:pPr>
            <a:r>
              <a:rPr lang="en-US" dirty="0">
                <a:solidFill>
                  <a:schemeClr val="bg1"/>
                </a:solidFill>
                <a:latin typeface="Calibri"/>
                <a:cs typeface="Calibri"/>
                <a:sym typeface="Calibri"/>
              </a:rPr>
              <a:t>Surfactants</a:t>
            </a:r>
          </a:p>
        </p:txBody>
      </p:sp>
      <p:sp>
        <p:nvSpPr>
          <p:cNvPr id="9" name="TextBox 8">
            <a:extLst>
              <a:ext uri="{FF2B5EF4-FFF2-40B4-BE49-F238E27FC236}">
                <a16:creationId xmlns:a16="http://schemas.microsoft.com/office/drawing/2014/main" id="{0E5CFC61-29F9-4643-9418-C1E47FCDF500}"/>
              </a:ext>
            </a:extLst>
          </p:cNvPr>
          <p:cNvSpPr txBox="1"/>
          <p:nvPr/>
        </p:nvSpPr>
        <p:spPr>
          <a:xfrm>
            <a:off x="6909843" y="3429000"/>
            <a:ext cx="1162049" cy="738664"/>
          </a:xfrm>
          <a:prstGeom prst="rect">
            <a:avLst/>
          </a:prstGeom>
          <a:noFill/>
        </p:spPr>
        <p:txBody>
          <a:bodyPr wrap="square" rtlCol="0">
            <a:spAutoFit/>
          </a:bodyPr>
          <a:lstStyle/>
          <a:p>
            <a:pPr algn="ctr"/>
            <a:r>
              <a:rPr lang="en-US" dirty="0">
                <a:solidFill>
                  <a:schemeClr val="bg1"/>
                </a:solidFill>
                <a:latin typeface="Calibri"/>
                <a:cs typeface="Calibri"/>
                <a:sym typeface="Calibri"/>
              </a:rPr>
              <a:t>Ocean Vortices</a:t>
            </a:r>
          </a:p>
          <a:p>
            <a:pPr algn="ctr"/>
            <a:endParaRPr lang="en-US" dirty="0"/>
          </a:p>
        </p:txBody>
      </p:sp>
      <p:sp>
        <p:nvSpPr>
          <p:cNvPr id="10" name="Arc 9">
            <a:extLst>
              <a:ext uri="{FF2B5EF4-FFF2-40B4-BE49-F238E27FC236}">
                <a16:creationId xmlns:a16="http://schemas.microsoft.com/office/drawing/2014/main" id="{2966631B-2108-40A5-804C-B5E01035BD8C}"/>
              </a:ext>
            </a:extLst>
          </p:cNvPr>
          <p:cNvSpPr/>
          <p:nvPr/>
        </p:nvSpPr>
        <p:spPr>
          <a:xfrm rot="12027797">
            <a:off x="7008490" y="-352476"/>
            <a:ext cx="4298228" cy="5785765"/>
          </a:xfrm>
          <a:prstGeom prst="arc">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Rectangle 16">
            <a:extLst>
              <a:ext uri="{FF2B5EF4-FFF2-40B4-BE49-F238E27FC236}">
                <a16:creationId xmlns:a16="http://schemas.microsoft.com/office/drawing/2014/main" id="{6B68B144-5C3A-459A-9DD9-897534EB12E1}"/>
              </a:ext>
            </a:extLst>
          </p:cNvPr>
          <p:cNvSpPr/>
          <p:nvPr/>
        </p:nvSpPr>
        <p:spPr>
          <a:xfrm>
            <a:off x="3669328" y="2942218"/>
            <a:ext cx="1120509" cy="480131"/>
          </a:xfrm>
          <a:prstGeom prst="rect">
            <a:avLst/>
          </a:prstGeom>
        </p:spPr>
        <p:txBody>
          <a:bodyPr wrap="square">
            <a:spAutoFit/>
          </a:bodyPr>
          <a:lstStyle/>
          <a:p>
            <a:pPr lvl="0" algn="ctr">
              <a:lnSpc>
                <a:spcPct val="90000"/>
              </a:lnSpc>
              <a:buClr>
                <a:schemeClr val="dk1"/>
              </a:buClr>
              <a:buSzPts val="1900"/>
            </a:pPr>
            <a:r>
              <a:rPr lang="en-US" dirty="0">
                <a:solidFill>
                  <a:schemeClr val="bg1"/>
                </a:solidFill>
                <a:latin typeface="Calibri"/>
                <a:cs typeface="Calibri"/>
                <a:sym typeface="Calibri"/>
              </a:rPr>
              <a:t>Current Boundary</a:t>
            </a:r>
          </a:p>
        </p:txBody>
      </p:sp>
      <p:sp>
        <p:nvSpPr>
          <p:cNvPr id="18" name="Rectangle 17">
            <a:extLst>
              <a:ext uri="{FF2B5EF4-FFF2-40B4-BE49-F238E27FC236}">
                <a16:creationId xmlns:a16="http://schemas.microsoft.com/office/drawing/2014/main" id="{F0EE1C83-3098-4898-9A76-42662C4A8DEA}"/>
              </a:ext>
            </a:extLst>
          </p:cNvPr>
          <p:cNvSpPr/>
          <p:nvPr/>
        </p:nvSpPr>
        <p:spPr>
          <a:xfrm>
            <a:off x="9730439" y="4918908"/>
            <a:ext cx="1120509" cy="480131"/>
          </a:xfrm>
          <a:prstGeom prst="rect">
            <a:avLst/>
          </a:prstGeom>
        </p:spPr>
        <p:txBody>
          <a:bodyPr wrap="square">
            <a:spAutoFit/>
          </a:bodyPr>
          <a:lstStyle/>
          <a:p>
            <a:pPr lvl="0" algn="ctr">
              <a:lnSpc>
                <a:spcPct val="90000"/>
              </a:lnSpc>
              <a:buClr>
                <a:schemeClr val="dk1"/>
              </a:buClr>
              <a:buSzPts val="1900"/>
            </a:pPr>
            <a:r>
              <a:rPr lang="en-US" dirty="0">
                <a:solidFill>
                  <a:schemeClr val="bg1"/>
                </a:solidFill>
                <a:latin typeface="Calibri"/>
                <a:cs typeface="Calibri"/>
                <a:sym typeface="Calibri"/>
              </a:rPr>
              <a:t>Atmospheric Boundary</a:t>
            </a:r>
          </a:p>
        </p:txBody>
      </p:sp>
      <p:sp>
        <p:nvSpPr>
          <p:cNvPr id="19" name="Rectangle 18">
            <a:extLst>
              <a:ext uri="{FF2B5EF4-FFF2-40B4-BE49-F238E27FC236}">
                <a16:creationId xmlns:a16="http://schemas.microsoft.com/office/drawing/2014/main" id="{0889121B-D02C-4EC7-8EAE-C1D98ACEC52A}"/>
              </a:ext>
            </a:extLst>
          </p:cNvPr>
          <p:cNvSpPr/>
          <p:nvPr/>
        </p:nvSpPr>
        <p:spPr>
          <a:xfrm>
            <a:off x="8527951" y="1793850"/>
            <a:ext cx="1259305" cy="480131"/>
          </a:xfrm>
          <a:prstGeom prst="rect">
            <a:avLst/>
          </a:prstGeom>
        </p:spPr>
        <p:txBody>
          <a:bodyPr wrap="square">
            <a:spAutoFit/>
          </a:bodyPr>
          <a:lstStyle/>
          <a:p>
            <a:pPr lvl="0" algn="ctr">
              <a:lnSpc>
                <a:spcPct val="90000"/>
              </a:lnSpc>
              <a:buClr>
                <a:schemeClr val="dk1"/>
              </a:buClr>
              <a:buSzPts val="1900"/>
            </a:pPr>
            <a:r>
              <a:rPr lang="en-US" dirty="0">
                <a:solidFill>
                  <a:schemeClr val="bg1"/>
                </a:solidFill>
                <a:latin typeface="Calibri"/>
                <a:cs typeface="Calibri"/>
                <a:sym typeface="Calibri"/>
              </a:rPr>
              <a:t>Atmospheric Gravity Waves</a:t>
            </a:r>
          </a:p>
        </p:txBody>
      </p:sp>
      <p:sp>
        <p:nvSpPr>
          <p:cNvPr id="20" name="Rectangle 19">
            <a:extLst>
              <a:ext uri="{FF2B5EF4-FFF2-40B4-BE49-F238E27FC236}">
                <a16:creationId xmlns:a16="http://schemas.microsoft.com/office/drawing/2014/main" id="{1CAA8D88-F848-4404-85F7-760A914A174E}"/>
              </a:ext>
            </a:extLst>
          </p:cNvPr>
          <p:cNvSpPr/>
          <p:nvPr/>
        </p:nvSpPr>
        <p:spPr>
          <a:xfrm>
            <a:off x="2874178" y="5858968"/>
            <a:ext cx="1013418" cy="286232"/>
          </a:xfrm>
          <a:prstGeom prst="rect">
            <a:avLst/>
          </a:prstGeom>
        </p:spPr>
        <p:txBody>
          <a:bodyPr wrap="none">
            <a:spAutoFit/>
          </a:bodyPr>
          <a:lstStyle/>
          <a:p>
            <a:pPr lvl="0" algn="ctr">
              <a:lnSpc>
                <a:spcPct val="90000"/>
              </a:lnSpc>
              <a:buClr>
                <a:schemeClr val="dk1"/>
              </a:buClr>
              <a:buSzPts val="1900"/>
            </a:pPr>
            <a:r>
              <a:rPr lang="en-US" dirty="0">
                <a:solidFill>
                  <a:schemeClr val="bg1"/>
                </a:solidFill>
                <a:latin typeface="Calibri"/>
                <a:cs typeface="Calibri"/>
                <a:sym typeface="Calibri"/>
              </a:rPr>
              <a:t>Surfactants</a:t>
            </a:r>
          </a:p>
        </p:txBody>
      </p:sp>
      <p:sp>
        <p:nvSpPr>
          <p:cNvPr id="21" name="Rectangle 20">
            <a:extLst>
              <a:ext uri="{FF2B5EF4-FFF2-40B4-BE49-F238E27FC236}">
                <a16:creationId xmlns:a16="http://schemas.microsoft.com/office/drawing/2014/main" id="{2F804C69-E6C6-45C7-873A-173B45962777}"/>
              </a:ext>
            </a:extLst>
          </p:cNvPr>
          <p:cNvSpPr/>
          <p:nvPr/>
        </p:nvSpPr>
        <p:spPr>
          <a:xfrm>
            <a:off x="4836695" y="1615227"/>
            <a:ext cx="1259305" cy="480131"/>
          </a:xfrm>
          <a:prstGeom prst="rect">
            <a:avLst/>
          </a:prstGeom>
        </p:spPr>
        <p:txBody>
          <a:bodyPr wrap="square">
            <a:spAutoFit/>
          </a:bodyPr>
          <a:lstStyle/>
          <a:p>
            <a:pPr lvl="0" algn="ctr">
              <a:lnSpc>
                <a:spcPct val="90000"/>
              </a:lnSpc>
              <a:buClr>
                <a:schemeClr val="dk1"/>
              </a:buClr>
              <a:buSzPts val="1900"/>
            </a:pPr>
            <a:r>
              <a:rPr lang="en-US" dirty="0">
                <a:solidFill>
                  <a:schemeClr val="bg1"/>
                </a:solidFill>
                <a:latin typeface="Calibri"/>
                <a:cs typeface="Calibri"/>
                <a:sym typeface="Calibri"/>
              </a:rPr>
              <a:t>Atmospheric Gravity Waves</a:t>
            </a:r>
          </a:p>
        </p:txBody>
      </p:sp>
      <p:sp>
        <p:nvSpPr>
          <p:cNvPr id="23" name="Rectangle 22">
            <a:extLst>
              <a:ext uri="{FF2B5EF4-FFF2-40B4-BE49-F238E27FC236}">
                <a16:creationId xmlns:a16="http://schemas.microsoft.com/office/drawing/2014/main" id="{DC6F3CD5-6ED0-4E4E-B9AB-674EFBEFE2FD}"/>
              </a:ext>
            </a:extLst>
          </p:cNvPr>
          <p:cNvSpPr/>
          <p:nvPr/>
        </p:nvSpPr>
        <p:spPr>
          <a:xfrm>
            <a:off x="6909843" y="5750503"/>
            <a:ext cx="1120509" cy="480131"/>
          </a:xfrm>
          <a:prstGeom prst="rect">
            <a:avLst/>
          </a:prstGeom>
        </p:spPr>
        <p:txBody>
          <a:bodyPr wrap="square">
            <a:spAutoFit/>
          </a:bodyPr>
          <a:lstStyle/>
          <a:p>
            <a:pPr lvl="0" algn="ctr">
              <a:lnSpc>
                <a:spcPct val="90000"/>
              </a:lnSpc>
              <a:buClr>
                <a:schemeClr val="dk1"/>
              </a:buClr>
              <a:buSzPts val="1900"/>
            </a:pPr>
            <a:r>
              <a:rPr lang="en-US" dirty="0">
                <a:solidFill>
                  <a:schemeClr val="bg1"/>
                </a:solidFill>
                <a:latin typeface="Calibri"/>
                <a:cs typeface="Calibri"/>
                <a:sym typeface="Calibri"/>
              </a:rPr>
              <a:t>Current Boundary</a:t>
            </a:r>
          </a:p>
        </p:txBody>
      </p:sp>
      <p:pic>
        <p:nvPicPr>
          <p:cNvPr id="3" name="Recorded Sound">
            <a:hlinkClick r:id="" action="ppaction://media"/>
            <a:extLst>
              <a:ext uri="{FF2B5EF4-FFF2-40B4-BE49-F238E27FC236}">
                <a16:creationId xmlns:a16="http://schemas.microsoft.com/office/drawing/2014/main" id="{0E821419-6522-48D6-8613-3BB61EEC633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1436598244"/>
      </p:ext>
    </p:extLst>
  </p:cSld>
  <p:clrMapOvr>
    <a:masterClrMapping/>
  </p:clrMapOvr>
  <mc:AlternateContent xmlns:mc="http://schemas.openxmlformats.org/markup-compatibility/2006" xmlns:p14="http://schemas.microsoft.com/office/powerpoint/2010/main">
    <mc:Choice Requires="p14">
      <p:transition spd="slow" p14:dur="2000" advTm="11956"/>
    </mc:Choice>
    <mc:Fallback xmlns="">
      <p:transition spd="slow" advTm="119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33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117" objId="3"/>
        <p14:stopEvt time="11956" objId="3"/>
      </p14:showEvtLst>
    </p:ext>
  </p:extLs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32"/>
        <p:cNvGrpSpPr/>
        <p:nvPr/>
      </p:nvGrpSpPr>
      <p:grpSpPr>
        <a:xfrm>
          <a:off x="0" y="0"/>
          <a:ext cx="0" cy="0"/>
          <a:chOff x="0" y="0"/>
          <a:chExt cx="0" cy="0"/>
        </a:xfrm>
      </p:grpSpPr>
      <p:sp>
        <p:nvSpPr>
          <p:cNvPr id="533" name="Google Shape;533;p57"/>
          <p:cNvSpPr txBox="1">
            <a:spLocks noGrp="1"/>
          </p:cNvSpPr>
          <p:nvPr>
            <p:ph type="title"/>
          </p:nvPr>
        </p:nvSpPr>
        <p:spPr>
          <a:xfrm>
            <a:off x="639829" y="219471"/>
            <a:ext cx="11069571" cy="314028"/>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2E6191"/>
              </a:buClr>
              <a:buSzPts val="1400"/>
              <a:buFont typeface="Arial"/>
              <a:buNone/>
            </a:pPr>
            <a:r>
              <a:rPr lang="en-US"/>
              <a:t>References and other online </a:t>
            </a:r>
            <a:r>
              <a:rPr lang="en-U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rPr>
              <a:t>site</a:t>
            </a:r>
            <a:r>
              <a:rPr lang="en-US"/>
              <a:t>s for imagery and information</a:t>
            </a:r>
            <a:endParaRPr/>
          </a:p>
        </p:txBody>
      </p:sp>
      <p:sp>
        <p:nvSpPr>
          <p:cNvPr id="534" name="Google Shape;534;p57"/>
          <p:cNvSpPr txBox="1">
            <a:spLocks noGrp="1"/>
          </p:cNvSpPr>
          <p:nvPr>
            <p:ph type="body" idx="1"/>
          </p:nvPr>
        </p:nvSpPr>
        <p:spPr>
          <a:xfrm>
            <a:off x="3670300" y="1007531"/>
            <a:ext cx="8204200" cy="4940831"/>
          </a:xfrm>
          <a:prstGeom prst="rect">
            <a:avLst/>
          </a:prstGeom>
          <a:noFill/>
          <a:ln>
            <a:noFill/>
          </a:ln>
        </p:spPr>
        <p:txBody>
          <a:bodyPr spcFirstLastPara="1" wrap="square" lIns="0" tIns="0" rIns="0" bIns="0" anchor="t" anchorCtr="0">
            <a:noAutofit/>
          </a:bodyPr>
          <a:lstStyle/>
          <a:p>
            <a:pPr marL="457200" marR="0" lvl="0" indent="-228600" algn="l" rtl="0">
              <a:lnSpc>
                <a:spcPct val="90000"/>
              </a:lnSpc>
              <a:spcBef>
                <a:spcPts val="0"/>
              </a:spcBef>
              <a:spcAft>
                <a:spcPts val="0"/>
              </a:spcAft>
              <a:buClr>
                <a:schemeClr val="dk1"/>
              </a:buClr>
              <a:buSzPts val="1400"/>
              <a:buNone/>
            </a:pPr>
            <a:r>
              <a:rPr lang="en-US" dirty="0"/>
              <a:t>NOAA STAR SAR Ocean Surface Winds  </a:t>
            </a:r>
            <a:endParaRPr dirty="0"/>
          </a:p>
          <a:p>
            <a:pPr marL="457200" marR="0" lvl="0" indent="-228600" algn="l" rtl="0">
              <a:lnSpc>
                <a:spcPct val="90000"/>
              </a:lnSpc>
              <a:spcBef>
                <a:spcPts val="0"/>
              </a:spcBef>
              <a:spcAft>
                <a:spcPts val="0"/>
              </a:spcAft>
              <a:buClr>
                <a:schemeClr val="dk1"/>
              </a:buClr>
              <a:buSzPts val="1400"/>
              <a:buNone/>
            </a:pPr>
            <a:r>
              <a:rPr lang="en-US" dirty="0"/>
              <a:t>Sentinel-1:</a:t>
            </a:r>
            <a:endParaRPr dirty="0"/>
          </a:p>
          <a:p>
            <a:pPr marL="457200" marR="0" lvl="0" indent="-228600" algn="l" rtl="0">
              <a:lnSpc>
                <a:spcPct val="90000"/>
              </a:lnSpc>
              <a:spcBef>
                <a:spcPts val="0"/>
              </a:spcBef>
              <a:spcAft>
                <a:spcPts val="0"/>
              </a:spcAft>
              <a:buClr>
                <a:schemeClr val="dk1"/>
              </a:buClr>
              <a:buSzPts val="1400"/>
              <a:buNone/>
            </a:pPr>
            <a:r>
              <a:rPr lang="en-US" dirty="0"/>
              <a:t>	https://www.star.nesdis.noaa.gov/socd/mecb/sar/sarwinds_s1.php</a:t>
            </a:r>
            <a:endParaRPr dirty="0"/>
          </a:p>
          <a:p>
            <a:pPr marL="457200" marR="0" lvl="0" indent="-228600" algn="l" rtl="0">
              <a:lnSpc>
                <a:spcPct val="90000"/>
              </a:lnSpc>
              <a:spcBef>
                <a:spcPts val="0"/>
              </a:spcBef>
              <a:spcAft>
                <a:spcPts val="0"/>
              </a:spcAft>
              <a:buClr>
                <a:schemeClr val="dk1"/>
              </a:buClr>
              <a:buSzPts val="1400"/>
              <a:buNone/>
            </a:pPr>
            <a:r>
              <a:rPr lang="en-US" dirty="0"/>
              <a:t>Radarsat-2 and </a:t>
            </a:r>
            <a:r>
              <a:rPr lang="en-US" dirty="0" err="1"/>
              <a:t>Radarsat</a:t>
            </a:r>
            <a:r>
              <a:rPr lang="en-US" dirty="0"/>
              <a:t> Constellation Mission (RCM):</a:t>
            </a:r>
            <a:endParaRPr dirty="0"/>
          </a:p>
          <a:p>
            <a:pPr marL="457200" marR="0" lvl="0" indent="-228600" algn="l" rtl="0">
              <a:lnSpc>
                <a:spcPct val="90000"/>
              </a:lnSpc>
              <a:spcBef>
                <a:spcPts val="0"/>
              </a:spcBef>
              <a:spcAft>
                <a:spcPts val="0"/>
              </a:spcAft>
              <a:buClr>
                <a:schemeClr val="dk1"/>
              </a:buClr>
              <a:buSzPts val="1400"/>
              <a:buNone/>
            </a:pPr>
            <a:r>
              <a:rPr lang="en-US" dirty="0"/>
              <a:t>	https://www.star.nesdis.noaa.gov/socd/mecb/sar/sarwinds_rcm_rs2.php</a:t>
            </a:r>
            <a:endParaRPr dirty="0"/>
          </a:p>
          <a:p>
            <a:pPr marL="457200" marR="0" lvl="0" indent="-228600" algn="l" rtl="0">
              <a:lnSpc>
                <a:spcPct val="90000"/>
              </a:lnSpc>
              <a:spcBef>
                <a:spcPts val="0"/>
              </a:spcBef>
              <a:spcAft>
                <a:spcPts val="0"/>
              </a:spcAft>
              <a:buClr>
                <a:schemeClr val="dk1"/>
              </a:buClr>
              <a:buSzPts val="1400"/>
              <a:buNone/>
            </a:pPr>
            <a:endParaRPr dirty="0"/>
          </a:p>
          <a:p>
            <a:pPr marL="457200" marR="0" lvl="0" indent="-228600" algn="l" rtl="0">
              <a:lnSpc>
                <a:spcPct val="90000"/>
              </a:lnSpc>
              <a:spcBef>
                <a:spcPts val="0"/>
              </a:spcBef>
              <a:spcAft>
                <a:spcPts val="0"/>
              </a:spcAft>
              <a:buClr>
                <a:schemeClr val="dk1"/>
              </a:buClr>
              <a:buSzPts val="1400"/>
              <a:buNone/>
            </a:pPr>
            <a:r>
              <a:rPr lang="en-US" dirty="0"/>
              <a:t>SAR Marine Users Manual (https://www.sarusersmanual.com)</a:t>
            </a:r>
            <a:endParaRPr dirty="0"/>
          </a:p>
          <a:p>
            <a:pPr marL="457200" lvl="0" indent="-228600" algn="l" rtl="0">
              <a:lnSpc>
                <a:spcPct val="90000"/>
              </a:lnSpc>
              <a:spcBef>
                <a:spcPts val="0"/>
              </a:spcBef>
              <a:spcAft>
                <a:spcPts val="0"/>
              </a:spcAft>
              <a:buSzPts val="1400"/>
              <a:buNone/>
            </a:pPr>
            <a:r>
              <a:rPr lang="en-US" sz="1800" dirty="0"/>
              <a:t>Part I. 	  Background</a:t>
            </a:r>
            <a:endParaRPr dirty="0"/>
          </a:p>
          <a:p>
            <a:pPr marL="457200" lvl="0" indent="-228600" algn="l" rtl="0">
              <a:lnSpc>
                <a:spcPct val="90000"/>
              </a:lnSpc>
              <a:spcBef>
                <a:spcPts val="0"/>
              </a:spcBef>
              <a:spcAft>
                <a:spcPts val="0"/>
              </a:spcAft>
              <a:buSzPts val="1400"/>
              <a:buNone/>
            </a:pPr>
            <a:r>
              <a:rPr lang="en-US" sz="1800" dirty="0"/>
              <a:t>Part II. 	  Oceanic Measurements</a:t>
            </a:r>
            <a:endParaRPr dirty="0"/>
          </a:p>
          <a:p>
            <a:pPr marL="457200" lvl="0" indent="-228600" algn="l" rtl="0">
              <a:lnSpc>
                <a:spcPct val="90000"/>
              </a:lnSpc>
              <a:spcBef>
                <a:spcPts val="0"/>
              </a:spcBef>
              <a:spcAft>
                <a:spcPts val="0"/>
              </a:spcAft>
              <a:buSzPts val="1400"/>
              <a:buNone/>
            </a:pPr>
            <a:r>
              <a:rPr lang="en-US" sz="1800" dirty="0"/>
              <a:t>Part III.  Atmospheric Boundary Layer Measurements</a:t>
            </a:r>
            <a:endParaRPr sz="1800" dirty="0"/>
          </a:p>
          <a:p>
            <a:pPr marL="457200" lvl="0" indent="-228600" algn="l" rtl="0">
              <a:lnSpc>
                <a:spcPct val="90000"/>
              </a:lnSpc>
              <a:spcBef>
                <a:spcPts val="0"/>
              </a:spcBef>
              <a:spcAft>
                <a:spcPts val="0"/>
              </a:spcAft>
              <a:buSzPts val="1400"/>
              <a:buNone/>
            </a:pPr>
            <a:r>
              <a:rPr lang="en-US" sz="1800" dirty="0"/>
              <a:t>Part IV.  Sea Ice Observations</a:t>
            </a:r>
            <a:endParaRPr dirty="0"/>
          </a:p>
          <a:p>
            <a:pPr marL="457200" marR="0" lvl="0" indent="-228600" algn="l" rtl="0">
              <a:lnSpc>
                <a:spcPct val="90000"/>
              </a:lnSpc>
              <a:spcBef>
                <a:spcPts val="0"/>
              </a:spcBef>
              <a:spcAft>
                <a:spcPts val="0"/>
              </a:spcAft>
              <a:buClr>
                <a:schemeClr val="dk1"/>
              </a:buClr>
              <a:buSzPts val="1400"/>
              <a:buNone/>
            </a:pPr>
            <a:endParaRPr dirty="0"/>
          </a:p>
          <a:p>
            <a:pPr marL="457200" marR="0" lvl="0" indent="-228600" algn="l" rtl="0">
              <a:lnSpc>
                <a:spcPct val="90000"/>
              </a:lnSpc>
              <a:spcBef>
                <a:spcPts val="0"/>
              </a:spcBef>
              <a:spcAft>
                <a:spcPts val="0"/>
              </a:spcAft>
              <a:buClr>
                <a:schemeClr val="dk1"/>
              </a:buClr>
              <a:buSzPts val="1400"/>
              <a:buNone/>
            </a:pPr>
            <a:r>
              <a:rPr lang="en-US" dirty="0"/>
              <a:t>ESA Ocean Virtual Laboratory  (Sentinel-1)</a:t>
            </a:r>
            <a:endParaRPr dirty="0"/>
          </a:p>
          <a:p>
            <a:pPr marL="457200" marR="0" lvl="0" indent="-228600" algn="l" rtl="0">
              <a:lnSpc>
                <a:spcPct val="90000"/>
              </a:lnSpc>
              <a:spcBef>
                <a:spcPts val="0"/>
              </a:spcBef>
              <a:spcAft>
                <a:spcPts val="0"/>
              </a:spcAft>
              <a:buClr>
                <a:schemeClr val="dk1"/>
              </a:buClr>
              <a:buSzPts val="1400"/>
              <a:buNone/>
            </a:pPr>
            <a:r>
              <a:rPr lang="en-US" u="sng" dirty="0">
                <a:solidFill>
                  <a:schemeClr val="hlink"/>
                </a:solidFill>
                <a:hlinkClick r:id="rId5"/>
              </a:rPr>
              <a:t>https://ovl.oceandatalab.com</a:t>
            </a:r>
            <a:endParaRPr dirty="0"/>
          </a:p>
          <a:p>
            <a:pPr marL="457200" marR="0" lvl="0" indent="-228600" algn="l" rtl="0">
              <a:lnSpc>
                <a:spcPct val="90000"/>
              </a:lnSpc>
              <a:spcBef>
                <a:spcPts val="0"/>
              </a:spcBef>
              <a:spcAft>
                <a:spcPts val="0"/>
              </a:spcAft>
              <a:buClr>
                <a:schemeClr val="dk1"/>
              </a:buClr>
              <a:buSzPts val="1400"/>
              <a:buNone/>
            </a:pPr>
            <a:endParaRPr dirty="0"/>
          </a:p>
          <a:p>
            <a:pPr marL="457200" marR="0" lvl="0" indent="-228600" algn="l" rtl="0">
              <a:lnSpc>
                <a:spcPct val="90000"/>
              </a:lnSpc>
              <a:spcBef>
                <a:spcPts val="0"/>
              </a:spcBef>
              <a:spcAft>
                <a:spcPts val="0"/>
              </a:spcAft>
              <a:buClr>
                <a:schemeClr val="dk1"/>
              </a:buClr>
              <a:buSzPts val="1400"/>
              <a:buNone/>
            </a:pPr>
            <a:r>
              <a:rPr lang="en-US" dirty="0"/>
              <a:t>Cooperative Institute for Meteorological Satellite Studies (CIMSS)</a:t>
            </a:r>
            <a:endParaRPr dirty="0"/>
          </a:p>
          <a:p>
            <a:pPr marL="457200" marR="0" lvl="0" indent="-228600" algn="l" rtl="0">
              <a:lnSpc>
                <a:spcPct val="90000"/>
              </a:lnSpc>
              <a:spcBef>
                <a:spcPts val="0"/>
              </a:spcBef>
              <a:spcAft>
                <a:spcPts val="0"/>
              </a:spcAft>
              <a:buClr>
                <a:schemeClr val="dk1"/>
              </a:buClr>
              <a:buSzPts val="1400"/>
              <a:buNone/>
            </a:pPr>
            <a:r>
              <a:rPr lang="en-US" dirty="0"/>
              <a:t>Satellite Blog </a:t>
            </a:r>
            <a:endParaRPr u="sng" dirty="0">
              <a:solidFill>
                <a:schemeClr val="hlink"/>
              </a:solidFill>
              <a:hlinkClick r:id="rId6"/>
            </a:endParaRPr>
          </a:p>
          <a:p>
            <a:pPr marL="457200" marR="0" lvl="0" indent="-228600" algn="l" rtl="0">
              <a:lnSpc>
                <a:spcPct val="90000"/>
              </a:lnSpc>
              <a:spcBef>
                <a:spcPts val="0"/>
              </a:spcBef>
              <a:spcAft>
                <a:spcPts val="0"/>
              </a:spcAft>
              <a:buClr>
                <a:schemeClr val="dk1"/>
              </a:buClr>
              <a:buSzPts val="1400"/>
              <a:buNone/>
            </a:pPr>
            <a:r>
              <a:rPr lang="en-US" u="sng" dirty="0">
                <a:solidFill>
                  <a:schemeClr val="hlink"/>
                </a:solidFill>
                <a:hlinkClick r:id="rId6"/>
              </a:rPr>
              <a:t>https://cimss.ssec.wisc.edu/satellite-blog/</a:t>
            </a:r>
            <a:endParaRPr dirty="0"/>
          </a:p>
        </p:txBody>
      </p:sp>
      <p:pic>
        <p:nvPicPr>
          <p:cNvPr id="535" name="Google Shape;535;p57"/>
          <p:cNvPicPr preferRelativeResize="0"/>
          <p:nvPr/>
        </p:nvPicPr>
        <p:blipFill rotWithShape="1">
          <a:blip r:embed="rId7">
            <a:alphaModFix/>
          </a:blip>
          <a:srcRect/>
          <a:stretch/>
        </p:blipFill>
        <p:spPr>
          <a:xfrm>
            <a:off x="309419" y="1121833"/>
            <a:ext cx="2981436" cy="4047068"/>
          </a:xfrm>
          <a:prstGeom prst="rect">
            <a:avLst/>
          </a:prstGeom>
          <a:noFill/>
          <a:ln>
            <a:noFill/>
          </a:ln>
        </p:spPr>
      </p:pic>
      <p:pic>
        <p:nvPicPr>
          <p:cNvPr id="2" name="Recorded Sound">
            <a:hlinkClick r:id="" action="ppaction://media"/>
            <a:extLst>
              <a:ext uri="{FF2B5EF4-FFF2-40B4-BE49-F238E27FC236}">
                <a16:creationId xmlns:a16="http://schemas.microsoft.com/office/drawing/2014/main" id="{7D1F5AEC-6738-4E47-83E9-798D1A1A77C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851525" y="3184525"/>
            <a:ext cx="487363" cy="48736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3323"/>
    </mc:Choice>
    <mc:Fallback xmlns="">
      <p:transition spd="slow" advTm="533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317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117" objId="2"/>
        <p14:stopEvt time="53323" objId="2"/>
      </p14:showEvtLst>
    </p:ext>
  </p:extLs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22"/>
        <p:cNvGrpSpPr/>
        <p:nvPr/>
      </p:nvGrpSpPr>
      <p:grpSpPr>
        <a:xfrm>
          <a:off x="0" y="0"/>
          <a:ext cx="0" cy="0"/>
          <a:chOff x="0" y="0"/>
          <a:chExt cx="0" cy="0"/>
        </a:xfrm>
      </p:grpSpPr>
      <p:sp>
        <p:nvSpPr>
          <p:cNvPr id="523" name="Google Shape;523;p58"/>
          <p:cNvSpPr txBox="1">
            <a:spLocks noGrp="1"/>
          </p:cNvSpPr>
          <p:nvPr>
            <p:ph type="title"/>
          </p:nvPr>
        </p:nvSpPr>
        <p:spPr>
          <a:xfrm>
            <a:off x="639829" y="219471"/>
            <a:ext cx="7521127" cy="314028"/>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2E6191"/>
              </a:buClr>
              <a:buSzPts val="1400"/>
              <a:buFont typeface="Arial"/>
              <a:buNone/>
            </a:pPr>
            <a:r>
              <a:rPr lang="en-US"/>
              <a:t>CoastWatch Data Portal</a:t>
            </a:r>
            <a:endParaRPr/>
          </a:p>
        </p:txBody>
      </p:sp>
      <p:sp>
        <p:nvSpPr>
          <p:cNvPr id="524" name="Google Shape;524;p58"/>
          <p:cNvSpPr txBox="1">
            <a:spLocks noGrp="1"/>
          </p:cNvSpPr>
          <p:nvPr>
            <p:ph type="body" idx="1"/>
          </p:nvPr>
        </p:nvSpPr>
        <p:spPr>
          <a:xfrm>
            <a:off x="203208" y="1282700"/>
            <a:ext cx="4035417" cy="1979613"/>
          </a:xfrm>
          <a:prstGeom prst="rect">
            <a:avLst/>
          </a:prstGeom>
          <a:noFill/>
          <a:ln>
            <a:noFill/>
          </a:ln>
        </p:spPr>
        <p:txBody>
          <a:bodyPr spcFirstLastPara="1" wrap="square" lIns="0" tIns="0" rIns="0" bIns="0" anchor="t" anchorCtr="0">
            <a:noAutofit/>
          </a:bodyPr>
          <a:lstStyle/>
          <a:p>
            <a:pPr marL="457200" marR="0" lvl="0" indent="-317500" algn="l" rtl="0">
              <a:lnSpc>
                <a:spcPct val="90000"/>
              </a:lnSpc>
              <a:spcBef>
                <a:spcPts val="0"/>
              </a:spcBef>
              <a:spcAft>
                <a:spcPts val="0"/>
              </a:spcAft>
              <a:buSzPts val="1400"/>
              <a:buChar char="●"/>
            </a:pPr>
            <a:r>
              <a:rPr lang="en-US"/>
              <a:t>Contains Sentinel-1 100m NRCS PNG/NetCDF files since  October 2018.   The data are principally over the US EEZ (including Alaska and Hawaii) but also extend over the Caribbean and North Atlantic</a:t>
            </a:r>
            <a:endParaRPr/>
          </a:p>
          <a:p>
            <a:pPr marL="457200" marR="0" lvl="0" indent="0" algn="l" rtl="0">
              <a:lnSpc>
                <a:spcPct val="90000"/>
              </a:lnSpc>
              <a:spcBef>
                <a:spcPts val="0"/>
              </a:spcBef>
              <a:spcAft>
                <a:spcPts val="0"/>
              </a:spcAft>
              <a:buNone/>
            </a:pPr>
            <a:endParaRPr/>
          </a:p>
          <a:p>
            <a:pPr marL="457200" marR="0" lvl="0" indent="-317500" algn="l" rtl="0">
              <a:lnSpc>
                <a:spcPct val="90000"/>
              </a:lnSpc>
              <a:spcBef>
                <a:spcPts val="0"/>
              </a:spcBef>
              <a:spcAft>
                <a:spcPts val="0"/>
              </a:spcAft>
              <a:buSzPts val="1400"/>
              <a:buChar char="●"/>
            </a:pPr>
            <a:r>
              <a:rPr lang="en-US"/>
              <a:t>Most of the imagery presented should be available.</a:t>
            </a:r>
            <a:endParaRPr/>
          </a:p>
          <a:p>
            <a:pPr marL="457200" marR="0" lvl="0" indent="0" algn="l" rtl="0">
              <a:lnSpc>
                <a:spcPct val="90000"/>
              </a:lnSpc>
              <a:spcBef>
                <a:spcPts val="0"/>
              </a:spcBef>
              <a:spcAft>
                <a:spcPts val="0"/>
              </a:spcAft>
              <a:buNone/>
            </a:pPr>
            <a:endParaRPr/>
          </a:p>
          <a:p>
            <a:pPr marL="457200" marR="0" lvl="0" indent="-317500" algn="l" rtl="0">
              <a:lnSpc>
                <a:spcPct val="90000"/>
              </a:lnSpc>
              <a:spcBef>
                <a:spcPts val="0"/>
              </a:spcBef>
              <a:spcAft>
                <a:spcPts val="0"/>
              </a:spcAft>
              <a:buSzPts val="1400"/>
              <a:buChar char="●"/>
            </a:pPr>
            <a:r>
              <a:rPr lang="en-US"/>
              <a:t>Search</a:t>
            </a:r>
            <a:br>
              <a:rPr lang="en-US"/>
            </a:br>
            <a:r>
              <a:rPr lang="en-US"/>
              <a:t>L1/L2-&gt;S1A NRCS or S1B NRCS</a:t>
            </a:r>
            <a:endParaRPr/>
          </a:p>
        </p:txBody>
      </p:sp>
      <p:pic>
        <p:nvPicPr>
          <p:cNvPr id="525" name="Google Shape;525;p58"/>
          <p:cNvPicPr preferRelativeResize="0"/>
          <p:nvPr/>
        </p:nvPicPr>
        <p:blipFill rotWithShape="1">
          <a:blip r:embed="rId5">
            <a:alphaModFix/>
          </a:blip>
          <a:srcRect/>
          <a:stretch/>
        </p:blipFill>
        <p:spPr>
          <a:xfrm>
            <a:off x="4394200" y="687109"/>
            <a:ext cx="7537450" cy="5539066"/>
          </a:xfrm>
          <a:prstGeom prst="rect">
            <a:avLst/>
          </a:prstGeom>
          <a:noFill/>
          <a:ln>
            <a:noFill/>
          </a:ln>
        </p:spPr>
      </p:pic>
      <p:sp>
        <p:nvSpPr>
          <p:cNvPr id="526" name="Google Shape;526;p58"/>
          <p:cNvSpPr/>
          <p:nvPr/>
        </p:nvSpPr>
        <p:spPr>
          <a:xfrm>
            <a:off x="0" y="4697512"/>
            <a:ext cx="4315605"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Calibri"/>
                <a:ea typeface="Calibri"/>
                <a:cs typeface="Calibri"/>
                <a:sym typeface="Calibri"/>
              </a:rPr>
              <a:t>https://coastwatch.noaa.gov/cw_html/cwViewer.html</a:t>
            </a:r>
            <a:endParaRPr sz="1400" b="0" i="0" u="none" strike="noStrike" cap="none">
              <a:solidFill>
                <a:srgbClr val="000000"/>
              </a:solidFill>
              <a:latin typeface="Calibri"/>
              <a:ea typeface="Calibri"/>
              <a:cs typeface="Calibri"/>
              <a:sym typeface="Calibri"/>
            </a:endParaRPr>
          </a:p>
        </p:txBody>
      </p:sp>
      <p:sp>
        <p:nvSpPr>
          <p:cNvPr id="527" name="Google Shape;527;p58"/>
          <p:cNvSpPr/>
          <p:nvPr/>
        </p:nvSpPr>
        <p:spPr>
          <a:xfrm>
            <a:off x="4811712" y="2847042"/>
            <a:ext cx="1079500" cy="599142"/>
          </a:xfrm>
          <a:prstGeom prst="ellipse">
            <a:avLst/>
          </a:prstGeom>
          <a:noFill/>
          <a:ln w="25400" cap="flat" cmpd="sng">
            <a:solidFill>
              <a:srgbClr val="FFFF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528" name="Google Shape;528;p58"/>
          <p:cNvSpPr/>
          <p:nvPr/>
        </p:nvSpPr>
        <p:spPr>
          <a:xfrm>
            <a:off x="4394200" y="3873222"/>
            <a:ext cx="873125" cy="599142"/>
          </a:xfrm>
          <a:prstGeom prst="ellipse">
            <a:avLst/>
          </a:prstGeom>
          <a:noFill/>
          <a:ln w="25400" cap="flat" cmpd="sng">
            <a:solidFill>
              <a:srgbClr val="FFFF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2" name="Recorded Sound">
            <a:hlinkClick r:id="" action="ppaction://media"/>
            <a:extLst>
              <a:ext uri="{FF2B5EF4-FFF2-40B4-BE49-F238E27FC236}">
                <a16:creationId xmlns:a16="http://schemas.microsoft.com/office/drawing/2014/main" id="{FF75720B-AABB-43E7-80B2-A327B7461FB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51525" y="3184525"/>
            <a:ext cx="487363" cy="48736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1528"/>
    </mc:Choice>
    <mc:Fallback xmlns="">
      <p:transition spd="slow" advTm="315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35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117" objId="2"/>
        <p14:stopEvt time="31528" objId="2"/>
      </p14:showEvtLst>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g1d26fbfb8fc_7_57"/>
          <p:cNvSpPr txBox="1">
            <a:spLocks noGrp="1"/>
          </p:cNvSpPr>
          <p:nvPr>
            <p:ph type="body" idx="1"/>
          </p:nvPr>
        </p:nvSpPr>
        <p:spPr>
          <a:xfrm>
            <a:off x="6047528" y="1367723"/>
            <a:ext cx="4861500" cy="1777500"/>
          </a:xfrm>
          <a:prstGeom prst="rect">
            <a:avLst/>
          </a:prstGeom>
          <a:noFill/>
          <a:ln>
            <a:noFill/>
          </a:ln>
        </p:spPr>
        <p:txBody>
          <a:bodyPr spcFirstLastPara="1" wrap="square" lIns="91425" tIns="45700" rIns="91425" bIns="45700" anchor="t" anchorCtr="0">
            <a:noAutofit/>
          </a:bodyPr>
          <a:lstStyle/>
          <a:p>
            <a:pPr marL="0" lvl="0" indent="0" algn="l" rtl="0">
              <a:lnSpc>
                <a:spcPct val="110000"/>
              </a:lnSpc>
              <a:spcBef>
                <a:spcPts val="0"/>
              </a:spcBef>
              <a:spcAft>
                <a:spcPts val="0"/>
              </a:spcAft>
              <a:buClr>
                <a:schemeClr val="dk1"/>
              </a:buClr>
              <a:buSzPts val="2000"/>
              <a:buNone/>
            </a:pPr>
            <a:r>
              <a:rPr lang="en-US" sz="2000">
                <a:latin typeface="Arial Narrow"/>
                <a:ea typeface="Arial Narrow"/>
                <a:cs typeface="Arial Narrow"/>
                <a:sym typeface="Arial Narrow"/>
              </a:rPr>
              <a:t>Smooth surfaces scatter most of the radar energy away from the radar, so less signal is backscattered to the SAR antenna. </a:t>
            </a:r>
            <a:endParaRPr/>
          </a:p>
          <a:p>
            <a:pPr marL="0" lvl="0" indent="0" algn="l" rtl="0">
              <a:lnSpc>
                <a:spcPct val="110000"/>
              </a:lnSpc>
              <a:spcBef>
                <a:spcPts val="600"/>
              </a:spcBef>
              <a:spcAft>
                <a:spcPts val="0"/>
              </a:spcAft>
              <a:buClr>
                <a:schemeClr val="dk1"/>
              </a:buClr>
              <a:buSzPts val="2000"/>
              <a:buNone/>
            </a:pPr>
            <a:r>
              <a:rPr lang="en-US" sz="2000">
                <a:latin typeface="Arial Narrow"/>
                <a:ea typeface="Arial Narrow"/>
                <a:cs typeface="Arial Narrow"/>
                <a:sym typeface="Arial Narrow"/>
              </a:rPr>
              <a:t>These SAR images appear black. </a:t>
            </a:r>
            <a:endParaRPr sz="2000">
              <a:latin typeface="Arial Narrow"/>
              <a:ea typeface="Arial Narrow"/>
              <a:cs typeface="Arial Narrow"/>
              <a:sym typeface="Arial Narrow"/>
            </a:endParaRPr>
          </a:p>
        </p:txBody>
      </p:sp>
      <p:sp>
        <p:nvSpPr>
          <p:cNvPr id="142" name="Google Shape;142;g1d26fbfb8fc_7_57"/>
          <p:cNvSpPr/>
          <p:nvPr/>
        </p:nvSpPr>
        <p:spPr>
          <a:xfrm>
            <a:off x="0" y="6123950"/>
            <a:ext cx="12202200" cy="5232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400"/>
              <a:buFont typeface="Arial"/>
              <a:buNone/>
            </a:pPr>
            <a:r>
              <a:rPr lang="en-US" sz="1400" b="0" i="0" u="sng" strike="noStrike" cap="none">
                <a:solidFill>
                  <a:srgbClr val="000000"/>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Images from https://appliedsciences.nasa.gov/join-mission/training/english/arset-introduction-synthetic-aperture-radar</a:t>
            </a:r>
            <a:endParaRPr sz="1400" b="0" i="0" u="none" strike="noStrike" cap="none">
              <a:solidFill>
                <a:srgbClr val="000000"/>
              </a:solidFill>
              <a:latin typeface="Calibri"/>
              <a:ea typeface="Calibri"/>
              <a:cs typeface="Calibri"/>
              <a:sym typeface="Calibri"/>
            </a:endParaRPr>
          </a:p>
          <a:p>
            <a:pPr marL="0" marR="0" lvl="0" indent="0" algn="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143" name="Google Shape;143;g1d26fbfb8fc_7_57"/>
          <p:cNvSpPr txBox="1">
            <a:spLocks noGrp="1"/>
          </p:cNvSpPr>
          <p:nvPr>
            <p:ph type="title"/>
          </p:nvPr>
        </p:nvSpPr>
        <p:spPr>
          <a:xfrm>
            <a:off x="528298" y="11557"/>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1E4E79"/>
              </a:buClr>
              <a:buSzPts val="3200"/>
              <a:buFont typeface="Arial"/>
              <a:buNone/>
            </a:pPr>
            <a:r>
              <a:rPr lang="en-US">
                <a:latin typeface="Arial Narrow"/>
                <a:ea typeface="Arial Narrow"/>
                <a:cs typeface="Arial Narrow"/>
                <a:sym typeface="Arial Narrow"/>
              </a:rPr>
              <a:t>A radar measures the portion of the transmitter radar energy </a:t>
            </a:r>
            <a:br>
              <a:rPr lang="en-US">
                <a:latin typeface="Arial Narrow"/>
                <a:ea typeface="Arial Narrow"/>
                <a:cs typeface="Arial Narrow"/>
                <a:sym typeface="Arial Narrow"/>
              </a:rPr>
            </a:br>
            <a:r>
              <a:rPr lang="en-US">
                <a:latin typeface="Arial Narrow"/>
                <a:ea typeface="Arial Narrow"/>
                <a:cs typeface="Arial Narrow"/>
                <a:sym typeface="Arial Narrow"/>
              </a:rPr>
              <a:t>that is backscattered to the antenna</a:t>
            </a:r>
            <a:endParaRPr/>
          </a:p>
        </p:txBody>
      </p:sp>
      <p:sp>
        <p:nvSpPr>
          <p:cNvPr id="144" name="Google Shape;144;g1d26fbfb8fc_7_57"/>
          <p:cNvSpPr txBox="1"/>
          <p:nvPr/>
        </p:nvSpPr>
        <p:spPr>
          <a:xfrm>
            <a:off x="10160" y="5295217"/>
            <a:ext cx="12192000" cy="424800"/>
          </a:xfrm>
          <a:prstGeom prst="rect">
            <a:avLst/>
          </a:prstGeom>
          <a:noFill/>
          <a:ln>
            <a:noFill/>
          </a:ln>
        </p:spPr>
        <p:txBody>
          <a:bodyPr spcFirstLastPara="1" wrap="square" lIns="91425" tIns="45700" rIns="91425" bIns="45700" anchor="t" anchorCtr="0">
            <a:spAutoFit/>
          </a:bodyPr>
          <a:lstStyle/>
          <a:p>
            <a:pPr marL="0" marR="0" lvl="0" indent="0" algn="ctr" rtl="0">
              <a:lnSpc>
                <a:spcPct val="90000"/>
              </a:lnSpc>
              <a:spcBef>
                <a:spcPts val="0"/>
              </a:spcBef>
              <a:spcAft>
                <a:spcPts val="0"/>
              </a:spcAft>
              <a:buClr>
                <a:srgbClr val="000000"/>
              </a:buClr>
              <a:buSzPts val="2400"/>
              <a:buFont typeface="Arial"/>
              <a:buNone/>
            </a:pPr>
            <a:r>
              <a:rPr lang="en-US" sz="2400" b="1" i="0" u="none" strike="noStrike" cap="none">
                <a:solidFill>
                  <a:srgbClr val="000000"/>
                </a:solidFill>
                <a:latin typeface="Arial Narrow"/>
                <a:ea typeface="Arial Narrow"/>
                <a:cs typeface="Arial Narrow"/>
                <a:sym typeface="Arial Narrow"/>
              </a:rPr>
              <a:t>Normalized Radar Cross Section </a:t>
            </a:r>
            <a:r>
              <a:rPr lang="en-US" sz="2400" b="0" i="0" u="none" strike="noStrike" cap="none">
                <a:solidFill>
                  <a:srgbClr val="000000"/>
                </a:solidFill>
                <a:latin typeface="Arial Narrow"/>
                <a:ea typeface="Arial Narrow"/>
                <a:cs typeface="Arial Narrow"/>
                <a:sym typeface="Arial Narrow"/>
              </a:rPr>
              <a:t>(NRCS) is the measure of radar backscatter</a:t>
            </a:r>
            <a:endParaRPr sz="1400" b="0" i="0" u="none" strike="noStrike" cap="none">
              <a:solidFill>
                <a:srgbClr val="000000"/>
              </a:solidFill>
              <a:latin typeface="Calibri"/>
              <a:ea typeface="Calibri"/>
              <a:cs typeface="Calibri"/>
              <a:sym typeface="Calibri"/>
            </a:endParaRPr>
          </a:p>
        </p:txBody>
      </p:sp>
      <p:grpSp>
        <p:nvGrpSpPr>
          <p:cNvPr id="145" name="Google Shape;145;g1d26fbfb8fc_7_57"/>
          <p:cNvGrpSpPr/>
          <p:nvPr/>
        </p:nvGrpSpPr>
        <p:grpSpPr>
          <a:xfrm>
            <a:off x="883666" y="3206723"/>
            <a:ext cx="9546821" cy="1787288"/>
            <a:chOff x="786808" y="3648445"/>
            <a:chExt cx="9546821" cy="1787288"/>
          </a:xfrm>
        </p:grpSpPr>
        <p:pic>
          <p:nvPicPr>
            <p:cNvPr id="146" name="Google Shape;146;g1d26fbfb8fc_7_57"/>
            <p:cNvPicPr preferRelativeResize="0"/>
            <p:nvPr/>
          </p:nvPicPr>
          <p:blipFill rotWithShape="1">
            <a:blip r:embed="rId6">
              <a:alphaModFix/>
            </a:blip>
            <a:srcRect l="2132" t="55898"/>
            <a:stretch/>
          </p:blipFill>
          <p:spPr>
            <a:xfrm>
              <a:off x="786808" y="3648445"/>
              <a:ext cx="4390082" cy="1787288"/>
            </a:xfrm>
            <a:prstGeom prst="rect">
              <a:avLst/>
            </a:prstGeom>
            <a:noFill/>
            <a:ln>
              <a:noFill/>
            </a:ln>
          </p:spPr>
        </p:pic>
        <p:sp>
          <p:nvSpPr>
            <p:cNvPr id="147" name="Google Shape;147;g1d26fbfb8fc_7_57"/>
            <p:cNvSpPr txBox="1"/>
            <p:nvPr/>
          </p:nvSpPr>
          <p:spPr>
            <a:xfrm>
              <a:off x="6047529" y="4000991"/>
              <a:ext cx="4286100" cy="1401000"/>
            </a:xfrm>
            <a:prstGeom prst="rect">
              <a:avLst/>
            </a:prstGeom>
            <a:noFill/>
            <a:ln>
              <a:noFill/>
            </a:ln>
          </p:spPr>
          <p:txBody>
            <a:bodyPr spcFirstLastPara="1" wrap="square" lIns="91425" tIns="45700" rIns="91425" bIns="45700" anchor="t" anchorCtr="0">
              <a:noAutofit/>
            </a:bodyPr>
            <a:lstStyle/>
            <a:p>
              <a:pPr marL="0" marR="0" lvl="0" indent="0" algn="l" rtl="0">
                <a:lnSpc>
                  <a:spcPct val="110000"/>
                </a:lnSpc>
                <a:spcBef>
                  <a:spcPts val="0"/>
                </a:spcBef>
                <a:spcAft>
                  <a:spcPts val="0"/>
                </a:spcAft>
                <a:buClr>
                  <a:schemeClr val="dk1"/>
                </a:buClr>
                <a:buSzPts val="2000"/>
                <a:buFont typeface="Arial"/>
                <a:buNone/>
              </a:pPr>
              <a:r>
                <a:rPr lang="en-US" sz="2000" b="0" i="0" u="none" strike="noStrike" cap="none">
                  <a:solidFill>
                    <a:srgbClr val="262626"/>
                  </a:solidFill>
                  <a:latin typeface="Arial Narrow"/>
                  <a:ea typeface="Arial Narrow"/>
                  <a:cs typeface="Arial Narrow"/>
                  <a:sym typeface="Arial Narrow"/>
                </a:rPr>
                <a:t>Rough surfaces backscatter more the radar energy back to the SAR antenna. </a:t>
              </a:r>
              <a:endParaRPr sz="1400" b="0" i="0" u="none" strike="noStrike" cap="none">
                <a:solidFill>
                  <a:srgbClr val="000000"/>
                </a:solidFill>
                <a:latin typeface="Calibri"/>
                <a:ea typeface="Calibri"/>
                <a:cs typeface="Calibri"/>
                <a:sym typeface="Calibri"/>
              </a:endParaRPr>
            </a:p>
            <a:p>
              <a:pPr marL="0" marR="0" lvl="0" indent="0" algn="l" rtl="0">
                <a:lnSpc>
                  <a:spcPct val="110000"/>
                </a:lnSpc>
                <a:spcBef>
                  <a:spcPts val="600"/>
                </a:spcBef>
                <a:spcAft>
                  <a:spcPts val="0"/>
                </a:spcAft>
                <a:buClr>
                  <a:schemeClr val="dk1"/>
                </a:buClr>
                <a:buSzPts val="2000"/>
                <a:buFont typeface="Arial"/>
                <a:buNone/>
              </a:pPr>
              <a:r>
                <a:rPr lang="en-US" sz="2000" b="0" i="0" u="none" strike="noStrike" cap="none">
                  <a:solidFill>
                    <a:srgbClr val="262626"/>
                  </a:solidFill>
                  <a:latin typeface="Arial Narrow"/>
                  <a:ea typeface="Arial Narrow"/>
                  <a:cs typeface="Arial Narrow"/>
                  <a:sym typeface="Arial Narrow"/>
                </a:rPr>
                <a:t>These SAR images appear brighter</a:t>
              </a:r>
              <a:endParaRPr sz="1400" b="0" i="0" u="none" strike="noStrike" cap="none">
                <a:solidFill>
                  <a:srgbClr val="000000"/>
                </a:solidFill>
                <a:latin typeface="Calibri"/>
                <a:ea typeface="Calibri"/>
                <a:cs typeface="Calibri"/>
                <a:sym typeface="Calibri"/>
              </a:endParaRPr>
            </a:p>
          </p:txBody>
        </p:sp>
      </p:grpSp>
      <p:grpSp>
        <p:nvGrpSpPr>
          <p:cNvPr id="148" name="Google Shape;148;g1d26fbfb8fc_7_57"/>
          <p:cNvGrpSpPr/>
          <p:nvPr/>
        </p:nvGrpSpPr>
        <p:grpSpPr>
          <a:xfrm>
            <a:off x="780348" y="1226193"/>
            <a:ext cx="10745400" cy="1858200"/>
            <a:chOff x="683490" y="1435287"/>
            <a:chExt cx="10745400" cy="1858200"/>
          </a:xfrm>
        </p:grpSpPr>
        <p:pic>
          <p:nvPicPr>
            <p:cNvPr id="149" name="Google Shape;149;g1d26fbfb8fc_7_57"/>
            <p:cNvPicPr preferRelativeResize="0"/>
            <p:nvPr/>
          </p:nvPicPr>
          <p:blipFill rotWithShape="1">
            <a:blip r:embed="rId6">
              <a:alphaModFix/>
            </a:blip>
            <a:srcRect t="11290" b="49412"/>
            <a:stretch/>
          </p:blipFill>
          <p:spPr>
            <a:xfrm>
              <a:off x="683490" y="1546214"/>
              <a:ext cx="4493401" cy="1595384"/>
            </a:xfrm>
            <a:prstGeom prst="rect">
              <a:avLst/>
            </a:prstGeom>
            <a:noFill/>
            <a:ln>
              <a:noFill/>
            </a:ln>
          </p:spPr>
        </p:pic>
        <p:sp>
          <p:nvSpPr>
            <p:cNvPr id="150" name="Google Shape;150;g1d26fbfb8fc_7_57"/>
            <p:cNvSpPr/>
            <p:nvPr/>
          </p:nvSpPr>
          <p:spPr>
            <a:xfrm>
              <a:off x="683490" y="1435287"/>
              <a:ext cx="10745400" cy="1858200"/>
            </a:xfrm>
            <a:prstGeom prst="roundRect">
              <a:avLst>
                <a:gd name="adj" fmla="val 16667"/>
              </a:avLst>
            </a:prstGeom>
            <a:noFill/>
            <a:ln w="25400" cap="flat" cmpd="sng">
              <a:solidFill>
                <a:srgbClr val="31538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grpSp>
      <p:sp>
        <p:nvSpPr>
          <p:cNvPr id="151" name="Google Shape;151;g1d26fbfb8fc_7_57"/>
          <p:cNvSpPr/>
          <p:nvPr/>
        </p:nvSpPr>
        <p:spPr>
          <a:xfrm>
            <a:off x="780348" y="3233350"/>
            <a:ext cx="10745400" cy="1858200"/>
          </a:xfrm>
          <a:prstGeom prst="roundRect">
            <a:avLst>
              <a:gd name="adj" fmla="val 16667"/>
            </a:avLst>
          </a:prstGeom>
          <a:noFill/>
          <a:ln w="25400" cap="flat" cmpd="sng">
            <a:solidFill>
              <a:srgbClr val="31538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pic>
        <p:nvPicPr>
          <p:cNvPr id="152" name="Google Shape;152;g1d26fbfb8fc_7_57"/>
          <p:cNvPicPr preferRelativeResize="0"/>
          <p:nvPr/>
        </p:nvPicPr>
        <p:blipFill rotWithShape="1">
          <a:blip r:embed="rId7">
            <a:alphaModFix/>
          </a:blip>
          <a:srcRect/>
          <a:stretch/>
        </p:blipFill>
        <p:spPr>
          <a:xfrm>
            <a:off x="11430000" y="6096000"/>
            <a:ext cx="609600" cy="609600"/>
          </a:xfrm>
          <a:prstGeom prst="rect">
            <a:avLst/>
          </a:prstGeom>
          <a:noFill/>
          <a:ln>
            <a:noFill/>
          </a:ln>
        </p:spPr>
      </p:pic>
      <p:pic>
        <p:nvPicPr>
          <p:cNvPr id="3" name="Recorded Sound">
            <a:hlinkClick r:id="" action="ppaction://media"/>
            <a:extLst>
              <a:ext uri="{FF2B5EF4-FFF2-40B4-BE49-F238E27FC236}">
                <a16:creationId xmlns:a16="http://schemas.microsoft.com/office/drawing/2014/main" id="{A9D6FDF5-BC4D-4FE2-9FFC-65E19A77E2F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851525" y="3184525"/>
            <a:ext cx="487363" cy="48736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8000"/>
    </mc:Choice>
    <mc:Fallback xmlns="">
      <p:transition spd="slow" advTm="38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2"/>
                                        </p:tgtEl>
                                        <p:attrNameLst>
                                          <p:attrName>style.visibility</p:attrName>
                                        </p:attrNameLst>
                                      </p:cBhvr>
                                      <p:to>
                                        <p:strVal val="visible"/>
                                      </p:to>
                                    </p:set>
                                    <p:animEffect transition="in" filter="fade">
                                      <p:cBhvr>
                                        <p:cTn id="7" dur="1"/>
                                        <p:tgtEl>
                                          <p:spTgt spid="152"/>
                                        </p:tgtEl>
                                      </p:cBhvr>
                                    </p:animEffect>
                                  </p:childTnLst>
                                </p:cTn>
                              </p:par>
                            </p:childTnLst>
                          </p:cTn>
                        </p:par>
                        <p:par>
                          <p:cTn id="8" fill="hold">
                            <p:stCondLst>
                              <p:cond delay="0"/>
                            </p:stCondLst>
                            <p:childTnLst>
                              <p:par>
                                <p:cTn id="9" presetID="1" presetClass="mediacall" presetSubtype="0" fill="hold" nodeType="afterEffect">
                                  <p:stCondLst>
                                    <p:cond delay="0"/>
                                  </p:stCondLst>
                                  <p:childTnLst>
                                    <p:cmd type="call" cmd="playFrom(0.0)">
                                      <p:cBhvr>
                                        <p:cTn id="10" dur="3606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12" objId="3"/>
        <p14:stopEvt time="37693" objId="3"/>
      </p14:showEvtLst>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pic>
        <p:nvPicPr>
          <p:cNvPr id="157" name="Google Shape;157;p5"/>
          <p:cNvPicPr preferRelativeResize="0"/>
          <p:nvPr/>
        </p:nvPicPr>
        <p:blipFill rotWithShape="1">
          <a:blip r:embed="rId5">
            <a:alphaModFix/>
          </a:blip>
          <a:srcRect/>
          <a:stretch/>
        </p:blipFill>
        <p:spPr>
          <a:xfrm>
            <a:off x="4357618" y="329215"/>
            <a:ext cx="7742237" cy="6181725"/>
          </a:xfrm>
          <a:prstGeom prst="rect">
            <a:avLst/>
          </a:prstGeom>
          <a:noFill/>
          <a:ln>
            <a:noFill/>
          </a:ln>
        </p:spPr>
      </p:pic>
      <p:sp>
        <p:nvSpPr>
          <p:cNvPr id="158" name="Google Shape;158;p5"/>
          <p:cNvSpPr txBox="1">
            <a:spLocks noGrp="1"/>
          </p:cNvSpPr>
          <p:nvPr>
            <p:ph type="body" idx="1"/>
          </p:nvPr>
        </p:nvSpPr>
        <p:spPr>
          <a:xfrm>
            <a:off x="206681" y="3696142"/>
            <a:ext cx="4046341" cy="1256112"/>
          </a:xfrm>
          <a:prstGeom prst="rect">
            <a:avLst/>
          </a:prstGeom>
          <a:noFill/>
          <a:ln>
            <a:noFill/>
          </a:ln>
        </p:spPr>
        <p:txBody>
          <a:bodyPr spcFirstLastPara="1" wrap="square" lIns="0" tIns="0" rIns="0" bIns="0" anchor="t" anchorCtr="0">
            <a:noAutofit/>
          </a:bodyPr>
          <a:lstStyle/>
          <a:p>
            <a:pPr marL="287338" lvl="0" indent="-176213" algn="l" rtl="0">
              <a:lnSpc>
                <a:spcPct val="90000"/>
              </a:lnSpc>
              <a:spcBef>
                <a:spcPts val="0"/>
              </a:spcBef>
              <a:spcAft>
                <a:spcPts val="0"/>
              </a:spcAft>
              <a:buSzPts val="1400"/>
              <a:buFont typeface="Arial"/>
              <a:buChar char="•"/>
            </a:pPr>
            <a:r>
              <a:rPr lang="en-US"/>
              <a:t>As the surface wind over the ocean increases, the radar backscatter increases</a:t>
            </a:r>
            <a:endParaRPr/>
          </a:p>
          <a:p>
            <a:pPr marL="744538" lvl="1" indent="-176212" algn="l" rtl="0">
              <a:lnSpc>
                <a:spcPct val="90000"/>
              </a:lnSpc>
              <a:spcBef>
                <a:spcPts val="0"/>
              </a:spcBef>
              <a:spcAft>
                <a:spcPts val="0"/>
              </a:spcAft>
              <a:buSzPts val="2000"/>
              <a:buFont typeface="Arial"/>
              <a:buChar char="•"/>
            </a:pPr>
            <a:r>
              <a:rPr lang="en-US">
                <a:latin typeface="Calibri"/>
                <a:ea typeface="Calibri"/>
                <a:cs typeface="Calibri"/>
                <a:sym typeface="Calibri"/>
              </a:rPr>
              <a:t>Bright = Rough</a:t>
            </a:r>
            <a:endParaRPr/>
          </a:p>
          <a:p>
            <a:pPr marL="744538" lvl="1" indent="-176212" algn="l" rtl="0">
              <a:lnSpc>
                <a:spcPct val="90000"/>
              </a:lnSpc>
              <a:spcBef>
                <a:spcPts val="0"/>
              </a:spcBef>
              <a:spcAft>
                <a:spcPts val="0"/>
              </a:spcAft>
              <a:buSzPts val="2000"/>
              <a:buFont typeface="Arial"/>
              <a:buChar char="•"/>
            </a:pPr>
            <a:r>
              <a:rPr lang="en-US">
                <a:latin typeface="Calibri"/>
                <a:ea typeface="Calibri"/>
                <a:cs typeface="Calibri"/>
                <a:sym typeface="Calibri"/>
              </a:rPr>
              <a:t>Dark = Smooth</a:t>
            </a:r>
            <a:endParaRPr/>
          </a:p>
        </p:txBody>
      </p:sp>
      <p:sp>
        <p:nvSpPr>
          <p:cNvPr id="159" name="Google Shape;159;p5"/>
          <p:cNvSpPr txBox="1">
            <a:spLocks noGrp="1"/>
          </p:cNvSpPr>
          <p:nvPr>
            <p:ph type="sldNum" idx="4294967295"/>
          </p:nvPr>
        </p:nvSpPr>
        <p:spPr>
          <a:xfrm>
            <a:off x="11087100" y="6442075"/>
            <a:ext cx="11049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800"/>
              <a:buNone/>
            </a:pPr>
            <a:fld id="{00000000-1234-1234-1234-123412341234}" type="slidenum">
              <a:rPr lang="en-US"/>
              <a:t>5</a:t>
            </a:fld>
            <a:r>
              <a:rPr lang="en-US"/>
              <a:t> </a:t>
            </a:r>
            <a:endParaRPr/>
          </a:p>
        </p:txBody>
      </p:sp>
      <p:pic>
        <p:nvPicPr>
          <p:cNvPr id="160" name="Google Shape;160;p5" descr="https://www.star.nesdis.noaa.gov/socd/mecb/sar/AKDEMO_products/APL_winds/wind_images2/2023-08/S1A_ESA_2023_08_18_09_42_40_0745666960_053.15W_46.68N_HH_C5_GFS025CDF_map_level3.png"/>
          <p:cNvPicPr preferRelativeResize="0"/>
          <p:nvPr/>
        </p:nvPicPr>
        <p:blipFill rotWithShape="1">
          <a:blip r:embed="rId6">
            <a:alphaModFix/>
          </a:blip>
          <a:srcRect/>
          <a:stretch/>
        </p:blipFill>
        <p:spPr>
          <a:xfrm>
            <a:off x="2792896" y="863494"/>
            <a:ext cx="1559103" cy="1559103"/>
          </a:xfrm>
          <a:prstGeom prst="rect">
            <a:avLst/>
          </a:prstGeom>
          <a:noFill/>
          <a:ln>
            <a:noFill/>
          </a:ln>
        </p:spPr>
      </p:pic>
      <p:sp>
        <p:nvSpPr>
          <p:cNvPr id="161" name="Google Shape;161;p5"/>
          <p:cNvSpPr txBox="1"/>
          <p:nvPr/>
        </p:nvSpPr>
        <p:spPr>
          <a:xfrm>
            <a:off x="0" y="1191491"/>
            <a:ext cx="2792896" cy="615553"/>
          </a:xfrm>
          <a:prstGeom prst="rect">
            <a:avLst/>
          </a:prstGeom>
          <a:solidFill>
            <a:schemeClr val="lt1"/>
          </a:solidFill>
          <a:ln>
            <a:noFill/>
          </a:ln>
        </p:spPr>
        <p:txBody>
          <a:bodyPr spcFirstLastPara="1" wrap="square" lIns="121875" tIns="60925" rIns="121875" bIns="60925" anchor="t" anchorCtr="0">
            <a:noAutofit/>
          </a:bodyPr>
          <a:lstStyle/>
          <a:p>
            <a:pPr marL="0" marR="0" lvl="0" indent="0" algn="ctr" rtl="0">
              <a:lnSpc>
                <a:spcPct val="100000"/>
              </a:lnSpc>
              <a:spcBef>
                <a:spcPts val="0"/>
              </a:spcBef>
              <a:spcAft>
                <a:spcPts val="0"/>
              </a:spcAft>
              <a:buNone/>
            </a:pPr>
            <a:r>
              <a:rPr lang="en-US" sz="1500" b="0" i="0" u="none" strike="noStrike" cap="none">
                <a:solidFill>
                  <a:srgbClr val="000000"/>
                </a:solidFill>
                <a:latin typeface="Calibri"/>
                <a:ea typeface="Calibri"/>
                <a:cs typeface="Calibri"/>
                <a:sym typeface="Calibri"/>
              </a:rPr>
              <a:t>Sentinel 1A SAR Co-Pol HH NRCS </a:t>
            </a:r>
            <a:endParaRPr sz="1600" b="0" i="0" u="none" strike="noStrike" cap="none">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None/>
            </a:pPr>
            <a:r>
              <a:rPr lang="en-US" sz="1500" b="0" i="0" u="none" strike="noStrike" cap="none">
                <a:solidFill>
                  <a:srgbClr val="000000"/>
                </a:solidFill>
                <a:latin typeface="Calibri"/>
                <a:ea typeface="Calibri"/>
                <a:cs typeface="Calibri"/>
                <a:sym typeface="Calibri"/>
              </a:rPr>
              <a:t>18 August 2023 09:42 UTC</a:t>
            </a:r>
            <a:endParaRPr sz="1500" b="0" i="0" u="none" strike="noStrike" cap="none">
              <a:solidFill>
                <a:srgbClr val="000000"/>
              </a:solidFill>
              <a:latin typeface="Calibri"/>
              <a:ea typeface="Calibri"/>
              <a:cs typeface="Calibri"/>
              <a:sym typeface="Calibri"/>
            </a:endParaRPr>
          </a:p>
        </p:txBody>
      </p:sp>
      <p:sp>
        <p:nvSpPr>
          <p:cNvPr id="162" name="Google Shape;162;p5"/>
          <p:cNvSpPr txBox="1">
            <a:spLocks noGrp="1"/>
          </p:cNvSpPr>
          <p:nvPr>
            <p:ph type="title"/>
          </p:nvPr>
        </p:nvSpPr>
        <p:spPr>
          <a:xfrm>
            <a:off x="639830" y="219471"/>
            <a:ext cx="3708886" cy="314028"/>
          </a:xfrm>
          <a:prstGeom prst="rect">
            <a:avLst/>
          </a:prstGeom>
          <a:solidFill>
            <a:schemeClr val="lt1"/>
          </a:solid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2E6191"/>
              </a:buClr>
              <a:buSzPts val="1400"/>
              <a:buFont typeface="Arial"/>
              <a:buNone/>
            </a:pPr>
            <a:r>
              <a:rPr lang="en-US"/>
              <a:t>The effect of wind…</a:t>
            </a:r>
            <a:endParaRPr/>
          </a:p>
        </p:txBody>
      </p:sp>
      <p:sp>
        <p:nvSpPr>
          <p:cNvPr id="163" name="Google Shape;163;p5"/>
          <p:cNvSpPr txBox="1"/>
          <p:nvPr/>
        </p:nvSpPr>
        <p:spPr>
          <a:xfrm>
            <a:off x="5818055" y="4552175"/>
            <a:ext cx="1581732" cy="400079"/>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Calibri"/>
                <a:ea typeface="Calibri"/>
                <a:cs typeface="Calibri"/>
                <a:sym typeface="Calibri"/>
              </a:rPr>
              <a:t>No Wind</a:t>
            </a:r>
            <a:endParaRPr sz="1400" b="0" i="0" u="none" strike="noStrike" cap="none">
              <a:solidFill>
                <a:schemeClr val="lt1"/>
              </a:solidFill>
              <a:latin typeface="Calibri"/>
              <a:ea typeface="Calibri"/>
              <a:cs typeface="Calibri"/>
              <a:sym typeface="Calibri"/>
            </a:endParaRPr>
          </a:p>
        </p:txBody>
      </p:sp>
      <p:sp>
        <p:nvSpPr>
          <p:cNvPr id="164" name="Google Shape;164;p5"/>
          <p:cNvSpPr txBox="1"/>
          <p:nvPr/>
        </p:nvSpPr>
        <p:spPr>
          <a:xfrm>
            <a:off x="9538114" y="1765259"/>
            <a:ext cx="1581732" cy="400079"/>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Calibri"/>
                <a:ea typeface="Calibri"/>
                <a:cs typeface="Calibri"/>
                <a:sym typeface="Calibri"/>
              </a:rPr>
              <a:t>Wind</a:t>
            </a:r>
            <a:endParaRPr sz="1400" b="0" i="0" u="none" strike="noStrike" cap="none">
              <a:solidFill>
                <a:schemeClr val="lt1"/>
              </a:solidFill>
              <a:latin typeface="Calibri"/>
              <a:ea typeface="Calibri"/>
              <a:cs typeface="Calibri"/>
              <a:sym typeface="Calibri"/>
            </a:endParaRPr>
          </a:p>
        </p:txBody>
      </p:sp>
      <p:sp>
        <p:nvSpPr>
          <p:cNvPr id="165" name="Google Shape;165;p5"/>
          <p:cNvSpPr/>
          <p:nvPr/>
        </p:nvSpPr>
        <p:spPr>
          <a:xfrm>
            <a:off x="195932" y="5983493"/>
            <a:ext cx="4270965" cy="3385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800" b="0" i="0" u="none" strike="noStrike" cap="none">
                <a:solidFill>
                  <a:srgbClr val="000000"/>
                </a:solidFill>
                <a:latin typeface="Calibri"/>
                <a:ea typeface="Calibri"/>
                <a:cs typeface="Calibri"/>
                <a:sym typeface="Calibri"/>
              </a:rPr>
              <a:t>https://www.star.nesdis.noaa.gov/socd/mecb/sar/AKDEMO_products/APL_winds/wind_images2/2023-08/S1A_ESA_2023_08_18_09_42_40_0745666960_053.15W_46.68N_HH_C_nrcs.png</a:t>
            </a:r>
            <a:endParaRPr/>
          </a:p>
        </p:txBody>
      </p:sp>
      <p:pic>
        <p:nvPicPr>
          <p:cNvPr id="2" name="Recorded Sound">
            <a:hlinkClick r:id="" action="ppaction://media"/>
            <a:extLst>
              <a:ext uri="{FF2B5EF4-FFF2-40B4-BE49-F238E27FC236}">
                <a16:creationId xmlns:a16="http://schemas.microsoft.com/office/drawing/2014/main" id="{3225F36C-C7C3-40FC-8F97-9D154EDDBB1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851525" y="3184525"/>
            <a:ext cx="487363" cy="48736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8298"/>
    </mc:Choice>
    <mc:Fallback xmlns="">
      <p:transition spd="slow" advTm="682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582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12" objId="2"/>
        <p14:stopEvt time="65905" objId="2"/>
      </p14:showEvtLst>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p1"/>
          <p:cNvSpPr txBox="1">
            <a:spLocks noGrp="1"/>
          </p:cNvSpPr>
          <p:nvPr>
            <p:ph type="body" idx="1"/>
          </p:nvPr>
        </p:nvSpPr>
        <p:spPr>
          <a:xfrm>
            <a:off x="575352" y="1233366"/>
            <a:ext cx="10448819" cy="401923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2800"/>
              <a:buNone/>
            </a:pPr>
            <a:r>
              <a:rPr lang="en-US" sz="2400">
                <a:solidFill>
                  <a:schemeClr val="dk1"/>
                </a:solidFill>
                <a:latin typeface="Arial Narrow"/>
                <a:ea typeface="Arial Narrow"/>
                <a:cs typeface="Arial Narrow"/>
                <a:sym typeface="Arial Narrow"/>
              </a:rPr>
              <a:t>Wind is the principle source of ocean surface roughness for active microwave instruments  </a:t>
            </a:r>
            <a:endParaRPr/>
          </a:p>
          <a:p>
            <a:pPr marL="0" lvl="0" indent="0" algn="l" rtl="0">
              <a:lnSpc>
                <a:spcPct val="100000"/>
              </a:lnSpc>
              <a:spcBef>
                <a:spcPts val="0"/>
              </a:spcBef>
              <a:spcAft>
                <a:spcPts val="0"/>
              </a:spcAft>
              <a:buClr>
                <a:schemeClr val="dk1"/>
              </a:buClr>
              <a:buSzPts val="2800"/>
              <a:buNone/>
            </a:pPr>
            <a:endParaRPr sz="2400">
              <a:solidFill>
                <a:schemeClr val="dk1"/>
              </a:solidFill>
              <a:latin typeface="Arial Narrow"/>
              <a:ea typeface="Arial Narrow"/>
              <a:cs typeface="Arial Narrow"/>
              <a:sym typeface="Arial Narrow"/>
            </a:endParaRPr>
          </a:p>
          <a:p>
            <a:pPr marL="0" lvl="0" indent="0" algn="l" rtl="0">
              <a:lnSpc>
                <a:spcPct val="100000"/>
              </a:lnSpc>
              <a:spcBef>
                <a:spcPts val="0"/>
              </a:spcBef>
              <a:spcAft>
                <a:spcPts val="0"/>
              </a:spcAft>
              <a:buClr>
                <a:schemeClr val="dk1"/>
              </a:buClr>
              <a:buSzPts val="2800"/>
              <a:buNone/>
            </a:pPr>
            <a:r>
              <a:rPr lang="en-US" sz="2400">
                <a:solidFill>
                  <a:schemeClr val="dk1"/>
                </a:solidFill>
                <a:latin typeface="Arial Narrow"/>
                <a:ea typeface="Arial Narrow"/>
                <a:cs typeface="Arial Narrow"/>
                <a:sym typeface="Arial Narrow"/>
              </a:rPr>
              <a:t>The wind generates short waves (capillary to short gravity waves) that have wavelengths </a:t>
            </a:r>
            <a:br>
              <a:rPr lang="en-US" sz="2400">
                <a:solidFill>
                  <a:schemeClr val="dk1"/>
                </a:solidFill>
                <a:latin typeface="Arial Narrow"/>
                <a:ea typeface="Arial Narrow"/>
                <a:cs typeface="Arial Narrow"/>
                <a:sym typeface="Arial Narrow"/>
              </a:rPr>
            </a:br>
            <a:r>
              <a:rPr lang="en-US" sz="2400">
                <a:solidFill>
                  <a:schemeClr val="dk1"/>
                </a:solidFill>
                <a:latin typeface="Arial Narrow"/>
                <a:ea typeface="Arial Narrow"/>
                <a:cs typeface="Arial Narrow"/>
                <a:sym typeface="Arial Narrow"/>
              </a:rPr>
              <a:t>from a few centimeters to tens of centimeters and periods &lt; 1 second</a:t>
            </a:r>
            <a:endParaRPr sz="2400"/>
          </a:p>
          <a:p>
            <a:pPr marL="0" lvl="0" indent="0" algn="l" rtl="0">
              <a:lnSpc>
                <a:spcPct val="100000"/>
              </a:lnSpc>
              <a:spcBef>
                <a:spcPts val="0"/>
              </a:spcBef>
              <a:spcAft>
                <a:spcPts val="0"/>
              </a:spcAft>
              <a:buClr>
                <a:schemeClr val="dk1"/>
              </a:buClr>
              <a:buSzPts val="2800"/>
              <a:buNone/>
            </a:pPr>
            <a:endParaRPr sz="2400">
              <a:solidFill>
                <a:schemeClr val="dk1"/>
              </a:solidFill>
              <a:latin typeface="Arial Narrow"/>
              <a:ea typeface="Arial Narrow"/>
              <a:cs typeface="Arial Narrow"/>
              <a:sym typeface="Arial Narrow"/>
            </a:endParaRPr>
          </a:p>
          <a:p>
            <a:pPr marL="0" lvl="0" indent="0" algn="l" rtl="0">
              <a:lnSpc>
                <a:spcPct val="100000"/>
              </a:lnSpc>
              <a:spcBef>
                <a:spcPts val="0"/>
              </a:spcBef>
              <a:spcAft>
                <a:spcPts val="0"/>
              </a:spcAft>
              <a:buClr>
                <a:schemeClr val="dk1"/>
              </a:buClr>
              <a:buSzPts val="2800"/>
              <a:buNone/>
            </a:pPr>
            <a:r>
              <a:rPr lang="en-US" sz="2400">
                <a:solidFill>
                  <a:schemeClr val="dk1"/>
                </a:solidFill>
                <a:latin typeface="Arial Narrow"/>
                <a:ea typeface="Arial Narrow"/>
                <a:cs typeface="Arial Narrow"/>
                <a:sym typeface="Arial Narrow"/>
              </a:rPr>
              <a:t>As the wind over the ocean surface increases, the radar backscatter from the wind-driven short (cm scale) waves increases due to interaction between the incident radar wave and the short surface waves through a Bragg-like resonance.</a:t>
            </a:r>
            <a:endParaRPr/>
          </a:p>
        </p:txBody>
      </p:sp>
      <p:sp>
        <p:nvSpPr>
          <p:cNvPr id="171" name="Google Shape;171;p1"/>
          <p:cNvSpPr txBox="1">
            <a:spLocks noGrp="1"/>
          </p:cNvSpPr>
          <p:nvPr>
            <p:ph type="title"/>
          </p:nvPr>
        </p:nvSpPr>
        <p:spPr>
          <a:xfrm>
            <a:off x="528297" y="11557"/>
            <a:ext cx="11241945"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1E4E79"/>
              </a:buClr>
              <a:buSzPts val="3200"/>
              <a:buFont typeface="Arial"/>
              <a:buNone/>
            </a:pPr>
            <a:r>
              <a:rPr lang="en-US">
                <a:latin typeface="Arial Narrow"/>
                <a:ea typeface="Arial Narrow"/>
                <a:cs typeface="Arial Narrow"/>
                <a:sym typeface="Arial Narrow"/>
              </a:rPr>
              <a:t>Components of ocean surface roughness contributing to backscatter</a:t>
            </a:r>
            <a:endParaRPr/>
          </a:p>
        </p:txBody>
      </p:sp>
      <p:pic>
        <p:nvPicPr>
          <p:cNvPr id="172" name="Google Shape;172;p1"/>
          <p:cNvPicPr preferRelativeResize="0"/>
          <p:nvPr/>
        </p:nvPicPr>
        <p:blipFill rotWithShape="1">
          <a:blip r:embed="rId5">
            <a:alphaModFix/>
          </a:blip>
          <a:srcRect/>
          <a:stretch/>
        </p:blipFill>
        <p:spPr>
          <a:xfrm>
            <a:off x="11430000" y="6096000"/>
            <a:ext cx="609600" cy="609600"/>
          </a:xfrm>
          <a:prstGeom prst="rect">
            <a:avLst/>
          </a:prstGeom>
          <a:noFill/>
          <a:ln>
            <a:noFill/>
          </a:ln>
        </p:spPr>
      </p:pic>
      <p:pic>
        <p:nvPicPr>
          <p:cNvPr id="173" name="Google Shape;173;p1" descr="https://ci3.googleusercontent.com/mail-img-att/AIFldNpBYQNX6gGr9hEzxmagygsE-cepGanJ5gvWgww9BlZpG4P_NdXJ_MWgf-NvM94Ww1M_RGgFpYfiZDk8Xz3s1XmZbhECMPDEKKsYfzTfOVz2bIvDGcxpb-aBqTK9HIE6eYQcDoLzUdh1xo2TsdXvX5VFNDvbFF3cY2xmSk2FuGtq3HckrJd-ZWYHEXuvbo61sCrYlOA8HlSynvsrRKA7Oxceb7FQDIzMhJ-flPp3u75Pb_QtG7fJmfXxhh-XDbJiV2SKuwh6HDjdDS2Hn3bZlrO0A_3_PhS8j82D7He1avySVkQGr5dCpuPU_vdSlENhICF0p_QXE6AXNUOoeWW8IKgTXJBIRSnJh8E_y7VK3xrY88ZtW4IPnjklXgemcBZHGFyCd40xhYb_VdqTAAFVdFFVFP1XHJsLDuwDMlIaFo5XCl2OCDGeDc02bPtRE_Cj0jEeaEm1G4lLsDC-dHv1l819LPC-cBbPo3b4Prs8-xtUA6jC_3A7ia1eyaOnQgbdD94XZwyTEJ3OfcvaI3Q3o_RsLimz4p8IsboGZB-ZmYu3umCQU9YMOdt-_p4fczTE34-pE-A1hJ9pLmGFZ-mCHRYsH0Bysx0ZZWZdxU_fcRWnqGp92vM9rB9KblfRNBvBRkNQL4X_LIRXCTCiH9xKAE9xuoPs3ivAOrJ6nHzA0iyChM4BicmTyxg9vvtUXFUMTfy6GLBm3-gUMmMKwSRzhf1vJGU5NY0MJsgQq9ZuKUwYycMevhXBMu9phTIs4YLEo2qjDznbwLItxUAaxEI9iNNy3_NE2-HR79x6lsj0hEhDzAQQeKAWLPCa9MBdtQr5Zic7fCaRncdSzsieZVaFufsuZR54H0vtfv9xNeuv8suLTQqMIzSgTcZ2WlwOgq4T7WdkQSmulU85nGvsR60VJWwGECWjk8d8vt-iuuyB2RJjS8XuypPxjQIoqYqNQuM85TqOXn4Ic_5k7Hcldo9ctk0paHf_yuRgfxPwkJ4mY3WMrrN0XO0KqmDFj5aV6qe6PE6iB8RrapzZMY54Nv1dP5abl_l-jRYux0BzEGh1n874M7Gb-nH4_ihxb5KcG2hpfl09W7r8O4vdjDeSOeXouZOK4xqbgMyGYmsfiu0n_oTkxPo95K_A8jypNybHLiXPMwgFRbEKq9S4gFEFGbFEVByiOsTRNCL-IIgPW4S1yx9gnBz72hwm1AR4ygwb2uRUAok=s0-l75-ft"/>
          <p:cNvPicPr preferRelativeResize="0"/>
          <p:nvPr/>
        </p:nvPicPr>
        <p:blipFill rotWithShape="1">
          <a:blip r:embed="rId6">
            <a:alphaModFix/>
          </a:blip>
          <a:srcRect/>
          <a:stretch/>
        </p:blipFill>
        <p:spPr>
          <a:xfrm>
            <a:off x="7964100" y="4031759"/>
            <a:ext cx="3183276" cy="2442648"/>
          </a:xfrm>
          <a:prstGeom prst="rect">
            <a:avLst/>
          </a:prstGeom>
          <a:noFill/>
          <a:ln>
            <a:noFill/>
          </a:ln>
        </p:spPr>
      </p:pic>
      <p:sp>
        <p:nvSpPr>
          <p:cNvPr id="174" name="Google Shape;174;p1"/>
          <p:cNvSpPr/>
          <p:nvPr/>
        </p:nvSpPr>
        <p:spPr>
          <a:xfrm>
            <a:off x="602752" y="4759093"/>
            <a:ext cx="5585716" cy="156966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400" b="0" i="0" u="none" strike="noStrike" cap="none">
                <a:solidFill>
                  <a:schemeClr val="dk1"/>
                </a:solidFill>
                <a:latin typeface="Arial Narrow"/>
                <a:ea typeface="Arial Narrow"/>
                <a:cs typeface="Arial Narrow"/>
                <a:sym typeface="Arial Narrow"/>
              </a:rPr>
              <a:t>All other atmospheric and oceanic phenomena visible on the ocean surface in a SAR image a</a:t>
            </a:r>
            <a:r>
              <a:rPr lang="en-US" sz="2400">
                <a:solidFill>
                  <a:schemeClr val="dk1"/>
                </a:solidFill>
                <a:latin typeface="Arial Narrow"/>
                <a:ea typeface="Arial Narrow"/>
                <a:cs typeface="Arial Narrow"/>
                <a:sym typeface="Arial Narrow"/>
              </a:rPr>
              <a:t>re</a:t>
            </a:r>
            <a:r>
              <a:rPr lang="en-US" sz="2400" b="0" i="0" u="none" strike="noStrike" cap="none">
                <a:solidFill>
                  <a:schemeClr val="dk1"/>
                </a:solidFill>
                <a:latin typeface="Arial Narrow"/>
                <a:ea typeface="Arial Narrow"/>
                <a:cs typeface="Arial Narrow"/>
                <a:sym typeface="Arial Narrow"/>
              </a:rPr>
              <a:t> the result of modifiying the pattern of the wind-generated short waves. </a:t>
            </a:r>
            <a:endParaRPr sz="2400" b="0" i="0" u="none" strike="noStrike" cap="none">
              <a:solidFill>
                <a:schemeClr val="dk1"/>
              </a:solidFill>
              <a:latin typeface="Arial Narrow"/>
              <a:ea typeface="Arial Narrow"/>
              <a:cs typeface="Arial Narrow"/>
              <a:sym typeface="Arial Narrow"/>
            </a:endParaRPr>
          </a:p>
        </p:txBody>
      </p:sp>
      <p:pic>
        <p:nvPicPr>
          <p:cNvPr id="2" name="Recorded Sound">
            <a:hlinkClick r:id="" action="ppaction://media"/>
            <a:extLst>
              <a:ext uri="{FF2B5EF4-FFF2-40B4-BE49-F238E27FC236}">
                <a16:creationId xmlns:a16="http://schemas.microsoft.com/office/drawing/2014/main" id="{2E8C9CCC-3CDF-4034-BCD9-25FE17DAD3A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851525" y="3184525"/>
            <a:ext cx="487363" cy="48736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2411"/>
    </mc:Choice>
    <mc:Fallback xmlns="">
      <p:transition spd="slow" advTm="524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72"/>
                                        </p:tgtEl>
                                        <p:attrNameLst>
                                          <p:attrName>style.visibility</p:attrName>
                                        </p:attrNameLst>
                                      </p:cBhvr>
                                      <p:to>
                                        <p:strVal val="visible"/>
                                      </p:to>
                                    </p:set>
                                    <p:animEffect transition="in" filter="fade">
                                      <p:cBhvr>
                                        <p:cTn id="7" dur="1"/>
                                        <p:tgtEl>
                                          <p:spTgt spid="172"/>
                                        </p:tgtEl>
                                      </p:cBhvr>
                                    </p:animEffect>
                                  </p:childTnLst>
                                </p:cTn>
                              </p:par>
                            </p:childTnLst>
                          </p:cTn>
                        </p:par>
                        <p:par>
                          <p:cTn id="8" fill="hold">
                            <p:stCondLst>
                              <p:cond delay="0"/>
                            </p:stCondLst>
                            <p:childTnLst>
                              <p:par>
                                <p:cTn id="9" presetID="1" presetClass="mediacall" presetSubtype="0" fill="hold" nodeType="afterEffect">
                                  <p:stCondLst>
                                    <p:cond delay="0"/>
                                  </p:stCondLst>
                                  <p:childTnLst>
                                    <p:cmd type="call" cmd="playFrom(0.0)">
                                      <p:cBhvr>
                                        <p:cTn id="10" dur="4883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11" objId="2"/>
        <p14:stopEvt time="48917" objId="2"/>
      </p14:showEvt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g19d289bb054_1_0"/>
          <p:cNvSpPr txBox="1">
            <a:spLocks noGrp="1"/>
          </p:cNvSpPr>
          <p:nvPr>
            <p:ph type="title"/>
          </p:nvPr>
        </p:nvSpPr>
        <p:spPr>
          <a:xfrm>
            <a:off x="639828" y="219471"/>
            <a:ext cx="7521127" cy="314028"/>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SzPts val="1900"/>
              <a:buNone/>
            </a:pPr>
            <a:r>
              <a:rPr lang="en-US"/>
              <a:t>Information Content</a:t>
            </a:r>
            <a:endParaRPr/>
          </a:p>
        </p:txBody>
      </p:sp>
      <p:pic>
        <p:nvPicPr>
          <p:cNvPr id="180" name="Google Shape;180;g19d289bb054_1_0" descr="https://www.star.nesdis.noaa.gov/socd/mecb/sar/AKDEMO_products/APL_winds/wind_images2/2023-01/S1A_ESA_2023_01_27_19_55_12_0728164512_034.07W_57.51N_HH_C5_GFS025CDF_map_level3.png"/>
          <p:cNvPicPr preferRelativeResize="0"/>
          <p:nvPr/>
        </p:nvPicPr>
        <p:blipFill rotWithShape="1">
          <a:blip r:embed="rId5">
            <a:alphaModFix/>
          </a:blip>
          <a:srcRect/>
          <a:stretch/>
        </p:blipFill>
        <p:spPr>
          <a:xfrm>
            <a:off x="3922505" y="815009"/>
            <a:ext cx="1428750" cy="1428750"/>
          </a:xfrm>
          <a:prstGeom prst="rect">
            <a:avLst/>
          </a:prstGeom>
          <a:noFill/>
          <a:ln>
            <a:noFill/>
          </a:ln>
        </p:spPr>
      </p:pic>
      <p:sp>
        <p:nvSpPr>
          <p:cNvPr id="181" name="Google Shape;181;g19d289bb054_1_0"/>
          <p:cNvSpPr txBox="1"/>
          <p:nvPr/>
        </p:nvSpPr>
        <p:spPr>
          <a:xfrm>
            <a:off x="699462" y="2800944"/>
            <a:ext cx="4350892" cy="488908"/>
          </a:xfrm>
          <a:prstGeom prst="rect">
            <a:avLst/>
          </a:prstGeom>
          <a:noFill/>
          <a:ln>
            <a:noFill/>
          </a:ln>
        </p:spPr>
        <p:txBody>
          <a:bodyPr spcFirstLastPara="1" wrap="square" lIns="0" tIns="0" rIns="0" bIns="0" anchor="t" anchorCtr="0">
            <a:noAutofit/>
          </a:bodyPr>
          <a:lstStyle/>
          <a:p>
            <a:pPr marL="457200" marR="0" lvl="0" indent="-228600" algn="l" rtl="0">
              <a:lnSpc>
                <a:spcPct val="90000"/>
              </a:lnSpc>
              <a:spcBef>
                <a:spcPts val="0"/>
              </a:spcBef>
              <a:spcAft>
                <a:spcPts val="0"/>
              </a:spcAft>
              <a:buClr>
                <a:schemeClr val="dk1"/>
              </a:buClr>
              <a:buSzPts val="1900"/>
              <a:buFont typeface="Arial"/>
              <a:buNone/>
            </a:pPr>
            <a:r>
              <a:rPr lang="en-US" sz="2000" b="0" i="0" u="none" strike="noStrike" cap="none" dirty="0">
                <a:solidFill>
                  <a:schemeClr val="dk1"/>
                </a:solidFill>
                <a:latin typeface="Calibri"/>
                <a:ea typeface="Calibri"/>
                <a:cs typeface="Calibri"/>
                <a:sym typeface="Calibri"/>
              </a:rPr>
              <a:t>Even “non-descript” images…..</a:t>
            </a:r>
            <a:endParaRPr dirty="0"/>
          </a:p>
        </p:txBody>
      </p:sp>
      <p:sp>
        <p:nvSpPr>
          <p:cNvPr id="182" name="Google Shape;182;g19d289bb054_1_0"/>
          <p:cNvSpPr txBox="1"/>
          <p:nvPr/>
        </p:nvSpPr>
        <p:spPr>
          <a:xfrm>
            <a:off x="545075" y="1338206"/>
            <a:ext cx="3146028" cy="615553"/>
          </a:xfrm>
          <a:prstGeom prst="rect">
            <a:avLst/>
          </a:prstGeom>
          <a:solidFill>
            <a:schemeClr val="lt1"/>
          </a:solidFill>
          <a:ln>
            <a:noFill/>
          </a:ln>
        </p:spPr>
        <p:txBody>
          <a:bodyPr spcFirstLastPara="1" wrap="square" lIns="121875" tIns="60925" rIns="121875" bIns="60925" anchor="t" anchorCtr="0">
            <a:noAutofit/>
          </a:bodyPr>
          <a:lstStyle/>
          <a:p>
            <a:pPr marL="0" marR="0" lvl="0" indent="0" algn="ctr" rtl="0">
              <a:lnSpc>
                <a:spcPct val="100000"/>
              </a:lnSpc>
              <a:spcBef>
                <a:spcPts val="0"/>
              </a:spcBef>
              <a:spcAft>
                <a:spcPts val="0"/>
              </a:spcAft>
              <a:buNone/>
            </a:pPr>
            <a:r>
              <a:rPr lang="en-US" sz="1500" b="0" i="0" u="none" strike="noStrike" cap="none">
                <a:solidFill>
                  <a:srgbClr val="000000"/>
                </a:solidFill>
                <a:latin typeface="Calibri"/>
                <a:ea typeface="Calibri"/>
                <a:cs typeface="Calibri"/>
                <a:sym typeface="Calibri"/>
              </a:rPr>
              <a:t>Sentinel 1A SAR Co-Pol HH NRCS </a:t>
            </a:r>
            <a:endParaRPr sz="1600" b="0" i="0" u="none" strike="noStrike" cap="none">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None/>
            </a:pPr>
            <a:r>
              <a:rPr lang="en-US" sz="1500" b="0" i="0" u="none" strike="noStrike" cap="none">
                <a:solidFill>
                  <a:srgbClr val="000000"/>
                </a:solidFill>
                <a:latin typeface="Calibri"/>
                <a:ea typeface="Calibri"/>
                <a:cs typeface="Calibri"/>
                <a:sym typeface="Calibri"/>
              </a:rPr>
              <a:t>27 January 2023 19:55 UTC</a:t>
            </a:r>
            <a:endParaRPr sz="1500" b="0" i="0" u="none" strike="noStrike" cap="none">
              <a:solidFill>
                <a:srgbClr val="000000"/>
              </a:solidFill>
              <a:latin typeface="Calibri"/>
              <a:ea typeface="Calibri"/>
              <a:cs typeface="Calibri"/>
              <a:sym typeface="Calibri"/>
            </a:endParaRPr>
          </a:p>
        </p:txBody>
      </p:sp>
      <p:sp>
        <p:nvSpPr>
          <p:cNvPr id="183" name="Google Shape;183;g19d289bb054_1_0"/>
          <p:cNvSpPr/>
          <p:nvPr/>
        </p:nvSpPr>
        <p:spPr>
          <a:xfrm>
            <a:off x="155713" y="5873714"/>
            <a:ext cx="4595192" cy="3385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800" b="0" i="0" u="none" strike="noStrike" cap="none">
                <a:solidFill>
                  <a:srgbClr val="000000"/>
                </a:solidFill>
                <a:latin typeface="Calibri"/>
                <a:ea typeface="Calibri"/>
                <a:cs typeface="Calibri"/>
                <a:sym typeface="Calibri"/>
              </a:rPr>
              <a:t>https://www.star.nesdis.noaa.gov/socd/mecb/sar/AKDEMO_products/APL_winds/wind_images2/2023-01/S1A_ESA_2023_01_27_19_55_12_0728164512_034.07W_57.51N_HH_C_nrcs.png</a:t>
            </a:r>
            <a:endParaRPr/>
          </a:p>
        </p:txBody>
      </p:sp>
      <p:pic>
        <p:nvPicPr>
          <p:cNvPr id="184" name="Google Shape;184;g19d289bb054_1_0"/>
          <p:cNvPicPr preferRelativeResize="0"/>
          <p:nvPr/>
        </p:nvPicPr>
        <p:blipFill rotWithShape="1">
          <a:blip r:embed="rId6">
            <a:alphaModFix/>
          </a:blip>
          <a:srcRect/>
          <a:stretch/>
        </p:blipFill>
        <p:spPr>
          <a:xfrm>
            <a:off x="5745710" y="187324"/>
            <a:ext cx="6334125" cy="6486525"/>
          </a:xfrm>
          <a:prstGeom prst="rect">
            <a:avLst/>
          </a:prstGeom>
          <a:noFill/>
          <a:ln>
            <a:noFill/>
          </a:ln>
        </p:spPr>
      </p:pic>
      <p:pic>
        <p:nvPicPr>
          <p:cNvPr id="2" name="Recorded Sound">
            <a:hlinkClick r:id="" action="ppaction://media"/>
            <a:extLst>
              <a:ext uri="{FF2B5EF4-FFF2-40B4-BE49-F238E27FC236}">
                <a16:creationId xmlns:a16="http://schemas.microsoft.com/office/drawing/2014/main" id="{9FCA28B8-F8E3-4E57-90CC-813DFD5196B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851525" y="3184525"/>
            <a:ext cx="487363" cy="48736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8000"/>
    </mc:Choice>
    <mc:Fallback xmlns="">
      <p:transition spd="slow" advTm="18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73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14" objId="2"/>
        <p14:stopEvt time="19932" objId="2"/>
      </p14:showEvt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p6"/>
          <p:cNvSpPr txBox="1"/>
          <p:nvPr/>
        </p:nvSpPr>
        <p:spPr>
          <a:xfrm>
            <a:off x="699462" y="3175419"/>
            <a:ext cx="4616501" cy="507161"/>
          </a:xfrm>
          <a:prstGeom prst="rect">
            <a:avLst/>
          </a:prstGeom>
          <a:solidFill>
            <a:schemeClr val="lt1"/>
          </a:solidFill>
          <a:ln>
            <a:noFill/>
          </a:ln>
        </p:spPr>
        <p:txBody>
          <a:bodyPr spcFirstLastPara="1" wrap="square" lIns="121875" tIns="60925" rIns="121875" bIns="60925" anchor="t" anchorCtr="0">
            <a:noAutofit/>
          </a:bodyPr>
          <a:lstStyle/>
          <a:p>
            <a:pPr marL="0" marR="0" lvl="0" indent="0" algn="l" rtl="0">
              <a:lnSpc>
                <a:spcPct val="100000"/>
              </a:lnSpc>
              <a:spcBef>
                <a:spcPts val="0"/>
              </a:spcBef>
              <a:spcAft>
                <a:spcPts val="0"/>
              </a:spcAft>
              <a:buNone/>
            </a:pPr>
            <a:r>
              <a:rPr lang="en-US" sz="2000" b="0" i="0" u="none" strike="noStrike" cap="none">
                <a:solidFill>
                  <a:schemeClr val="dk1"/>
                </a:solidFill>
                <a:latin typeface="Calibri"/>
                <a:ea typeface="Calibri"/>
                <a:cs typeface="Calibri"/>
                <a:sym typeface="Calibri"/>
              </a:rPr>
              <a:t>… can contain useful information</a:t>
            </a:r>
            <a:endParaRPr/>
          </a:p>
          <a:p>
            <a:pPr marL="0" marR="0" lvl="0" indent="0" algn="l" rtl="0">
              <a:lnSpc>
                <a:spcPct val="100000"/>
              </a:lnSpc>
              <a:spcBef>
                <a:spcPts val="0"/>
              </a:spcBef>
              <a:spcAft>
                <a:spcPts val="0"/>
              </a:spcAft>
              <a:buNone/>
            </a:pPr>
            <a:endParaRPr sz="20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endParaRPr sz="20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r>
              <a:rPr lang="en-US" sz="2000" b="0" i="0" u="none" strike="noStrike" cap="none">
                <a:solidFill>
                  <a:schemeClr val="dk1"/>
                </a:solidFill>
                <a:latin typeface="Calibri"/>
                <a:ea typeface="Calibri"/>
                <a:cs typeface="Calibri"/>
                <a:sym typeface="Calibri"/>
              </a:rPr>
              <a:t>Ocean surface Normalized Radar Cross Section converted to wind speed using the CMOD4 Geophysical Model Function</a:t>
            </a:r>
            <a:endParaRPr sz="2000" b="0" i="0" u="none" strike="noStrike" cap="none">
              <a:solidFill>
                <a:schemeClr val="dk1"/>
              </a:solidFill>
              <a:latin typeface="Calibri"/>
              <a:ea typeface="Calibri"/>
              <a:cs typeface="Calibri"/>
              <a:sym typeface="Calibri"/>
            </a:endParaRPr>
          </a:p>
        </p:txBody>
      </p:sp>
      <p:sp>
        <p:nvSpPr>
          <p:cNvPr id="190" name="Google Shape;190;p6"/>
          <p:cNvSpPr txBox="1">
            <a:spLocks noGrp="1"/>
          </p:cNvSpPr>
          <p:nvPr>
            <p:ph type="title"/>
          </p:nvPr>
        </p:nvSpPr>
        <p:spPr>
          <a:xfrm>
            <a:off x="639828" y="219471"/>
            <a:ext cx="7521127" cy="314028"/>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SzPts val="1900"/>
              <a:buNone/>
            </a:pPr>
            <a:r>
              <a:rPr lang="en-US"/>
              <a:t>SAR Derived Wind Speed</a:t>
            </a:r>
            <a:endParaRPr/>
          </a:p>
        </p:txBody>
      </p:sp>
      <p:pic>
        <p:nvPicPr>
          <p:cNvPr id="191" name="Google Shape;191;p6" descr="https://www.star.nesdis.noaa.gov/socd/mecb/sar/AKDEMO_products/APL_winds/wind_images2/2023-01/S1A_ESA_2023_01_27_19_55_12_0728164512_034.07W_57.51N_HH_C5_GFS025CDF_map_level3.png"/>
          <p:cNvPicPr preferRelativeResize="0"/>
          <p:nvPr/>
        </p:nvPicPr>
        <p:blipFill rotWithShape="1">
          <a:blip r:embed="rId5">
            <a:alphaModFix/>
          </a:blip>
          <a:srcRect/>
          <a:stretch/>
        </p:blipFill>
        <p:spPr>
          <a:xfrm>
            <a:off x="3922505" y="815009"/>
            <a:ext cx="1428750" cy="1428750"/>
          </a:xfrm>
          <a:prstGeom prst="rect">
            <a:avLst/>
          </a:prstGeom>
          <a:noFill/>
          <a:ln>
            <a:noFill/>
          </a:ln>
        </p:spPr>
      </p:pic>
      <p:sp>
        <p:nvSpPr>
          <p:cNvPr id="192" name="Google Shape;192;p6"/>
          <p:cNvSpPr txBox="1"/>
          <p:nvPr/>
        </p:nvSpPr>
        <p:spPr>
          <a:xfrm>
            <a:off x="699462" y="2800944"/>
            <a:ext cx="4350892" cy="488908"/>
          </a:xfrm>
          <a:prstGeom prst="rect">
            <a:avLst/>
          </a:prstGeom>
          <a:noFill/>
          <a:ln>
            <a:noFill/>
          </a:ln>
        </p:spPr>
        <p:txBody>
          <a:bodyPr spcFirstLastPara="1" wrap="square" lIns="0" tIns="0" rIns="0" bIns="0" anchor="t" anchorCtr="0">
            <a:noAutofit/>
          </a:bodyPr>
          <a:lstStyle/>
          <a:p>
            <a:pPr marL="457200" marR="0" lvl="0" indent="-228600" algn="l" rtl="0">
              <a:lnSpc>
                <a:spcPct val="90000"/>
              </a:lnSpc>
              <a:spcBef>
                <a:spcPts val="0"/>
              </a:spcBef>
              <a:spcAft>
                <a:spcPts val="0"/>
              </a:spcAft>
              <a:buClr>
                <a:schemeClr val="dk1"/>
              </a:buClr>
              <a:buSzPts val="1900"/>
              <a:buFont typeface="Arial"/>
              <a:buNone/>
            </a:pPr>
            <a:r>
              <a:rPr lang="en-US" sz="2000" b="0" i="0" u="none" strike="noStrike" cap="none">
                <a:solidFill>
                  <a:schemeClr val="dk1"/>
                </a:solidFill>
                <a:latin typeface="Calibri"/>
                <a:ea typeface="Calibri"/>
                <a:cs typeface="Calibri"/>
                <a:sym typeface="Calibri"/>
              </a:rPr>
              <a:t>Even </a:t>
            </a:r>
            <a:r>
              <a:rPr lang="en-US" sz="2000">
                <a:solidFill>
                  <a:schemeClr val="dk1"/>
                </a:solidFill>
                <a:latin typeface="Calibri"/>
                <a:ea typeface="Calibri"/>
                <a:cs typeface="Calibri"/>
                <a:sym typeface="Calibri"/>
              </a:rPr>
              <a:t>“</a:t>
            </a:r>
            <a:r>
              <a:rPr lang="en-US" sz="2000" b="0" i="0" u="none" strike="noStrike" cap="none">
                <a:solidFill>
                  <a:schemeClr val="dk1"/>
                </a:solidFill>
                <a:latin typeface="Calibri"/>
                <a:ea typeface="Calibri"/>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non-descript</a:t>
            </a:r>
            <a:r>
              <a:rPr lang="en-US" sz="2000">
                <a:solidFill>
                  <a:schemeClr val="dk1"/>
                </a:solidFill>
                <a:latin typeface="Calibri"/>
                <a:ea typeface="Calibri"/>
                <a:cs typeface="Calibri"/>
                <a:sym typeface="Calibri"/>
              </a:rPr>
              <a:t>” </a:t>
            </a:r>
            <a:r>
              <a:rPr lang="en-US" sz="2000" b="0" i="0" u="none" strike="noStrike" cap="none">
                <a:solidFill>
                  <a:schemeClr val="dk1"/>
                </a:solidFill>
                <a:latin typeface="Calibri"/>
                <a:ea typeface="Calibri"/>
                <a:cs typeface="Calibri"/>
                <a:sym typeface="Calibri"/>
              </a:rPr>
              <a:t> images…..</a:t>
            </a:r>
            <a:endParaRPr sz="2000" b="0" i="0" u="none" strike="noStrike" cap="none">
              <a:solidFill>
                <a:schemeClr val="dk1"/>
              </a:solidFill>
              <a:latin typeface="Calibri"/>
              <a:ea typeface="Calibri"/>
              <a:cs typeface="Calibri"/>
              <a:sym typeface="Calibri"/>
            </a:endParaRPr>
          </a:p>
        </p:txBody>
      </p:sp>
      <p:sp>
        <p:nvSpPr>
          <p:cNvPr id="193" name="Google Shape;193;p6"/>
          <p:cNvSpPr txBox="1"/>
          <p:nvPr/>
        </p:nvSpPr>
        <p:spPr>
          <a:xfrm>
            <a:off x="545075" y="1338206"/>
            <a:ext cx="3146028" cy="615553"/>
          </a:xfrm>
          <a:prstGeom prst="rect">
            <a:avLst/>
          </a:prstGeom>
          <a:solidFill>
            <a:schemeClr val="lt1"/>
          </a:solidFill>
          <a:ln>
            <a:noFill/>
          </a:ln>
        </p:spPr>
        <p:txBody>
          <a:bodyPr spcFirstLastPara="1" wrap="square" lIns="121875" tIns="60925" rIns="121875" bIns="60925" anchor="t" anchorCtr="0">
            <a:noAutofit/>
          </a:bodyPr>
          <a:lstStyle/>
          <a:p>
            <a:pPr marL="0" marR="0" lvl="0" indent="0" algn="ctr" rtl="0">
              <a:lnSpc>
                <a:spcPct val="100000"/>
              </a:lnSpc>
              <a:spcBef>
                <a:spcPts val="0"/>
              </a:spcBef>
              <a:spcAft>
                <a:spcPts val="0"/>
              </a:spcAft>
              <a:buNone/>
            </a:pPr>
            <a:r>
              <a:rPr lang="en-US" sz="1500" b="0" i="0" u="none" strike="noStrike" cap="none">
                <a:solidFill>
                  <a:srgbClr val="000000"/>
                </a:solidFill>
                <a:latin typeface="Calibri"/>
                <a:ea typeface="Calibri"/>
                <a:cs typeface="Calibri"/>
                <a:sym typeface="Calibri"/>
              </a:rPr>
              <a:t>Sentinel 1A SAR Co-Pol HH NRCS </a:t>
            </a:r>
            <a:endParaRPr sz="1600" b="0" i="0" u="none" strike="noStrike" cap="none">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None/>
            </a:pPr>
            <a:r>
              <a:rPr lang="en-US" sz="1500" b="0" i="0" u="none" strike="noStrike" cap="none">
                <a:solidFill>
                  <a:srgbClr val="000000"/>
                </a:solidFill>
                <a:latin typeface="Calibri"/>
                <a:ea typeface="Calibri"/>
                <a:cs typeface="Calibri"/>
                <a:sym typeface="Calibri"/>
              </a:rPr>
              <a:t>27 January 2023 19:55 UTC</a:t>
            </a:r>
            <a:endParaRPr sz="1500" b="0" i="0" u="none" strike="noStrike" cap="none">
              <a:solidFill>
                <a:srgbClr val="000000"/>
              </a:solidFill>
              <a:latin typeface="Calibri"/>
              <a:ea typeface="Calibri"/>
              <a:cs typeface="Calibri"/>
              <a:sym typeface="Calibri"/>
            </a:endParaRPr>
          </a:p>
        </p:txBody>
      </p:sp>
      <p:sp>
        <p:nvSpPr>
          <p:cNvPr id="194" name="Google Shape;194;p6"/>
          <p:cNvSpPr/>
          <p:nvPr/>
        </p:nvSpPr>
        <p:spPr>
          <a:xfrm>
            <a:off x="194479" y="6042991"/>
            <a:ext cx="5054009"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800" b="0" i="0" u="sng" strike="noStrike" cap="none">
                <a:solidFill>
                  <a:srgbClr val="000000"/>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https://www.star.nesdis.noaa.gov/socd/mecb/sar/AKDEMO_products/APL_winds/wind_images2/2023-01/S1A_ESA_2023_01_27_19_55_12_0728164512_034.07W_57.51N_HH_C5_GFS025CDF_wind.png</a:t>
            </a:r>
            <a:endParaRPr sz="8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None/>
            </a:pPr>
            <a:endParaRPr sz="800" b="0" i="0" u="none" strike="noStrike" cap="none">
              <a:solidFill>
                <a:srgbClr val="000000"/>
              </a:solidFill>
              <a:latin typeface="Calibri"/>
              <a:ea typeface="Calibri"/>
              <a:cs typeface="Calibri"/>
              <a:sym typeface="Calibri"/>
            </a:endParaRPr>
          </a:p>
        </p:txBody>
      </p:sp>
      <p:pic>
        <p:nvPicPr>
          <p:cNvPr id="195" name="Google Shape;195;p6"/>
          <p:cNvPicPr preferRelativeResize="0"/>
          <p:nvPr/>
        </p:nvPicPr>
        <p:blipFill rotWithShape="1">
          <a:blip r:embed="rId7">
            <a:alphaModFix/>
          </a:blip>
          <a:srcRect/>
          <a:stretch/>
        </p:blipFill>
        <p:spPr>
          <a:xfrm>
            <a:off x="5751839" y="194230"/>
            <a:ext cx="6383337" cy="6432550"/>
          </a:xfrm>
          <a:prstGeom prst="rect">
            <a:avLst/>
          </a:prstGeom>
          <a:noFill/>
          <a:ln>
            <a:noFill/>
          </a:ln>
        </p:spPr>
      </p:pic>
      <p:pic>
        <p:nvPicPr>
          <p:cNvPr id="3" name="Recorded Sound">
            <a:hlinkClick r:id="" action="ppaction://media"/>
            <a:extLst>
              <a:ext uri="{FF2B5EF4-FFF2-40B4-BE49-F238E27FC236}">
                <a16:creationId xmlns:a16="http://schemas.microsoft.com/office/drawing/2014/main" id="{9F84427B-2E8B-4E72-BB10-11B7F681621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851525" y="3184525"/>
            <a:ext cx="487363" cy="48736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4201"/>
    </mc:Choice>
    <mc:Fallback xmlns="">
      <p:transition spd="slow" advTm="342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74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17" objId="3"/>
        <p14:stopEvt time="34201" objId="3"/>
      </p14:showEvtLst>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pic>
        <p:nvPicPr>
          <p:cNvPr id="200" name="Google Shape;200;p7"/>
          <p:cNvPicPr preferRelativeResize="0"/>
          <p:nvPr/>
        </p:nvPicPr>
        <p:blipFill rotWithShape="1">
          <a:blip r:embed="rId5">
            <a:alphaModFix/>
          </a:blip>
          <a:srcRect/>
          <a:stretch/>
        </p:blipFill>
        <p:spPr>
          <a:xfrm>
            <a:off x="4122407" y="82772"/>
            <a:ext cx="8004175" cy="6632575"/>
          </a:xfrm>
          <a:prstGeom prst="rect">
            <a:avLst/>
          </a:prstGeom>
          <a:noFill/>
          <a:ln>
            <a:noFill/>
          </a:ln>
        </p:spPr>
      </p:pic>
      <p:sp>
        <p:nvSpPr>
          <p:cNvPr id="201" name="Google Shape;201;p7"/>
          <p:cNvSpPr txBox="1">
            <a:spLocks noGrp="1"/>
          </p:cNvSpPr>
          <p:nvPr>
            <p:ph type="title"/>
          </p:nvPr>
        </p:nvSpPr>
        <p:spPr>
          <a:xfrm>
            <a:off x="639829" y="219471"/>
            <a:ext cx="7521127" cy="314028"/>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2E6191"/>
              </a:buClr>
              <a:buSzPts val="1400"/>
              <a:buFont typeface="Arial"/>
              <a:buNone/>
            </a:pPr>
            <a:r>
              <a:rPr lang="en-US"/>
              <a:t>Atmosphere </a:t>
            </a:r>
            <a:endParaRPr/>
          </a:p>
        </p:txBody>
      </p:sp>
      <p:sp>
        <p:nvSpPr>
          <p:cNvPr id="202" name="Google Shape;202;p7"/>
          <p:cNvSpPr txBox="1">
            <a:spLocks noGrp="1"/>
          </p:cNvSpPr>
          <p:nvPr>
            <p:ph type="body" idx="1"/>
          </p:nvPr>
        </p:nvSpPr>
        <p:spPr>
          <a:xfrm>
            <a:off x="148229" y="2536834"/>
            <a:ext cx="4084749" cy="3302577"/>
          </a:xfrm>
          <a:prstGeom prst="rect">
            <a:avLst/>
          </a:prstGeom>
          <a:noFill/>
          <a:ln>
            <a:noFill/>
          </a:ln>
        </p:spPr>
        <p:txBody>
          <a:bodyPr spcFirstLastPara="1" wrap="square" lIns="0" tIns="0" rIns="0" bIns="0" anchor="t" anchorCtr="0">
            <a:noAutofit/>
          </a:bodyPr>
          <a:lstStyle/>
          <a:p>
            <a:pPr marL="457200" marR="0" lvl="0" indent="-317500" algn="l" rtl="0">
              <a:lnSpc>
                <a:spcPct val="90000"/>
              </a:lnSpc>
              <a:spcBef>
                <a:spcPts val="0"/>
              </a:spcBef>
              <a:spcAft>
                <a:spcPts val="0"/>
              </a:spcAft>
              <a:buSzPts val="1400"/>
              <a:buChar char="●"/>
            </a:pPr>
            <a:r>
              <a:rPr lang="en-US" dirty="0"/>
              <a:t>Moderate (15 </a:t>
            </a:r>
            <a:r>
              <a:rPr lang="en-US" dirty="0" err="1"/>
              <a:t>kt</a:t>
            </a:r>
            <a:r>
              <a:rPr lang="en-US" dirty="0"/>
              <a:t>) winds out of the east are influenced by the island topography producing regions of increased and reduced wind speed</a:t>
            </a:r>
            <a:endParaRPr dirty="0"/>
          </a:p>
          <a:p>
            <a:pPr marL="457200" marR="0" lvl="0" indent="0" algn="l" rtl="0">
              <a:lnSpc>
                <a:spcPct val="90000"/>
              </a:lnSpc>
              <a:spcBef>
                <a:spcPts val="0"/>
              </a:spcBef>
              <a:spcAft>
                <a:spcPts val="0"/>
              </a:spcAft>
              <a:buNone/>
            </a:pPr>
            <a:endParaRPr dirty="0"/>
          </a:p>
          <a:p>
            <a:pPr marL="457200" marR="0" lvl="0" indent="-317500" algn="l" rtl="0">
              <a:lnSpc>
                <a:spcPct val="90000"/>
              </a:lnSpc>
              <a:spcBef>
                <a:spcPts val="0"/>
              </a:spcBef>
              <a:spcAft>
                <a:spcPts val="0"/>
              </a:spcAft>
              <a:buSzPts val="1400"/>
              <a:buChar char="●"/>
            </a:pPr>
            <a:r>
              <a:rPr lang="en-US" dirty="0"/>
              <a:t>Storm cell imprints (cold pools) </a:t>
            </a:r>
            <a:endParaRPr dirty="0"/>
          </a:p>
          <a:p>
            <a:pPr marL="457200" marR="0" lvl="0" indent="0" algn="l" rtl="0">
              <a:lnSpc>
                <a:spcPct val="90000"/>
              </a:lnSpc>
              <a:spcBef>
                <a:spcPts val="0"/>
              </a:spcBef>
              <a:spcAft>
                <a:spcPts val="0"/>
              </a:spcAft>
              <a:buNone/>
            </a:pPr>
            <a:r>
              <a:rPr lang="en-US" dirty="0"/>
              <a:t>A cold pool is a pocket of dense air that forms when rain evaporates during intense precipitation.  A surface-based cold pool is a  region of relatively stable air.</a:t>
            </a:r>
            <a:endParaRPr dirty="0"/>
          </a:p>
        </p:txBody>
      </p:sp>
      <p:sp>
        <p:nvSpPr>
          <p:cNvPr id="203" name="Google Shape;203;p7"/>
          <p:cNvSpPr txBox="1">
            <a:spLocks noGrp="1"/>
          </p:cNvSpPr>
          <p:nvPr>
            <p:ph type="sldNum" idx="4294967295"/>
          </p:nvPr>
        </p:nvSpPr>
        <p:spPr>
          <a:xfrm>
            <a:off x="11087100" y="6442075"/>
            <a:ext cx="11049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800"/>
              <a:buNone/>
            </a:pPr>
            <a:fld id="{00000000-1234-1234-1234-123412341234}" type="slidenum">
              <a:rPr lang="en-US"/>
              <a:t>9</a:t>
            </a:fld>
            <a:r>
              <a:rPr lang="en-US"/>
              <a:t> </a:t>
            </a:r>
            <a:endParaRPr/>
          </a:p>
        </p:txBody>
      </p:sp>
      <p:sp>
        <p:nvSpPr>
          <p:cNvPr id="204" name="Google Shape;204;p7"/>
          <p:cNvSpPr txBox="1"/>
          <p:nvPr/>
        </p:nvSpPr>
        <p:spPr>
          <a:xfrm>
            <a:off x="0" y="1170499"/>
            <a:ext cx="3072809" cy="615553"/>
          </a:xfrm>
          <a:prstGeom prst="rect">
            <a:avLst/>
          </a:prstGeom>
          <a:solidFill>
            <a:schemeClr val="lt1"/>
          </a:solidFill>
          <a:ln>
            <a:noFill/>
          </a:ln>
        </p:spPr>
        <p:txBody>
          <a:bodyPr spcFirstLastPara="1" wrap="square" lIns="121875" tIns="60925" rIns="121875" bIns="60925" anchor="t" anchorCtr="0">
            <a:noAutofit/>
          </a:bodyPr>
          <a:lstStyle/>
          <a:p>
            <a:pPr marL="0" marR="0" lvl="0" indent="0" algn="ctr" rtl="0">
              <a:lnSpc>
                <a:spcPct val="100000"/>
              </a:lnSpc>
              <a:spcBef>
                <a:spcPts val="0"/>
              </a:spcBef>
              <a:spcAft>
                <a:spcPts val="0"/>
              </a:spcAft>
              <a:buNone/>
            </a:pPr>
            <a:r>
              <a:rPr lang="en-US" sz="1500" b="0" i="0" u="none" strike="noStrike" cap="none">
                <a:solidFill>
                  <a:srgbClr val="000000"/>
                </a:solidFill>
                <a:latin typeface="Calibri"/>
                <a:ea typeface="Calibri"/>
                <a:cs typeface="Calibri"/>
                <a:sym typeface="Calibri"/>
              </a:rPr>
              <a:t>Sentinel 1A SAR Co-Pol VV NRCS </a:t>
            </a:r>
            <a:endParaRPr sz="1600" b="0" i="0" u="none" strike="noStrike" cap="none">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None/>
            </a:pPr>
            <a:r>
              <a:rPr lang="en-US" sz="1500" b="0" i="0" u="none" strike="noStrike" cap="none">
                <a:solidFill>
                  <a:srgbClr val="000000"/>
                </a:solidFill>
                <a:latin typeface="Calibri"/>
                <a:ea typeface="Calibri"/>
                <a:cs typeface="Calibri"/>
                <a:sym typeface="Calibri"/>
              </a:rPr>
              <a:t>29 May 2022  04:31 UTC</a:t>
            </a:r>
            <a:endParaRPr sz="1500" b="0" i="0" u="none" strike="noStrike" cap="none">
              <a:solidFill>
                <a:srgbClr val="000000"/>
              </a:solidFill>
              <a:latin typeface="Calibri"/>
              <a:ea typeface="Calibri"/>
              <a:cs typeface="Calibri"/>
              <a:sym typeface="Calibri"/>
            </a:endParaRPr>
          </a:p>
        </p:txBody>
      </p:sp>
      <p:pic>
        <p:nvPicPr>
          <p:cNvPr id="205" name="Google Shape;205;p7"/>
          <p:cNvPicPr preferRelativeResize="0"/>
          <p:nvPr/>
        </p:nvPicPr>
        <p:blipFill rotWithShape="1">
          <a:blip r:embed="rId6">
            <a:alphaModFix/>
          </a:blip>
          <a:srcRect/>
          <a:stretch/>
        </p:blipFill>
        <p:spPr>
          <a:xfrm>
            <a:off x="2876963" y="1071677"/>
            <a:ext cx="1428750" cy="1428750"/>
          </a:xfrm>
          <a:prstGeom prst="rect">
            <a:avLst/>
          </a:prstGeom>
          <a:noFill/>
          <a:ln>
            <a:noFill/>
          </a:ln>
        </p:spPr>
      </p:pic>
      <p:sp>
        <p:nvSpPr>
          <p:cNvPr id="206" name="Google Shape;206;p7"/>
          <p:cNvSpPr/>
          <p:nvPr/>
        </p:nvSpPr>
        <p:spPr>
          <a:xfrm>
            <a:off x="53186" y="6103521"/>
            <a:ext cx="4252527" cy="3385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800" b="0" i="0" u="none" strike="noStrike" cap="none">
                <a:solidFill>
                  <a:srgbClr val="000000"/>
                </a:solidFill>
                <a:latin typeface="Calibri"/>
                <a:ea typeface="Calibri"/>
                <a:cs typeface="Calibri"/>
                <a:sym typeface="Calibri"/>
              </a:rPr>
              <a:t>https://www.star.nesdis.noaa.gov/socd/mecb/sar/AKDEMO_products/APL_winds/wind_images2/2022-05/S1A_ESA_2022_05_29_04_31_26_0707113886_155.78W_20.31N_VV_C_nrcs.png</a:t>
            </a:r>
            <a:endParaRPr/>
          </a:p>
        </p:txBody>
      </p:sp>
      <p:sp>
        <p:nvSpPr>
          <p:cNvPr id="207" name="Google Shape;207;p7"/>
          <p:cNvSpPr txBox="1"/>
          <p:nvPr/>
        </p:nvSpPr>
        <p:spPr>
          <a:xfrm>
            <a:off x="6096000" y="2767533"/>
            <a:ext cx="1789272" cy="50257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333" b="0" i="0" u="none" strike="noStrike" cap="none">
                <a:solidFill>
                  <a:schemeClr val="lt1"/>
                </a:solidFill>
                <a:latin typeface="Calibri"/>
                <a:ea typeface="Calibri"/>
                <a:cs typeface="Calibri"/>
                <a:sym typeface="Calibri"/>
              </a:rPr>
              <a:t>Funneling </a:t>
            </a:r>
            <a:endParaRPr/>
          </a:p>
          <a:p>
            <a:pPr marL="0" marR="0" lvl="0" indent="0" algn="ctr" rtl="0">
              <a:lnSpc>
                <a:spcPct val="100000"/>
              </a:lnSpc>
              <a:spcBef>
                <a:spcPts val="0"/>
              </a:spcBef>
              <a:spcAft>
                <a:spcPts val="0"/>
              </a:spcAft>
              <a:buNone/>
            </a:pPr>
            <a:r>
              <a:rPr lang="en-US" sz="1333" b="0" i="0" u="none" strike="noStrike" cap="none">
                <a:solidFill>
                  <a:schemeClr val="lt1"/>
                </a:solidFill>
                <a:latin typeface="Calibri"/>
                <a:ea typeface="Calibri"/>
                <a:cs typeface="Calibri"/>
                <a:sym typeface="Calibri"/>
              </a:rPr>
              <a:t>(increased wind speed)</a:t>
            </a:r>
            <a:endParaRPr/>
          </a:p>
        </p:txBody>
      </p:sp>
      <p:sp>
        <p:nvSpPr>
          <p:cNvPr id="208" name="Google Shape;208;p7"/>
          <p:cNvSpPr txBox="1"/>
          <p:nvPr/>
        </p:nvSpPr>
        <p:spPr>
          <a:xfrm>
            <a:off x="5866881" y="4057056"/>
            <a:ext cx="1835760" cy="50257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333" b="0" i="0" u="none" strike="noStrike" cap="none">
                <a:solidFill>
                  <a:schemeClr val="lt1"/>
                </a:solidFill>
                <a:latin typeface="Calibri"/>
                <a:ea typeface="Calibri"/>
                <a:cs typeface="Calibri"/>
                <a:sym typeface="Calibri"/>
              </a:rPr>
              <a:t>Shadowing  </a:t>
            </a:r>
            <a:endParaRPr/>
          </a:p>
          <a:p>
            <a:pPr marL="0" marR="0" lvl="0" indent="0" algn="ctr" rtl="0">
              <a:lnSpc>
                <a:spcPct val="100000"/>
              </a:lnSpc>
              <a:spcBef>
                <a:spcPts val="0"/>
              </a:spcBef>
              <a:spcAft>
                <a:spcPts val="0"/>
              </a:spcAft>
              <a:buNone/>
            </a:pPr>
            <a:r>
              <a:rPr lang="en-US" sz="1333" b="0" i="0" u="none" strike="noStrike" cap="none">
                <a:solidFill>
                  <a:schemeClr val="lt1"/>
                </a:solidFill>
                <a:latin typeface="Calibri"/>
                <a:ea typeface="Calibri"/>
                <a:cs typeface="Calibri"/>
                <a:sym typeface="Calibri"/>
              </a:rPr>
              <a:t>(decreased wind speed)</a:t>
            </a:r>
            <a:endParaRPr/>
          </a:p>
        </p:txBody>
      </p:sp>
      <p:sp>
        <p:nvSpPr>
          <p:cNvPr id="209" name="Google Shape;209;p7"/>
          <p:cNvSpPr txBox="1"/>
          <p:nvPr/>
        </p:nvSpPr>
        <p:spPr>
          <a:xfrm>
            <a:off x="8693900" y="2715947"/>
            <a:ext cx="1569660" cy="29745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333" b="0" i="0" u="none" strike="noStrike" cap="none">
                <a:solidFill>
                  <a:schemeClr val="lt1"/>
                </a:solidFill>
                <a:latin typeface="Calibri"/>
                <a:ea typeface="Calibri"/>
                <a:cs typeface="Calibri"/>
                <a:sym typeface="Calibri"/>
              </a:rPr>
              <a:t>Storm Cell Imprints</a:t>
            </a:r>
            <a:endParaRPr/>
          </a:p>
        </p:txBody>
      </p:sp>
      <p:pic>
        <p:nvPicPr>
          <p:cNvPr id="2" name="Recorded Sound">
            <a:hlinkClick r:id="" action="ppaction://media"/>
            <a:extLst>
              <a:ext uri="{FF2B5EF4-FFF2-40B4-BE49-F238E27FC236}">
                <a16:creationId xmlns:a16="http://schemas.microsoft.com/office/drawing/2014/main" id="{4D0BF45F-C7B5-4604-AD4A-742CD6B58AC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851525" y="3184525"/>
            <a:ext cx="487363" cy="48736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3395"/>
    </mc:Choice>
    <mc:Fallback xmlns="">
      <p:transition spd="slow" advTm="333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20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13" objId="2"/>
        <p14:stopEvt time="33395" objId="2"/>
      </p14:showEvtLst>
    </p:ext>
  </p:extLst>
</p:sld>
</file>

<file path=ppt/theme/theme1.xml><?xml version="1.0" encoding="utf-8"?>
<a:theme xmlns:a="http://schemas.openxmlformats.org/drawingml/2006/main" name="1_NOAA Title Options">
  <a:themeElements>
    <a:clrScheme name="Custom 11">
      <a:dk1>
        <a:srgbClr val="000000"/>
      </a:dk1>
      <a:lt1>
        <a:srgbClr val="FFFFFF"/>
      </a:lt1>
      <a:dk2>
        <a:srgbClr val="00467F"/>
      </a:dk2>
      <a:lt2>
        <a:srgbClr val="CCE7EA"/>
      </a:lt2>
      <a:accent1>
        <a:srgbClr val="008998"/>
      </a:accent1>
      <a:accent2>
        <a:srgbClr val="CC9C4A"/>
      </a:accent2>
      <a:accent3>
        <a:srgbClr val="EA7125"/>
      </a:accent3>
      <a:accent4>
        <a:srgbClr val="738539"/>
      </a:accent4>
      <a:accent5>
        <a:srgbClr val="9C552D"/>
      </a:accent5>
      <a:accent6>
        <a:srgbClr val="C0311A"/>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ustom Design">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38272</TotalTime>
  <Words>3416</Words>
  <Application>Microsoft Macintosh PowerPoint</Application>
  <PresentationFormat>Widescreen</PresentationFormat>
  <Paragraphs>359</Paragraphs>
  <Slides>34</Slides>
  <Notes>33</Notes>
  <HiddenSlides>0</HiddenSlides>
  <MMClips>35</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34</vt:i4>
      </vt:variant>
    </vt:vector>
  </HeadingPairs>
  <TitlesOfParts>
    <vt:vector size="40" baseType="lpstr">
      <vt:lpstr>Arial Narrow</vt:lpstr>
      <vt:lpstr>Calibri</vt:lpstr>
      <vt:lpstr>Helvetica Neue</vt:lpstr>
      <vt:lpstr>Arial</vt:lpstr>
      <vt:lpstr>1_NOAA Title Options</vt:lpstr>
      <vt:lpstr>1_Custom Design</vt:lpstr>
      <vt:lpstr>How Various Oceanic and Atmospheric Phenomena Appear in SAR Imagery  </vt:lpstr>
      <vt:lpstr>The CoastWatch Synthetic Aperture Radar instructional series </vt:lpstr>
      <vt:lpstr>What can be detected by SAR?</vt:lpstr>
      <vt:lpstr>A radar measures the portion of the transmitter radar energy  that is backscattered to the antenna</vt:lpstr>
      <vt:lpstr>The effect of wind…</vt:lpstr>
      <vt:lpstr>Components of ocean surface roughness contributing to backscatter</vt:lpstr>
      <vt:lpstr>Information Content</vt:lpstr>
      <vt:lpstr>SAR Derived Wind Speed</vt:lpstr>
      <vt:lpstr>Atmosphere </vt:lpstr>
      <vt:lpstr>Atmosphere</vt:lpstr>
      <vt:lpstr>Atmosphere</vt:lpstr>
      <vt:lpstr>Atmosphere - Wind </vt:lpstr>
      <vt:lpstr>Super Typhoon Goni – 30 Oct 2020</vt:lpstr>
      <vt:lpstr>Atmosphere - Open Cell Clouds</vt:lpstr>
      <vt:lpstr>Atmosphere - Convection Cells</vt:lpstr>
      <vt:lpstr>Atmosphere – Lee waves and Atmospheric Gravity Waves</vt:lpstr>
      <vt:lpstr>Atmosphere and Ocean</vt:lpstr>
      <vt:lpstr>Ocean – Oil </vt:lpstr>
      <vt:lpstr>Ocean – Sea Surface Temperature (SST) on SAR Backscatter</vt:lpstr>
      <vt:lpstr>Ocean – Current / Suloy</vt:lpstr>
      <vt:lpstr>Ocean – Swell Waves</vt:lpstr>
      <vt:lpstr>Ocean – Nonlinear Internal Waves</vt:lpstr>
      <vt:lpstr>Ocean – River Plume and Wave Breaking</vt:lpstr>
      <vt:lpstr>Ocean - Waves and Sea Ice  </vt:lpstr>
      <vt:lpstr>Ocean – Sea Ice</vt:lpstr>
      <vt:lpstr>Ocean – Sea Ice</vt:lpstr>
      <vt:lpstr>Ocean – Sea Ice</vt:lpstr>
      <vt:lpstr>Ocean - Lake Ice </vt:lpstr>
      <vt:lpstr>Ocean - Lake Ice </vt:lpstr>
      <vt:lpstr>Ocean - Lake Ice 30 January 2022 </vt:lpstr>
      <vt:lpstr>Ocean and Atmosphere</vt:lpstr>
      <vt:lpstr>Ocean and Atmosphere</vt:lpstr>
      <vt:lpstr>References and other online sites for imagery and information</vt:lpstr>
      <vt:lpstr>CoastWatch Data Portal</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Various Oceanic and Atmospheric Phenomena Appear in SAR Imagery</dc:title>
  <dc:creator>CoastWatch</dc:creator>
  <cp:lastModifiedBy>Microsoft Office User</cp:lastModifiedBy>
  <cp:revision>83</cp:revision>
  <dcterms:created xsi:type="dcterms:W3CDTF">2014-05-07T21:32:41Z</dcterms:created>
  <dcterms:modified xsi:type="dcterms:W3CDTF">2025-03-11T20:44:49Z</dcterms:modified>
</cp:coreProperties>
</file>